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5" r:id="rId6"/>
    <p:sldId id="269" r:id="rId7"/>
    <p:sldId id="292" r:id="rId8"/>
    <p:sldId id="294" r:id="rId9"/>
    <p:sldId id="267" r:id="rId10"/>
    <p:sldId id="273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75" r:id="rId21"/>
    <p:sldId id="277" r:id="rId22"/>
    <p:sldId id="290" r:id="rId23"/>
    <p:sldId id="27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1F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–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Robertina\PRIVAT\WBEN\Op&#263;i%20model%20za%20pra&#263;enje%20spremnosti%20javnih%20politika%20za%20pitanja%20od%20op&#263;eg%20interesa%20(Odgovori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[Opći model za praćenje spremnosti javnih politika za pitanja od općeg interesa (Odgovori).xlsx]ispitanici!Zaokretna tablica2</c:name>
    <c:fmtId val="4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ispitanici!$B$13:$B$14</c:f>
              <c:strCache>
                <c:ptCount val="1"/>
                <c:pt idx="0">
                  <c:v>b) više od 1 godine do 5 godina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ispitanici!$A$15:$A$23</c:f>
              <c:strCache>
                <c:ptCount val="8"/>
                <c:pt idx="0">
                  <c:v>Hrvatska</c:v>
                </c:pt>
                <c:pt idx="1">
                  <c:v>Slovenija</c:v>
                </c:pt>
                <c:pt idx="2">
                  <c:v>Srbija</c:v>
                </c:pt>
                <c:pt idx="3">
                  <c:v>Bugarska</c:v>
                </c:pt>
                <c:pt idx="4">
                  <c:v>Makedonija</c:v>
                </c:pt>
                <c:pt idx="5">
                  <c:v>Bosna</c:v>
                </c:pt>
                <c:pt idx="6">
                  <c:v>nepoznato</c:v>
                </c:pt>
                <c:pt idx="7">
                  <c:v>Slovenija, Hrvatska</c:v>
                </c:pt>
              </c:strCache>
            </c:strRef>
          </c:cat>
          <c:val>
            <c:numRef>
              <c:f>ispitanici!$B$15:$B$23</c:f>
              <c:numCache>
                <c:formatCode>General</c:formatCode>
                <c:ptCount val="8"/>
                <c:pt idx="0">
                  <c:v>5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C2-4B00-B850-702B4F97231A}"/>
            </c:ext>
          </c:extLst>
        </c:ser>
        <c:ser>
          <c:idx val="1"/>
          <c:order val="1"/>
          <c:tx>
            <c:strRef>
              <c:f>ispitanici!$C$13:$C$14</c:f>
              <c:strCache>
                <c:ptCount val="1"/>
                <c:pt idx="0">
                  <c:v>c) više od 5 godina do 10 godina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ispitanici!$A$15:$A$23</c:f>
              <c:strCache>
                <c:ptCount val="8"/>
                <c:pt idx="0">
                  <c:v>Hrvatska</c:v>
                </c:pt>
                <c:pt idx="1">
                  <c:v>Slovenija</c:v>
                </c:pt>
                <c:pt idx="2">
                  <c:v>Srbija</c:v>
                </c:pt>
                <c:pt idx="3">
                  <c:v>Bugarska</c:v>
                </c:pt>
                <c:pt idx="4">
                  <c:v>Makedonija</c:v>
                </c:pt>
                <c:pt idx="5">
                  <c:v>Bosna</c:v>
                </c:pt>
                <c:pt idx="6">
                  <c:v>nepoznato</c:v>
                </c:pt>
                <c:pt idx="7">
                  <c:v>Slovenija, Hrvatska</c:v>
                </c:pt>
              </c:strCache>
            </c:strRef>
          </c:cat>
          <c:val>
            <c:numRef>
              <c:f>ispitanici!$C$15:$C$23</c:f>
              <c:numCache>
                <c:formatCode>General</c:formatCode>
                <c:ptCount val="8"/>
                <c:pt idx="0">
                  <c:v>3</c:v>
                </c:pt>
                <c:pt idx="2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C2-4B00-B850-702B4F97231A}"/>
            </c:ext>
          </c:extLst>
        </c:ser>
        <c:ser>
          <c:idx val="2"/>
          <c:order val="2"/>
          <c:tx>
            <c:strRef>
              <c:f>ispitanici!$D$13:$D$14</c:f>
              <c:strCache>
                <c:ptCount val="1"/>
                <c:pt idx="0">
                  <c:v>d) preko 10 godina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ispitanici!$A$15:$A$23</c:f>
              <c:strCache>
                <c:ptCount val="8"/>
                <c:pt idx="0">
                  <c:v>Hrvatska</c:v>
                </c:pt>
                <c:pt idx="1">
                  <c:v>Slovenija</c:v>
                </c:pt>
                <c:pt idx="2">
                  <c:v>Srbija</c:v>
                </c:pt>
                <c:pt idx="3">
                  <c:v>Bugarska</c:v>
                </c:pt>
                <c:pt idx="4">
                  <c:v>Makedonija</c:v>
                </c:pt>
                <c:pt idx="5">
                  <c:v>Bosna</c:v>
                </c:pt>
                <c:pt idx="6">
                  <c:v>nepoznato</c:v>
                </c:pt>
                <c:pt idx="7">
                  <c:v>Slovenija, Hrvatska</c:v>
                </c:pt>
              </c:strCache>
            </c:strRef>
          </c:cat>
          <c:val>
            <c:numRef>
              <c:f>ispitanici!$D$15:$D$23</c:f>
              <c:numCache>
                <c:formatCode>General</c:formatCode>
                <c:ptCount val="8"/>
                <c:pt idx="0">
                  <c:v>10</c:v>
                </c:pt>
                <c:pt idx="1">
                  <c:v>2</c:v>
                </c:pt>
                <c:pt idx="3">
                  <c:v>2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C2-4B00-B850-702B4F9723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9007999"/>
        <c:axId val="606724735"/>
      </c:barChart>
      <c:catAx>
        <c:axId val="659007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6724735"/>
        <c:crosses val="autoZero"/>
        <c:auto val="1"/>
        <c:lblAlgn val="ctr"/>
        <c:lblOffset val="100"/>
        <c:noMultiLvlLbl val="0"/>
      </c:catAx>
      <c:valAx>
        <c:axId val="6067247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9007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4B4792-EBD2-4ADA-BFDB-63B624126385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DF02CA-BDD6-45C8-A11E-FBCFFE416BD6}">
      <dgm:prSet/>
      <dgm:spPr/>
      <dgm:t>
        <a:bodyPr/>
        <a:lstStyle/>
        <a:p>
          <a:pPr algn="ctr"/>
          <a:r>
            <a:rPr lang="hr-HR" b="1" i="1" dirty="0"/>
            <a:t>javna politika prema </a:t>
          </a:r>
          <a:r>
            <a:rPr lang="hr-HR" dirty="0"/>
            <a:t>Zakonu o sustavu strateškog planiranja i upravljanja razvojem Republike Hrvatske (»Narodne novine« br. 123/17 i 151/22)  podrazumijeva "usmjerenost djelovanja javnih tijela na ciljeve kojima se odgovara na javne potrebe ili probleme u određenom razdoblju”. </a:t>
          </a:r>
          <a:endParaRPr lang="en-US" dirty="0"/>
        </a:p>
      </dgm:t>
    </dgm:pt>
    <dgm:pt modelId="{D24D32BB-7B34-4411-A1FF-F72A50CD09C5}" type="parTrans" cxnId="{D2FA7E50-588D-40AF-B6BD-458B0DDB1EA7}">
      <dgm:prSet/>
      <dgm:spPr/>
      <dgm:t>
        <a:bodyPr/>
        <a:lstStyle/>
        <a:p>
          <a:pPr algn="ctr"/>
          <a:endParaRPr lang="en-US"/>
        </a:p>
      </dgm:t>
    </dgm:pt>
    <dgm:pt modelId="{0F272627-5B65-4B67-B349-E7D00E2873AB}" type="sibTrans" cxnId="{D2FA7E50-588D-40AF-B6BD-458B0DDB1EA7}">
      <dgm:prSet/>
      <dgm:spPr/>
      <dgm:t>
        <a:bodyPr/>
        <a:lstStyle/>
        <a:p>
          <a:pPr algn="ctr"/>
          <a:endParaRPr lang="en-US"/>
        </a:p>
      </dgm:t>
    </dgm:pt>
    <dgm:pt modelId="{BC70AEE9-334A-47E5-98B1-E72E15CA191E}">
      <dgm:prSet/>
      <dgm:spPr/>
      <dgm:t>
        <a:bodyPr/>
        <a:lstStyle/>
        <a:p>
          <a:pPr algn="ctr"/>
          <a:r>
            <a:rPr lang="hr-HR" b="1" i="1" dirty="0"/>
            <a:t>mjera</a:t>
          </a:r>
          <a:r>
            <a:rPr lang="hr-HR" i="1" dirty="0"/>
            <a:t> je skup međusobno povezanih aktivnosti i projekata u određenom upravnom području kojom se izravno ostvaruje posebni cilj, a neizravno se pridonosi ostvarenju strateškoga cilja </a:t>
          </a:r>
          <a:endParaRPr lang="en-US" dirty="0"/>
        </a:p>
      </dgm:t>
    </dgm:pt>
    <dgm:pt modelId="{2EF76530-82D4-4559-ACC5-3A3AE0B1D969}" type="parTrans" cxnId="{D4F78E62-0847-4FBE-A9EA-F8EA325C6E53}">
      <dgm:prSet/>
      <dgm:spPr/>
      <dgm:t>
        <a:bodyPr/>
        <a:lstStyle/>
        <a:p>
          <a:pPr algn="ctr"/>
          <a:endParaRPr lang="en-US"/>
        </a:p>
      </dgm:t>
    </dgm:pt>
    <dgm:pt modelId="{6E95A281-A579-4953-8381-8E38E5705F7A}" type="sibTrans" cxnId="{D4F78E62-0847-4FBE-A9EA-F8EA325C6E53}">
      <dgm:prSet/>
      <dgm:spPr/>
      <dgm:t>
        <a:bodyPr/>
        <a:lstStyle/>
        <a:p>
          <a:pPr algn="ctr"/>
          <a:endParaRPr lang="en-US"/>
        </a:p>
      </dgm:t>
    </dgm:pt>
    <dgm:pt modelId="{03EA7EEA-12AC-4CF0-9DA6-B855B28BEA0C}">
      <dgm:prSet/>
      <dgm:spPr/>
      <dgm:t>
        <a:bodyPr/>
        <a:lstStyle/>
        <a:p>
          <a:pPr algn="ctr"/>
          <a:r>
            <a:rPr lang="hr-HR" b="1" i="1" dirty="0"/>
            <a:t>pokazatelj ishoda (izlaz, output)</a:t>
          </a:r>
          <a:r>
            <a:rPr lang="hr-HR" i="1" dirty="0"/>
            <a:t> je kvantitativni i kvalitativni mjerljivi podatak koji omogućuje praćenje, izvješćivanje i vrednovanje uspješnosti u postizanju utvrđenog posebnog cilja</a:t>
          </a:r>
          <a:endParaRPr lang="en-US" dirty="0"/>
        </a:p>
      </dgm:t>
    </dgm:pt>
    <dgm:pt modelId="{EA7A1BE0-1062-4CA5-8467-7A5B606AB29F}" type="parTrans" cxnId="{34E4796B-4745-4B01-8205-9C998F981E3D}">
      <dgm:prSet/>
      <dgm:spPr/>
      <dgm:t>
        <a:bodyPr/>
        <a:lstStyle/>
        <a:p>
          <a:pPr algn="ctr"/>
          <a:endParaRPr lang="en-US"/>
        </a:p>
      </dgm:t>
    </dgm:pt>
    <dgm:pt modelId="{F75608E3-6D57-405B-B8E8-331247CC376B}" type="sibTrans" cxnId="{34E4796B-4745-4B01-8205-9C998F981E3D}">
      <dgm:prSet/>
      <dgm:spPr/>
      <dgm:t>
        <a:bodyPr/>
        <a:lstStyle/>
        <a:p>
          <a:pPr algn="ctr"/>
          <a:endParaRPr lang="en-US"/>
        </a:p>
      </dgm:t>
    </dgm:pt>
    <dgm:pt modelId="{4E5F07F6-16DF-4306-9A68-70ABB01B109F}">
      <dgm:prSet/>
      <dgm:spPr/>
      <dgm:t>
        <a:bodyPr/>
        <a:lstStyle/>
        <a:p>
          <a:pPr algn="ctr"/>
          <a:r>
            <a:rPr lang="hr-HR" b="1" i="1" dirty="0"/>
            <a:t>pokazatelj rezultata (</a:t>
          </a:r>
          <a:r>
            <a:rPr lang="hr-HR" b="1" i="1" dirty="0" err="1"/>
            <a:t>outcome</a:t>
          </a:r>
          <a:r>
            <a:rPr lang="hr-HR" b="1" i="1" dirty="0"/>
            <a:t>)</a:t>
          </a:r>
          <a:r>
            <a:rPr lang="hr-HR" i="1" dirty="0"/>
            <a:t> je kvantitativni i kvalitativni mjerljivi podatak koji omogućuje praćenje, izvješćivanje i vrednovanje uspješnosti u provedbi utvrđene mjere, projekta i aktivnosti</a:t>
          </a:r>
          <a:endParaRPr lang="en-US" dirty="0"/>
        </a:p>
      </dgm:t>
    </dgm:pt>
    <dgm:pt modelId="{BFA1DB42-4381-46E1-BD15-EC1743022290}" type="parTrans" cxnId="{30C50170-3175-4A9E-95C3-46E26D590C96}">
      <dgm:prSet/>
      <dgm:spPr/>
      <dgm:t>
        <a:bodyPr/>
        <a:lstStyle/>
        <a:p>
          <a:pPr algn="ctr"/>
          <a:endParaRPr lang="en-US"/>
        </a:p>
      </dgm:t>
    </dgm:pt>
    <dgm:pt modelId="{6DEB0468-91CD-4B76-87CF-A32E99F3F505}" type="sibTrans" cxnId="{30C50170-3175-4A9E-95C3-46E26D590C96}">
      <dgm:prSet/>
      <dgm:spPr/>
      <dgm:t>
        <a:bodyPr/>
        <a:lstStyle/>
        <a:p>
          <a:pPr algn="ctr"/>
          <a:endParaRPr lang="en-US"/>
        </a:p>
      </dgm:t>
    </dgm:pt>
    <dgm:pt modelId="{47269CB6-6A13-499F-911B-6C020DDA3129}">
      <dgm:prSet custT="1"/>
      <dgm:spPr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 spcFirstLastPara="0" vert="horz" wrap="square" lIns="45720" tIns="45720" rIns="45720" bIns="45720" numCol="1" spcCol="1270" anchor="ctr" anchorCtr="0"/>
        <a:lstStyle/>
        <a:p>
          <a:pPr algn="ctr"/>
          <a:r>
            <a:rPr lang="hr-HR" sz="1400" b="1" i="0" kern="1200" dirty="0">
              <a:solidFill>
                <a:srgbClr val="FF0000"/>
              </a:solidFill>
            </a:rPr>
            <a:t>pokazatelj </a:t>
          </a:r>
          <a:r>
            <a:rPr lang="hr-HR" sz="1400" b="1" i="0" kern="1200" dirty="0">
              <a:solidFill>
                <a:srgbClr val="FF0000"/>
              </a:solidFill>
              <a:latin typeface="Calibri" panose="020F0502020204030204"/>
              <a:ea typeface="+mn-ea"/>
              <a:cs typeface="+mn-cs"/>
            </a:rPr>
            <a:t>učinka (</a:t>
          </a:r>
          <a:r>
            <a:rPr lang="hr-HR" sz="1400" b="0" i="0" kern="1200" dirty="0" err="1">
              <a:solidFill>
                <a:srgbClr val="FF0000"/>
              </a:solidFill>
            </a:rPr>
            <a:t>impact</a:t>
          </a:r>
          <a:r>
            <a:rPr lang="hr-HR" sz="1400" i="0" kern="1200" dirty="0">
              <a:solidFill>
                <a:srgbClr val="FF0000"/>
              </a:solidFill>
            </a:rPr>
            <a:t>) </a:t>
          </a:r>
          <a:r>
            <a:rPr lang="hr-HR" sz="1400" i="0" kern="1200" dirty="0">
              <a:solidFill>
                <a:schemeClr val="bg1"/>
              </a:solidFill>
            </a:rPr>
            <a:t>je kvantitativni i kvalitativni mjerljivi podatak koji omogućuje praćenje, izvješćivanje i vrednovanje uspješnosti u postizanju utvrđenog strateškog cilja</a:t>
          </a:r>
          <a:endParaRPr lang="en-US" sz="1400" i="0" kern="1200" dirty="0">
            <a:solidFill>
              <a:schemeClr val="bg1"/>
            </a:solidFill>
          </a:endParaRPr>
        </a:p>
      </dgm:t>
    </dgm:pt>
    <dgm:pt modelId="{396D8615-5BA9-49F0-AB56-C9139458A554}" type="parTrans" cxnId="{FD600DC7-1773-4664-A99C-0D4066A9572F}">
      <dgm:prSet/>
      <dgm:spPr/>
      <dgm:t>
        <a:bodyPr/>
        <a:lstStyle/>
        <a:p>
          <a:pPr algn="ctr"/>
          <a:endParaRPr lang="en-US"/>
        </a:p>
      </dgm:t>
    </dgm:pt>
    <dgm:pt modelId="{895631D9-D573-4D50-AF5F-B3D30321CE06}" type="sibTrans" cxnId="{FD600DC7-1773-4664-A99C-0D4066A9572F}">
      <dgm:prSet/>
      <dgm:spPr/>
      <dgm:t>
        <a:bodyPr/>
        <a:lstStyle/>
        <a:p>
          <a:pPr algn="ctr"/>
          <a:endParaRPr lang="en-US"/>
        </a:p>
      </dgm:t>
    </dgm:pt>
    <dgm:pt modelId="{042286A7-C63F-435F-8082-4E260465F91E}">
      <dgm:prSet/>
      <dgm:spPr/>
      <dgm:t>
        <a:bodyPr/>
        <a:lstStyle/>
        <a:p>
          <a:pPr algn="ctr"/>
          <a:r>
            <a:rPr lang="hr-HR" b="1" i="1" dirty="0"/>
            <a:t>strateški cilj</a:t>
          </a:r>
          <a:r>
            <a:rPr lang="hr-HR" i="1" dirty="0"/>
            <a:t> je dugoročni cilj kojim se izravno podupire ostvarenje razvojnog smjera</a:t>
          </a:r>
          <a:endParaRPr lang="en-US" dirty="0"/>
        </a:p>
      </dgm:t>
    </dgm:pt>
    <dgm:pt modelId="{BE30804C-AAE6-4348-B5FC-8F0CABD8E1C5}" type="parTrans" cxnId="{2112053B-EA61-4ED5-AD30-40EC9E409D75}">
      <dgm:prSet/>
      <dgm:spPr/>
      <dgm:t>
        <a:bodyPr/>
        <a:lstStyle/>
        <a:p>
          <a:pPr algn="ctr"/>
          <a:endParaRPr lang="en-US"/>
        </a:p>
      </dgm:t>
    </dgm:pt>
    <dgm:pt modelId="{703759D4-DAE2-4DAB-82A3-F0CDC76263FC}" type="sibTrans" cxnId="{2112053B-EA61-4ED5-AD30-40EC9E409D75}">
      <dgm:prSet/>
      <dgm:spPr/>
      <dgm:t>
        <a:bodyPr/>
        <a:lstStyle/>
        <a:p>
          <a:pPr algn="ctr"/>
          <a:endParaRPr lang="en-US"/>
        </a:p>
      </dgm:t>
    </dgm:pt>
    <dgm:pt modelId="{C6573F11-EC67-451D-88E2-B62093B40DF2}">
      <dgm:prSet/>
      <dgm:spPr/>
      <dgm:t>
        <a:bodyPr/>
        <a:lstStyle/>
        <a:p>
          <a:pPr algn="ctr"/>
          <a:r>
            <a:rPr lang="hr-HR" b="1" i="1" dirty="0"/>
            <a:t>posebni cilj</a:t>
          </a:r>
          <a:r>
            <a:rPr lang="hr-HR" i="1" dirty="0"/>
            <a:t> je srednjoročni cilj definiran u nacionalnim planovima i planovima razvoja jedinica lokalne i područne (regionalne) samouprave kojim se ostvaruje strateški cilj iz strategije i poveznica s programom u državnom proračunu ili proračunu jedinice lokalne i područne (regionalne) samouprave (u daljnjem tekstu: proračun)</a:t>
          </a:r>
          <a:endParaRPr lang="en-US" dirty="0"/>
        </a:p>
      </dgm:t>
    </dgm:pt>
    <dgm:pt modelId="{D09348B0-DC35-4A69-9EB4-ACD819157A3A}" type="parTrans" cxnId="{7B740A4E-734F-4380-8D67-0534D98E0991}">
      <dgm:prSet/>
      <dgm:spPr/>
      <dgm:t>
        <a:bodyPr/>
        <a:lstStyle/>
        <a:p>
          <a:pPr algn="ctr"/>
          <a:endParaRPr lang="en-US"/>
        </a:p>
      </dgm:t>
    </dgm:pt>
    <dgm:pt modelId="{B3A352C9-74F4-4A0C-A9D1-F5012F5A0FB9}" type="sibTrans" cxnId="{7B740A4E-734F-4380-8D67-0534D98E0991}">
      <dgm:prSet/>
      <dgm:spPr/>
      <dgm:t>
        <a:bodyPr/>
        <a:lstStyle/>
        <a:p>
          <a:pPr algn="ctr"/>
          <a:endParaRPr lang="en-US"/>
        </a:p>
      </dgm:t>
    </dgm:pt>
    <dgm:pt modelId="{0E336664-F44F-4DBE-A98C-3D3D42B80853}">
      <dgm:prSet/>
      <dgm:spPr/>
      <dgm:t>
        <a:bodyPr/>
        <a:lstStyle/>
        <a:p>
          <a:pPr algn="ctr"/>
          <a:r>
            <a:rPr lang="hr-HR" b="1" i="1" dirty="0"/>
            <a:t>intervencijska logika</a:t>
          </a:r>
          <a:r>
            <a:rPr lang="hr-HR" i="1" dirty="0"/>
            <a:t> predstavlja metodološki instrument kojim se uspostavlja logička veza između ciljeva, predviđenih operativnih mjera, projekata i aktivnosti i pokazatelja te omogućuje procjenu doprinosa mjera, projekata i aktivnosti u postizanju ciljeva</a:t>
          </a:r>
          <a:endParaRPr lang="en-US" dirty="0"/>
        </a:p>
      </dgm:t>
    </dgm:pt>
    <dgm:pt modelId="{C323D66F-E230-4903-993E-20067318AE42}" type="parTrans" cxnId="{BECC9201-3977-488E-BCB0-26C91F2550E0}">
      <dgm:prSet/>
      <dgm:spPr/>
      <dgm:t>
        <a:bodyPr/>
        <a:lstStyle/>
        <a:p>
          <a:pPr algn="ctr"/>
          <a:endParaRPr lang="en-US"/>
        </a:p>
      </dgm:t>
    </dgm:pt>
    <dgm:pt modelId="{680D8C75-45D4-49C3-9808-102DDEF190C5}" type="sibTrans" cxnId="{BECC9201-3977-488E-BCB0-26C91F2550E0}">
      <dgm:prSet/>
      <dgm:spPr/>
      <dgm:t>
        <a:bodyPr/>
        <a:lstStyle/>
        <a:p>
          <a:pPr algn="ctr"/>
          <a:endParaRPr lang="en-US"/>
        </a:p>
      </dgm:t>
    </dgm:pt>
    <dgm:pt modelId="{CF49EDF9-68D3-4910-B41D-7EFF3A2C0D14}" type="pres">
      <dgm:prSet presAssocID="{2F4B4792-EBD2-4ADA-BFDB-63B624126385}" presName="diagram" presStyleCnt="0">
        <dgm:presLayoutVars>
          <dgm:dir/>
          <dgm:resizeHandles val="exact"/>
        </dgm:presLayoutVars>
      </dgm:prSet>
      <dgm:spPr/>
    </dgm:pt>
    <dgm:pt modelId="{0267ED26-7EB3-4425-98B0-D2E61DEC883E}" type="pres">
      <dgm:prSet presAssocID="{FADF02CA-BDD6-45C8-A11E-FBCFFE416BD6}" presName="node" presStyleLbl="node1" presStyleIdx="0" presStyleCnt="8">
        <dgm:presLayoutVars>
          <dgm:bulletEnabled val="1"/>
        </dgm:presLayoutVars>
      </dgm:prSet>
      <dgm:spPr/>
    </dgm:pt>
    <dgm:pt modelId="{9049FB50-39E7-4729-A14A-53BEEC303A75}" type="pres">
      <dgm:prSet presAssocID="{0F272627-5B65-4B67-B349-E7D00E2873AB}" presName="sibTrans" presStyleCnt="0"/>
      <dgm:spPr/>
    </dgm:pt>
    <dgm:pt modelId="{9C605552-146D-4E76-89B0-E8ADC8F3B958}" type="pres">
      <dgm:prSet presAssocID="{BC70AEE9-334A-47E5-98B1-E72E15CA191E}" presName="node" presStyleLbl="node1" presStyleIdx="1" presStyleCnt="8" custLinFactY="14744" custLinFactNeighborX="60099" custLinFactNeighborY="100000">
        <dgm:presLayoutVars>
          <dgm:bulletEnabled val="1"/>
        </dgm:presLayoutVars>
      </dgm:prSet>
      <dgm:spPr/>
    </dgm:pt>
    <dgm:pt modelId="{01E60248-CCF0-4FAE-88D3-F300449EDF5C}" type="pres">
      <dgm:prSet presAssocID="{6E95A281-A579-4953-8381-8E38E5705F7A}" presName="sibTrans" presStyleCnt="0"/>
      <dgm:spPr/>
    </dgm:pt>
    <dgm:pt modelId="{44572BF7-7519-400A-932E-5A91DC1912A8}" type="pres">
      <dgm:prSet presAssocID="{03EA7EEA-12AC-4CF0-9DA6-B855B28BEA0C}" presName="node" presStyleLbl="node1" presStyleIdx="2" presStyleCnt="8" custLinFactX="-9673" custLinFactY="100000" custLinFactNeighborX="-100000" custLinFactNeighborY="124667">
        <dgm:presLayoutVars>
          <dgm:bulletEnabled val="1"/>
        </dgm:presLayoutVars>
      </dgm:prSet>
      <dgm:spPr/>
    </dgm:pt>
    <dgm:pt modelId="{FFE04D5D-531C-4109-A1DC-62652D05D5CE}" type="pres">
      <dgm:prSet presAssocID="{F75608E3-6D57-405B-B8E8-331247CC376B}" presName="sibTrans" presStyleCnt="0"/>
      <dgm:spPr/>
    </dgm:pt>
    <dgm:pt modelId="{16D9C888-129A-4520-9A92-AD1F66DD82BA}" type="pres">
      <dgm:prSet presAssocID="{4E5F07F6-16DF-4306-9A68-70ABB01B109F}" presName="node" presStyleLbl="node1" presStyleIdx="3" presStyleCnt="8" custScaleY="98862" custLinFactY="9147" custLinFactNeighborX="4630" custLinFactNeighborY="100000">
        <dgm:presLayoutVars>
          <dgm:bulletEnabled val="1"/>
        </dgm:presLayoutVars>
      </dgm:prSet>
      <dgm:spPr/>
    </dgm:pt>
    <dgm:pt modelId="{5C9780B5-C745-4727-BAAC-F18EDD9457A5}" type="pres">
      <dgm:prSet presAssocID="{6DEB0468-91CD-4B76-87CF-A32E99F3F505}" presName="sibTrans" presStyleCnt="0"/>
      <dgm:spPr/>
    </dgm:pt>
    <dgm:pt modelId="{B4A5DBD9-3C12-4CCC-A277-22DD88660CEF}" type="pres">
      <dgm:prSet presAssocID="{47269CB6-6A13-499F-911B-6C020DDA3129}" presName="node" presStyleLbl="node1" presStyleIdx="4" presStyleCnt="8" custLinFactX="11371" custLinFactY="8089" custLinFactNeighborX="100000" custLinFactNeighborY="100000">
        <dgm:presLayoutVars>
          <dgm:bulletEnabled val="1"/>
        </dgm:presLayoutVars>
      </dgm:prSet>
      <dgm:spPr>
        <a:xfrm>
          <a:off x="7179775" y="3605847"/>
          <a:ext cx="2720202" cy="1632121"/>
        </a:xfrm>
        <a:prstGeom prst="rect">
          <a:avLst/>
        </a:prstGeom>
      </dgm:spPr>
    </dgm:pt>
    <dgm:pt modelId="{AD9CB511-FE24-4BCB-890F-3BC4E2E76019}" type="pres">
      <dgm:prSet presAssocID="{895631D9-D573-4D50-AF5F-B3D30321CE06}" presName="sibTrans" presStyleCnt="0"/>
      <dgm:spPr/>
    </dgm:pt>
    <dgm:pt modelId="{1170CA38-4B3F-41B3-8717-4BAA24F3BC53}" type="pres">
      <dgm:prSet presAssocID="{042286A7-C63F-435F-8082-4E260465F91E}" presName="node" presStyleLbl="node1" presStyleIdx="5" presStyleCnt="8" custLinFactX="-11568" custLinFactY="-22170" custLinFactNeighborX="-100000" custLinFactNeighborY="-100000">
        <dgm:presLayoutVars>
          <dgm:bulletEnabled val="1"/>
        </dgm:presLayoutVars>
      </dgm:prSet>
      <dgm:spPr/>
    </dgm:pt>
    <dgm:pt modelId="{3495D679-E091-49B9-893D-C3FF88C71DBF}" type="pres">
      <dgm:prSet presAssocID="{703759D4-DAE2-4DAB-82A3-F0CDC76263FC}" presName="sibTrans" presStyleCnt="0"/>
      <dgm:spPr/>
    </dgm:pt>
    <dgm:pt modelId="{4801A06A-F637-449A-AD52-2B05D3138B42}" type="pres">
      <dgm:prSet presAssocID="{C6573F11-EC67-451D-88E2-B62093B40DF2}" presName="node" presStyleLbl="node1" presStyleIdx="6" presStyleCnt="8" custLinFactX="65917" custLinFactY="-100000" custLinFactNeighborX="100000" custLinFactNeighborY="-133722">
        <dgm:presLayoutVars>
          <dgm:bulletEnabled val="1"/>
        </dgm:presLayoutVars>
      </dgm:prSet>
      <dgm:spPr/>
    </dgm:pt>
    <dgm:pt modelId="{73BD1556-57C6-49C4-B02D-24731BC34B77}" type="pres">
      <dgm:prSet presAssocID="{B3A352C9-74F4-4A0C-A9D1-F5012F5A0FB9}" presName="sibTrans" presStyleCnt="0"/>
      <dgm:spPr/>
    </dgm:pt>
    <dgm:pt modelId="{420EA734-C028-467D-8A53-93A8BFD86707}" type="pres">
      <dgm:prSet presAssocID="{0E336664-F44F-4DBE-A98C-3D3D42B80853}" presName="node" presStyleLbl="node1" presStyleIdx="7" presStyleCnt="8" custLinFactX="-17022" custLinFactY="-19408" custLinFactNeighborX="-100000" custLinFactNeighborY="-100000">
        <dgm:presLayoutVars>
          <dgm:bulletEnabled val="1"/>
        </dgm:presLayoutVars>
      </dgm:prSet>
      <dgm:spPr/>
    </dgm:pt>
  </dgm:ptLst>
  <dgm:cxnLst>
    <dgm:cxn modelId="{BECC9201-3977-488E-BCB0-26C91F2550E0}" srcId="{2F4B4792-EBD2-4ADA-BFDB-63B624126385}" destId="{0E336664-F44F-4DBE-A98C-3D3D42B80853}" srcOrd="7" destOrd="0" parTransId="{C323D66F-E230-4903-993E-20067318AE42}" sibTransId="{680D8C75-45D4-49C3-9808-102DDEF190C5}"/>
    <dgm:cxn modelId="{E6522203-D4DC-4E34-A358-D4D771CBD99C}" type="presOf" srcId="{47269CB6-6A13-499F-911B-6C020DDA3129}" destId="{B4A5DBD9-3C12-4CCC-A277-22DD88660CEF}" srcOrd="0" destOrd="0" presId="urn:microsoft.com/office/officeart/2005/8/layout/default"/>
    <dgm:cxn modelId="{A0A65A06-813E-4088-881E-4C73C280D821}" type="presOf" srcId="{C6573F11-EC67-451D-88E2-B62093B40DF2}" destId="{4801A06A-F637-449A-AD52-2B05D3138B42}" srcOrd="0" destOrd="0" presId="urn:microsoft.com/office/officeart/2005/8/layout/default"/>
    <dgm:cxn modelId="{76113809-D20D-416B-9FA3-90F0003BBA43}" type="presOf" srcId="{4E5F07F6-16DF-4306-9A68-70ABB01B109F}" destId="{16D9C888-129A-4520-9A92-AD1F66DD82BA}" srcOrd="0" destOrd="0" presId="urn:microsoft.com/office/officeart/2005/8/layout/default"/>
    <dgm:cxn modelId="{2112053B-EA61-4ED5-AD30-40EC9E409D75}" srcId="{2F4B4792-EBD2-4ADA-BFDB-63B624126385}" destId="{042286A7-C63F-435F-8082-4E260465F91E}" srcOrd="5" destOrd="0" parTransId="{BE30804C-AAE6-4348-B5FC-8F0CABD8E1C5}" sibTransId="{703759D4-DAE2-4DAB-82A3-F0CDC76263FC}"/>
    <dgm:cxn modelId="{D4F78E62-0847-4FBE-A9EA-F8EA325C6E53}" srcId="{2F4B4792-EBD2-4ADA-BFDB-63B624126385}" destId="{BC70AEE9-334A-47E5-98B1-E72E15CA191E}" srcOrd="1" destOrd="0" parTransId="{2EF76530-82D4-4559-ACC5-3A3AE0B1D969}" sibTransId="{6E95A281-A579-4953-8381-8E38E5705F7A}"/>
    <dgm:cxn modelId="{15905567-65E4-47C5-9D69-913FE8B20C83}" type="presOf" srcId="{BC70AEE9-334A-47E5-98B1-E72E15CA191E}" destId="{9C605552-146D-4E76-89B0-E8ADC8F3B958}" srcOrd="0" destOrd="0" presId="urn:microsoft.com/office/officeart/2005/8/layout/default"/>
    <dgm:cxn modelId="{34E4796B-4745-4B01-8205-9C998F981E3D}" srcId="{2F4B4792-EBD2-4ADA-BFDB-63B624126385}" destId="{03EA7EEA-12AC-4CF0-9DA6-B855B28BEA0C}" srcOrd="2" destOrd="0" parTransId="{EA7A1BE0-1062-4CA5-8467-7A5B606AB29F}" sibTransId="{F75608E3-6D57-405B-B8E8-331247CC376B}"/>
    <dgm:cxn modelId="{7B740A4E-734F-4380-8D67-0534D98E0991}" srcId="{2F4B4792-EBD2-4ADA-BFDB-63B624126385}" destId="{C6573F11-EC67-451D-88E2-B62093B40DF2}" srcOrd="6" destOrd="0" parTransId="{D09348B0-DC35-4A69-9EB4-ACD819157A3A}" sibTransId="{B3A352C9-74F4-4A0C-A9D1-F5012F5A0FB9}"/>
    <dgm:cxn modelId="{30C50170-3175-4A9E-95C3-46E26D590C96}" srcId="{2F4B4792-EBD2-4ADA-BFDB-63B624126385}" destId="{4E5F07F6-16DF-4306-9A68-70ABB01B109F}" srcOrd="3" destOrd="0" parTransId="{BFA1DB42-4381-46E1-BD15-EC1743022290}" sibTransId="{6DEB0468-91CD-4B76-87CF-A32E99F3F505}"/>
    <dgm:cxn modelId="{D2FA7E50-588D-40AF-B6BD-458B0DDB1EA7}" srcId="{2F4B4792-EBD2-4ADA-BFDB-63B624126385}" destId="{FADF02CA-BDD6-45C8-A11E-FBCFFE416BD6}" srcOrd="0" destOrd="0" parTransId="{D24D32BB-7B34-4411-A1FF-F72A50CD09C5}" sibTransId="{0F272627-5B65-4B67-B349-E7D00E2873AB}"/>
    <dgm:cxn modelId="{AD920D8E-76D2-404A-8526-64C1C9DF1C59}" type="presOf" srcId="{0E336664-F44F-4DBE-A98C-3D3D42B80853}" destId="{420EA734-C028-467D-8A53-93A8BFD86707}" srcOrd="0" destOrd="0" presId="urn:microsoft.com/office/officeart/2005/8/layout/default"/>
    <dgm:cxn modelId="{5ADA5992-89DD-4E10-A188-29B99D7D7D00}" type="presOf" srcId="{FADF02CA-BDD6-45C8-A11E-FBCFFE416BD6}" destId="{0267ED26-7EB3-4425-98B0-D2E61DEC883E}" srcOrd="0" destOrd="0" presId="urn:microsoft.com/office/officeart/2005/8/layout/default"/>
    <dgm:cxn modelId="{260C6CA0-BDF7-4D23-8A64-0C649A52910A}" type="presOf" srcId="{042286A7-C63F-435F-8082-4E260465F91E}" destId="{1170CA38-4B3F-41B3-8717-4BAA24F3BC53}" srcOrd="0" destOrd="0" presId="urn:microsoft.com/office/officeart/2005/8/layout/default"/>
    <dgm:cxn modelId="{FD600DC7-1773-4664-A99C-0D4066A9572F}" srcId="{2F4B4792-EBD2-4ADA-BFDB-63B624126385}" destId="{47269CB6-6A13-499F-911B-6C020DDA3129}" srcOrd="4" destOrd="0" parTransId="{396D8615-5BA9-49F0-AB56-C9139458A554}" sibTransId="{895631D9-D573-4D50-AF5F-B3D30321CE06}"/>
    <dgm:cxn modelId="{EFEBC6CC-BB7A-42BB-A1AD-68F3DC094249}" type="presOf" srcId="{2F4B4792-EBD2-4ADA-BFDB-63B624126385}" destId="{CF49EDF9-68D3-4910-B41D-7EFF3A2C0D14}" srcOrd="0" destOrd="0" presId="urn:microsoft.com/office/officeart/2005/8/layout/default"/>
    <dgm:cxn modelId="{C62F5BD8-88F4-4FA1-8713-8E6DAF6F139A}" type="presOf" srcId="{03EA7EEA-12AC-4CF0-9DA6-B855B28BEA0C}" destId="{44572BF7-7519-400A-932E-5A91DC1912A8}" srcOrd="0" destOrd="0" presId="urn:microsoft.com/office/officeart/2005/8/layout/default"/>
    <dgm:cxn modelId="{EFFA8F6C-C80F-41D3-B9F7-AB6D2015568B}" type="presParOf" srcId="{CF49EDF9-68D3-4910-B41D-7EFF3A2C0D14}" destId="{0267ED26-7EB3-4425-98B0-D2E61DEC883E}" srcOrd="0" destOrd="0" presId="urn:microsoft.com/office/officeart/2005/8/layout/default"/>
    <dgm:cxn modelId="{E4584F55-23B3-445C-95EF-977B26E44E23}" type="presParOf" srcId="{CF49EDF9-68D3-4910-B41D-7EFF3A2C0D14}" destId="{9049FB50-39E7-4729-A14A-53BEEC303A75}" srcOrd="1" destOrd="0" presId="urn:microsoft.com/office/officeart/2005/8/layout/default"/>
    <dgm:cxn modelId="{DDCB827D-3864-4645-9923-414D54C1296E}" type="presParOf" srcId="{CF49EDF9-68D3-4910-B41D-7EFF3A2C0D14}" destId="{9C605552-146D-4E76-89B0-E8ADC8F3B958}" srcOrd="2" destOrd="0" presId="urn:microsoft.com/office/officeart/2005/8/layout/default"/>
    <dgm:cxn modelId="{E818EBD4-D3FA-410A-AC14-381540A25CF1}" type="presParOf" srcId="{CF49EDF9-68D3-4910-B41D-7EFF3A2C0D14}" destId="{01E60248-CCF0-4FAE-88D3-F300449EDF5C}" srcOrd="3" destOrd="0" presId="urn:microsoft.com/office/officeart/2005/8/layout/default"/>
    <dgm:cxn modelId="{90106EBA-B756-462F-B59E-07D19DF9CB0C}" type="presParOf" srcId="{CF49EDF9-68D3-4910-B41D-7EFF3A2C0D14}" destId="{44572BF7-7519-400A-932E-5A91DC1912A8}" srcOrd="4" destOrd="0" presId="urn:microsoft.com/office/officeart/2005/8/layout/default"/>
    <dgm:cxn modelId="{F22785F1-5BAA-419C-B7B8-A4678B4FC027}" type="presParOf" srcId="{CF49EDF9-68D3-4910-B41D-7EFF3A2C0D14}" destId="{FFE04D5D-531C-4109-A1DC-62652D05D5CE}" srcOrd="5" destOrd="0" presId="urn:microsoft.com/office/officeart/2005/8/layout/default"/>
    <dgm:cxn modelId="{B09806B4-B8C3-48BB-879E-2D7554CECFEC}" type="presParOf" srcId="{CF49EDF9-68D3-4910-B41D-7EFF3A2C0D14}" destId="{16D9C888-129A-4520-9A92-AD1F66DD82BA}" srcOrd="6" destOrd="0" presId="urn:microsoft.com/office/officeart/2005/8/layout/default"/>
    <dgm:cxn modelId="{94252CB2-F7B9-485B-A007-840C870F9C80}" type="presParOf" srcId="{CF49EDF9-68D3-4910-B41D-7EFF3A2C0D14}" destId="{5C9780B5-C745-4727-BAAC-F18EDD9457A5}" srcOrd="7" destOrd="0" presId="urn:microsoft.com/office/officeart/2005/8/layout/default"/>
    <dgm:cxn modelId="{1133AC2D-93E9-48BD-B4FB-4F93AA11031D}" type="presParOf" srcId="{CF49EDF9-68D3-4910-B41D-7EFF3A2C0D14}" destId="{B4A5DBD9-3C12-4CCC-A277-22DD88660CEF}" srcOrd="8" destOrd="0" presId="urn:microsoft.com/office/officeart/2005/8/layout/default"/>
    <dgm:cxn modelId="{52C5D47B-FA4F-4E25-8EC1-CAF8A5EA996F}" type="presParOf" srcId="{CF49EDF9-68D3-4910-B41D-7EFF3A2C0D14}" destId="{AD9CB511-FE24-4BCB-890F-3BC4E2E76019}" srcOrd="9" destOrd="0" presId="urn:microsoft.com/office/officeart/2005/8/layout/default"/>
    <dgm:cxn modelId="{A13EAD43-390F-4278-A3B1-4FC2E86C688A}" type="presParOf" srcId="{CF49EDF9-68D3-4910-B41D-7EFF3A2C0D14}" destId="{1170CA38-4B3F-41B3-8717-4BAA24F3BC53}" srcOrd="10" destOrd="0" presId="urn:microsoft.com/office/officeart/2005/8/layout/default"/>
    <dgm:cxn modelId="{354E178A-B692-4B95-9806-686C30FECFA4}" type="presParOf" srcId="{CF49EDF9-68D3-4910-B41D-7EFF3A2C0D14}" destId="{3495D679-E091-49B9-893D-C3FF88C71DBF}" srcOrd="11" destOrd="0" presId="urn:microsoft.com/office/officeart/2005/8/layout/default"/>
    <dgm:cxn modelId="{18FA3ED6-F125-4331-B23A-FBA15F2293B9}" type="presParOf" srcId="{CF49EDF9-68D3-4910-B41D-7EFF3A2C0D14}" destId="{4801A06A-F637-449A-AD52-2B05D3138B42}" srcOrd="12" destOrd="0" presId="urn:microsoft.com/office/officeart/2005/8/layout/default"/>
    <dgm:cxn modelId="{81EDB965-3905-4286-A959-1102E20DB981}" type="presParOf" srcId="{CF49EDF9-68D3-4910-B41D-7EFF3A2C0D14}" destId="{73BD1556-57C6-49C4-B02D-24731BC34B77}" srcOrd="13" destOrd="0" presId="urn:microsoft.com/office/officeart/2005/8/layout/default"/>
    <dgm:cxn modelId="{A947E57A-EE67-425C-A0FA-F6009FF7B041}" type="presParOf" srcId="{CF49EDF9-68D3-4910-B41D-7EFF3A2C0D14}" destId="{420EA734-C028-467D-8A53-93A8BFD86707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21BD58-7BC9-472F-9996-D9F54831AA1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E1F1F1-32C7-443F-ACBD-4A9055CDCCA2}">
      <dgm:prSet custT="1"/>
      <dgm:spPr/>
      <dgm:t>
        <a:bodyPr/>
        <a:lstStyle/>
        <a:p>
          <a:pPr algn="ctr"/>
          <a:r>
            <a:rPr lang="hr-HR" sz="1200" b="1" dirty="0"/>
            <a:t>KM0 zajednička  komponenta:	</a:t>
          </a:r>
        </a:p>
        <a:p>
          <a:pPr algn="ctr"/>
          <a:r>
            <a:rPr lang="hr-HR" sz="1200" b="1" dirty="0"/>
            <a:t>PIN11 i PIN12</a:t>
          </a:r>
          <a:endParaRPr lang="en-US" sz="1200" dirty="0"/>
        </a:p>
      </dgm:t>
    </dgm:pt>
    <dgm:pt modelId="{6A8CC350-05D7-405F-85EB-CA02CE247545}" type="parTrans" cxnId="{4B5E5A14-CCAA-4981-AF3C-BB221AA34E76}">
      <dgm:prSet/>
      <dgm:spPr/>
      <dgm:t>
        <a:bodyPr/>
        <a:lstStyle/>
        <a:p>
          <a:endParaRPr lang="en-US"/>
        </a:p>
      </dgm:t>
    </dgm:pt>
    <dgm:pt modelId="{28234647-E658-4B57-A277-AD2637DF160D}" type="sibTrans" cxnId="{4B5E5A14-CCAA-4981-AF3C-BB221AA34E76}">
      <dgm:prSet/>
      <dgm:spPr/>
      <dgm:t>
        <a:bodyPr/>
        <a:lstStyle/>
        <a:p>
          <a:endParaRPr lang="en-US"/>
        </a:p>
      </dgm:t>
    </dgm:pt>
    <dgm:pt modelId="{B5F99E2F-1B3F-4E34-9973-2A0ED2699422}">
      <dgm:prSet/>
      <dgm:spPr/>
      <dgm:t>
        <a:bodyPr/>
        <a:lstStyle/>
        <a:p>
          <a:r>
            <a:rPr lang="hr-HR" dirty="0"/>
            <a:t>PIN11 Strateški planski dokumenti – javno dostupan</a:t>
          </a:r>
          <a:endParaRPr lang="en-US" dirty="0"/>
        </a:p>
      </dgm:t>
    </dgm:pt>
    <dgm:pt modelId="{608D0C92-DA61-4066-89F2-C5A8CFB2B0C7}" type="parTrans" cxnId="{C58CC949-5786-47C5-9002-1F1A46E9D469}">
      <dgm:prSet/>
      <dgm:spPr/>
      <dgm:t>
        <a:bodyPr/>
        <a:lstStyle/>
        <a:p>
          <a:endParaRPr lang="en-US"/>
        </a:p>
      </dgm:t>
    </dgm:pt>
    <dgm:pt modelId="{C4B36450-13D8-40AA-9B83-7AEB4A4C988C}" type="sibTrans" cxnId="{C58CC949-5786-47C5-9002-1F1A46E9D469}">
      <dgm:prSet/>
      <dgm:spPr/>
      <dgm:t>
        <a:bodyPr/>
        <a:lstStyle/>
        <a:p>
          <a:endParaRPr lang="en-US"/>
        </a:p>
      </dgm:t>
    </dgm:pt>
    <dgm:pt modelId="{1877F499-40C7-47C5-A39C-E326F0C44879}">
      <dgm:prSet/>
      <dgm:spPr/>
      <dgm:t>
        <a:bodyPr/>
        <a:lstStyle/>
        <a:p>
          <a:r>
            <a:rPr lang="hr-HR"/>
            <a:t>PIN12 Strateški planski dokumenti – opći ili specijalizirani</a:t>
          </a:r>
          <a:endParaRPr lang="en-US"/>
        </a:p>
      </dgm:t>
    </dgm:pt>
    <dgm:pt modelId="{4A4655B5-4B1C-40D3-B436-388C16A1F0D0}" type="parTrans" cxnId="{A1F0CF6F-E644-48EA-A6D1-BB461C59EBBC}">
      <dgm:prSet/>
      <dgm:spPr/>
      <dgm:t>
        <a:bodyPr/>
        <a:lstStyle/>
        <a:p>
          <a:endParaRPr lang="en-US"/>
        </a:p>
      </dgm:t>
    </dgm:pt>
    <dgm:pt modelId="{DF71AD5B-8C4C-4AED-A7CC-55EF93783A21}" type="sibTrans" cxnId="{A1F0CF6F-E644-48EA-A6D1-BB461C59EBBC}">
      <dgm:prSet/>
      <dgm:spPr/>
      <dgm:t>
        <a:bodyPr/>
        <a:lstStyle/>
        <a:p>
          <a:endParaRPr lang="en-US"/>
        </a:p>
      </dgm:t>
    </dgm:pt>
    <dgm:pt modelId="{62846716-54E0-4150-A5A0-83A121F161DF}">
      <dgm:prSet custT="1"/>
      <dgm:spPr/>
      <dgm:t>
        <a:bodyPr/>
        <a:lstStyle/>
        <a:p>
          <a:r>
            <a:rPr lang="hr-HR" sz="1200" b="1" dirty="0"/>
            <a:t>KM1 pristup:</a:t>
          </a:r>
        </a:p>
        <a:p>
          <a:r>
            <a:rPr lang="hr-HR" sz="1200" b="1" dirty="0"/>
            <a:t>PIN21, PIN23, PIN31, PIN32, PIN51 i PIN52</a:t>
          </a:r>
          <a:endParaRPr lang="en-US" sz="1200" dirty="0"/>
        </a:p>
      </dgm:t>
    </dgm:pt>
    <dgm:pt modelId="{5A83CA24-6082-4739-8AAE-3D62F1C3237B}" type="parTrans" cxnId="{D4BA5333-434E-4BF2-AF0A-257C23B8373F}">
      <dgm:prSet/>
      <dgm:spPr/>
      <dgm:t>
        <a:bodyPr/>
        <a:lstStyle/>
        <a:p>
          <a:endParaRPr lang="en-US"/>
        </a:p>
      </dgm:t>
    </dgm:pt>
    <dgm:pt modelId="{16390C67-3672-41C4-BE31-5CAC1FB73ED2}" type="sibTrans" cxnId="{D4BA5333-434E-4BF2-AF0A-257C23B8373F}">
      <dgm:prSet/>
      <dgm:spPr/>
      <dgm:t>
        <a:bodyPr/>
        <a:lstStyle/>
        <a:p>
          <a:endParaRPr lang="en-US"/>
        </a:p>
      </dgm:t>
    </dgm:pt>
    <dgm:pt modelId="{817B0741-DEDE-43FC-84B8-CA1FE2574E85}">
      <dgm:prSet/>
      <dgm:spPr/>
      <dgm:t>
        <a:bodyPr/>
        <a:lstStyle/>
        <a:p>
          <a:r>
            <a:rPr lang="hr-HR" dirty="0"/>
            <a:t>PIN21 Višegodišnjim strateškim dokumentom rješava se pitanje dostupnosti Interneta</a:t>
          </a:r>
          <a:endParaRPr lang="en-US" dirty="0"/>
        </a:p>
      </dgm:t>
    </dgm:pt>
    <dgm:pt modelId="{DC76C609-5846-43C8-9789-8228EAEDD320}" type="parTrans" cxnId="{2D2D52E8-FFA5-4B62-9CF5-BA0A7733567B}">
      <dgm:prSet/>
      <dgm:spPr/>
      <dgm:t>
        <a:bodyPr/>
        <a:lstStyle/>
        <a:p>
          <a:endParaRPr lang="en-US"/>
        </a:p>
      </dgm:t>
    </dgm:pt>
    <dgm:pt modelId="{3BA4B85F-6168-4EF1-AB6E-769CF817C3E6}" type="sibTrans" cxnId="{2D2D52E8-FFA5-4B62-9CF5-BA0A7733567B}">
      <dgm:prSet/>
      <dgm:spPr/>
      <dgm:t>
        <a:bodyPr/>
        <a:lstStyle/>
        <a:p>
          <a:endParaRPr lang="en-US"/>
        </a:p>
      </dgm:t>
    </dgm:pt>
    <dgm:pt modelId="{05C1F74A-096E-44F3-A693-22ED5A912C8A}">
      <dgm:prSet/>
      <dgm:spPr/>
      <dgm:t>
        <a:bodyPr/>
        <a:lstStyle/>
        <a:p>
          <a:r>
            <a:rPr lang="hr-HR" dirty="0"/>
            <a:t>PIN23 Višegodišnjim strateškim dokumentom rješava se pitanje </a:t>
          </a:r>
          <a:r>
            <a:rPr lang="hr-HR" dirty="0" err="1"/>
            <a:t>priuštivosti</a:t>
          </a:r>
          <a:r>
            <a:rPr lang="hr-HR" dirty="0"/>
            <a:t> opreme i Interneta</a:t>
          </a:r>
          <a:endParaRPr lang="en-US" dirty="0"/>
        </a:p>
      </dgm:t>
    </dgm:pt>
    <dgm:pt modelId="{A3753FCC-615C-4D00-B14C-34C714A1B012}" type="parTrans" cxnId="{3E2630C5-13F9-4D25-9FDA-60DD0A8D9EAE}">
      <dgm:prSet/>
      <dgm:spPr/>
      <dgm:t>
        <a:bodyPr/>
        <a:lstStyle/>
        <a:p>
          <a:endParaRPr lang="en-US"/>
        </a:p>
      </dgm:t>
    </dgm:pt>
    <dgm:pt modelId="{640E119A-0F4D-4706-ACEB-6F1095BF9A9C}" type="sibTrans" cxnId="{3E2630C5-13F9-4D25-9FDA-60DD0A8D9EAE}">
      <dgm:prSet/>
      <dgm:spPr/>
      <dgm:t>
        <a:bodyPr/>
        <a:lstStyle/>
        <a:p>
          <a:endParaRPr lang="en-US"/>
        </a:p>
      </dgm:t>
    </dgm:pt>
    <dgm:pt modelId="{9DEA9686-86BE-48E0-8775-17C0B0371DCA}">
      <dgm:prSet/>
      <dgm:spPr/>
      <dgm:t>
        <a:bodyPr/>
        <a:lstStyle/>
        <a:p>
          <a:r>
            <a:rPr lang="hr-HR"/>
            <a:t>PIN31 Spremnost mjere kojom se rješava dostupnost Interneta</a:t>
          </a:r>
          <a:endParaRPr lang="en-US"/>
        </a:p>
      </dgm:t>
    </dgm:pt>
    <dgm:pt modelId="{79B1E735-8B10-4B8B-8F1E-78D1D00D01F3}" type="parTrans" cxnId="{986DE52D-B6DA-40ED-B1A7-CCE941D243D8}">
      <dgm:prSet/>
      <dgm:spPr/>
      <dgm:t>
        <a:bodyPr/>
        <a:lstStyle/>
        <a:p>
          <a:endParaRPr lang="en-US"/>
        </a:p>
      </dgm:t>
    </dgm:pt>
    <dgm:pt modelId="{E4A550A6-7F78-4E92-B0E5-BAEC52BD906B}" type="sibTrans" cxnId="{986DE52D-B6DA-40ED-B1A7-CCE941D243D8}">
      <dgm:prSet/>
      <dgm:spPr/>
      <dgm:t>
        <a:bodyPr/>
        <a:lstStyle/>
        <a:p>
          <a:endParaRPr lang="en-US"/>
        </a:p>
      </dgm:t>
    </dgm:pt>
    <dgm:pt modelId="{AE3D9CC7-5B02-40A4-AC2E-029D1B58CF88}">
      <dgm:prSet/>
      <dgm:spPr/>
      <dgm:t>
        <a:bodyPr/>
        <a:lstStyle/>
        <a:p>
          <a:r>
            <a:rPr lang="hr-HR"/>
            <a:t>PIN32 Razina realizacije mjere za dostupnost Interneta</a:t>
          </a:r>
          <a:endParaRPr lang="en-US"/>
        </a:p>
      </dgm:t>
    </dgm:pt>
    <dgm:pt modelId="{79350974-9EBA-41FB-90BD-F6C25EC4560D}" type="parTrans" cxnId="{7409A0F1-8958-417C-B7F6-ECC781E77BDD}">
      <dgm:prSet/>
      <dgm:spPr/>
      <dgm:t>
        <a:bodyPr/>
        <a:lstStyle/>
        <a:p>
          <a:endParaRPr lang="en-US"/>
        </a:p>
      </dgm:t>
    </dgm:pt>
    <dgm:pt modelId="{BFC595C2-2A70-406D-9131-870F20976CB0}" type="sibTrans" cxnId="{7409A0F1-8958-417C-B7F6-ECC781E77BDD}">
      <dgm:prSet/>
      <dgm:spPr/>
      <dgm:t>
        <a:bodyPr/>
        <a:lstStyle/>
        <a:p>
          <a:endParaRPr lang="en-US"/>
        </a:p>
      </dgm:t>
    </dgm:pt>
    <dgm:pt modelId="{31082B26-139D-4E3E-8D6F-1B13EC8976F1}">
      <dgm:prSet/>
      <dgm:spPr/>
      <dgm:t>
        <a:bodyPr/>
        <a:lstStyle/>
        <a:p>
          <a:r>
            <a:rPr lang="hr-HR"/>
            <a:t>PIN51 Spremnost mjere – financijska potpora </a:t>
          </a:r>
          <a:endParaRPr lang="en-US"/>
        </a:p>
      </dgm:t>
    </dgm:pt>
    <dgm:pt modelId="{F7A57556-202E-4982-913A-B3D779007F92}" type="parTrans" cxnId="{A57F8DA0-4ED2-4004-8F92-222064AAC745}">
      <dgm:prSet/>
      <dgm:spPr/>
      <dgm:t>
        <a:bodyPr/>
        <a:lstStyle/>
        <a:p>
          <a:endParaRPr lang="en-US"/>
        </a:p>
      </dgm:t>
    </dgm:pt>
    <dgm:pt modelId="{C4947B28-C981-416B-876D-80F7DDA7C376}" type="sibTrans" cxnId="{A57F8DA0-4ED2-4004-8F92-222064AAC745}">
      <dgm:prSet/>
      <dgm:spPr/>
      <dgm:t>
        <a:bodyPr/>
        <a:lstStyle/>
        <a:p>
          <a:endParaRPr lang="en-US"/>
        </a:p>
      </dgm:t>
    </dgm:pt>
    <dgm:pt modelId="{50A9C459-5B80-40EF-9729-075E9CB25113}">
      <dgm:prSet/>
      <dgm:spPr/>
      <dgm:t>
        <a:bodyPr/>
        <a:lstStyle/>
        <a:p>
          <a:r>
            <a:rPr lang="hr-HR"/>
            <a:t>PIN52 Razina realizacije mjere financijske potpore </a:t>
          </a:r>
          <a:endParaRPr lang="en-US"/>
        </a:p>
      </dgm:t>
    </dgm:pt>
    <dgm:pt modelId="{BCCABAD1-5319-47B0-912E-C816DCBB1DBC}" type="parTrans" cxnId="{22033CAC-870A-436A-B5CA-F430850E1FD5}">
      <dgm:prSet/>
      <dgm:spPr/>
      <dgm:t>
        <a:bodyPr/>
        <a:lstStyle/>
        <a:p>
          <a:endParaRPr lang="en-US"/>
        </a:p>
      </dgm:t>
    </dgm:pt>
    <dgm:pt modelId="{DFE6519D-3270-4D22-99F9-BFD66FCED1F1}" type="sibTrans" cxnId="{22033CAC-870A-436A-B5CA-F430850E1FD5}">
      <dgm:prSet/>
      <dgm:spPr/>
      <dgm:t>
        <a:bodyPr/>
        <a:lstStyle/>
        <a:p>
          <a:endParaRPr lang="en-US"/>
        </a:p>
      </dgm:t>
    </dgm:pt>
    <dgm:pt modelId="{5AA2BC78-9767-470B-9851-A7BAEE544F32}">
      <dgm:prSet/>
      <dgm:spPr/>
      <dgm:t>
        <a:bodyPr/>
        <a:lstStyle/>
        <a:p>
          <a:r>
            <a:rPr lang="hr-HR" b="1" dirty="0"/>
            <a:t>KM2 korištenje:</a:t>
          </a:r>
        </a:p>
        <a:p>
          <a:r>
            <a:rPr lang="hr-HR" b="1" dirty="0"/>
            <a:t>PIN24, PIN61, PIN62, PIN71 i PIN72</a:t>
          </a:r>
          <a:endParaRPr lang="en-US" dirty="0"/>
        </a:p>
      </dgm:t>
    </dgm:pt>
    <dgm:pt modelId="{939233DF-EFC7-4C34-AAAC-8B3F6D813473}" type="parTrans" cxnId="{689F31BC-3F4C-4102-9F1F-EE38A69CCA80}">
      <dgm:prSet/>
      <dgm:spPr/>
      <dgm:t>
        <a:bodyPr/>
        <a:lstStyle/>
        <a:p>
          <a:endParaRPr lang="en-US"/>
        </a:p>
      </dgm:t>
    </dgm:pt>
    <dgm:pt modelId="{69547D28-2CC6-446E-A3CA-05022A2AFC24}" type="sibTrans" cxnId="{689F31BC-3F4C-4102-9F1F-EE38A69CCA80}">
      <dgm:prSet/>
      <dgm:spPr/>
      <dgm:t>
        <a:bodyPr/>
        <a:lstStyle/>
        <a:p>
          <a:endParaRPr lang="en-US"/>
        </a:p>
      </dgm:t>
    </dgm:pt>
    <dgm:pt modelId="{02BD7094-0A50-4383-83A5-72FA3614ABF0}">
      <dgm:prSet/>
      <dgm:spPr/>
      <dgm:t>
        <a:bodyPr/>
        <a:lstStyle/>
        <a:p>
          <a:r>
            <a:rPr lang="hr-HR" dirty="0"/>
            <a:t>PIN24 Višegodišnjim strateškim dokumentom rješava se pitanje razvijenosti digitalnih vještina</a:t>
          </a:r>
          <a:endParaRPr lang="en-US" dirty="0"/>
        </a:p>
      </dgm:t>
    </dgm:pt>
    <dgm:pt modelId="{C787777B-E9DA-4C35-8C49-9B21712B8791}" type="parTrans" cxnId="{15DB6CCB-5D7C-47B6-BDC2-4B94C7247B93}">
      <dgm:prSet/>
      <dgm:spPr/>
      <dgm:t>
        <a:bodyPr/>
        <a:lstStyle/>
        <a:p>
          <a:endParaRPr lang="en-US"/>
        </a:p>
      </dgm:t>
    </dgm:pt>
    <dgm:pt modelId="{8289DB67-843F-4C5C-B071-5F357522824A}" type="sibTrans" cxnId="{15DB6CCB-5D7C-47B6-BDC2-4B94C7247B93}">
      <dgm:prSet/>
      <dgm:spPr/>
      <dgm:t>
        <a:bodyPr/>
        <a:lstStyle/>
        <a:p>
          <a:endParaRPr lang="en-US"/>
        </a:p>
      </dgm:t>
    </dgm:pt>
    <dgm:pt modelId="{246CBB31-AE9F-429B-9740-E5500535B1D0}">
      <dgm:prSet/>
      <dgm:spPr/>
      <dgm:t>
        <a:bodyPr/>
        <a:lstStyle/>
        <a:p>
          <a:r>
            <a:rPr lang="hr-HR" dirty="0"/>
            <a:t>PIN61 Spremnost mjere  - jačanje kapaciteta za e-upravu kroz podizanje digitalnih vještina zaposlenika</a:t>
          </a:r>
          <a:endParaRPr lang="en-US" dirty="0"/>
        </a:p>
      </dgm:t>
    </dgm:pt>
    <dgm:pt modelId="{130D1003-E943-4FEA-BC30-12C5F54C4934}" type="parTrans" cxnId="{1A0718E8-3355-4F7F-B163-2EF9673D7E9C}">
      <dgm:prSet/>
      <dgm:spPr/>
      <dgm:t>
        <a:bodyPr/>
        <a:lstStyle/>
        <a:p>
          <a:endParaRPr lang="en-US"/>
        </a:p>
      </dgm:t>
    </dgm:pt>
    <dgm:pt modelId="{9C392414-E5F5-4B65-85EA-1C27C7A558B4}" type="sibTrans" cxnId="{1A0718E8-3355-4F7F-B163-2EF9673D7E9C}">
      <dgm:prSet/>
      <dgm:spPr/>
      <dgm:t>
        <a:bodyPr/>
        <a:lstStyle/>
        <a:p>
          <a:endParaRPr lang="en-US"/>
        </a:p>
      </dgm:t>
    </dgm:pt>
    <dgm:pt modelId="{4ECCA8EF-BE12-40B0-8524-CDCC67E2769B}">
      <dgm:prSet/>
      <dgm:spPr/>
      <dgm:t>
        <a:bodyPr/>
        <a:lstStyle/>
        <a:p>
          <a:r>
            <a:rPr lang="hr-HR"/>
            <a:t>PIN62 Razina realizacije mjere jačanja ljudskih potencijala za e-upravu  kroz podizanje digitalnih vještina zaposlenika</a:t>
          </a:r>
          <a:endParaRPr lang="en-US"/>
        </a:p>
      </dgm:t>
    </dgm:pt>
    <dgm:pt modelId="{3DD00167-93CB-4D86-B1B6-A8E3D8814C1A}" type="parTrans" cxnId="{60F1F0D0-0873-45E8-A094-9A06D7F2239B}">
      <dgm:prSet/>
      <dgm:spPr/>
      <dgm:t>
        <a:bodyPr/>
        <a:lstStyle/>
        <a:p>
          <a:endParaRPr lang="en-US"/>
        </a:p>
      </dgm:t>
    </dgm:pt>
    <dgm:pt modelId="{F21E15AD-3ABF-4284-A5C2-E06CC9798B4A}" type="sibTrans" cxnId="{60F1F0D0-0873-45E8-A094-9A06D7F2239B}">
      <dgm:prSet/>
      <dgm:spPr/>
      <dgm:t>
        <a:bodyPr/>
        <a:lstStyle/>
        <a:p>
          <a:endParaRPr lang="en-US"/>
        </a:p>
      </dgm:t>
    </dgm:pt>
    <dgm:pt modelId="{1D49A186-96DD-4623-8643-DEF25EF5F805}">
      <dgm:prSet/>
      <dgm:spPr/>
      <dgm:t>
        <a:bodyPr/>
        <a:lstStyle/>
        <a:p>
          <a:r>
            <a:rPr lang="hr-HR"/>
            <a:t>PIN71 Spremnost mjere – poticanja razvoja digitalnih vještina građana</a:t>
          </a:r>
          <a:endParaRPr lang="en-US"/>
        </a:p>
      </dgm:t>
    </dgm:pt>
    <dgm:pt modelId="{F98BD819-ECDF-4FB4-962A-20B3CAD8279B}" type="parTrans" cxnId="{8EA8FA16-8ED3-488B-B065-9669C93E4970}">
      <dgm:prSet/>
      <dgm:spPr/>
      <dgm:t>
        <a:bodyPr/>
        <a:lstStyle/>
        <a:p>
          <a:endParaRPr lang="en-US"/>
        </a:p>
      </dgm:t>
    </dgm:pt>
    <dgm:pt modelId="{B0285294-9EA0-4CE0-88B4-3125D257C37B}" type="sibTrans" cxnId="{8EA8FA16-8ED3-488B-B065-9669C93E4970}">
      <dgm:prSet/>
      <dgm:spPr/>
      <dgm:t>
        <a:bodyPr/>
        <a:lstStyle/>
        <a:p>
          <a:endParaRPr lang="en-US"/>
        </a:p>
      </dgm:t>
    </dgm:pt>
    <dgm:pt modelId="{940E4F69-EBF6-46F3-B5D4-A31323692E16}">
      <dgm:prSet/>
      <dgm:spPr/>
      <dgm:t>
        <a:bodyPr/>
        <a:lstStyle/>
        <a:p>
          <a:r>
            <a:rPr lang="hr-HR"/>
            <a:t>PIN72 Razina realizacije mjere razvoja digitalnih vještina građana</a:t>
          </a:r>
          <a:endParaRPr lang="en-US"/>
        </a:p>
      </dgm:t>
    </dgm:pt>
    <dgm:pt modelId="{C787BF7E-485C-4EB9-B19E-EF87073D3E65}" type="parTrans" cxnId="{2726C91F-2BF4-4ED5-BCD5-829D6F3FAE69}">
      <dgm:prSet/>
      <dgm:spPr/>
      <dgm:t>
        <a:bodyPr/>
        <a:lstStyle/>
        <a:p>
          <a:endParaRPr lang="en-US"/>
        </a:p>
      </dgm:t>
    </dgm:pt>
    <dgm:pt modelId="{32532326-546A-4717-A129-3979FA6379E0}" type="sibTrans" cxnId="{2726C91F-2BF4-4ED5-BCD5-829D6F3FAE69}">
      <dgm:prSet/>
      <dgm:spPr/>
      <dgm:t>
        <a:bodyPr/>
        <a:lstStyle/>
        <a:p>
          <a:endParaRPr lang="en-US"/>
        </a:p>
      </dgm:t>
    </dgm:pt>
    <dgm:pt modelId="{CF05C167-7157-4C0A-95D0-0E6C16B18FEC}">
      <dgm:prSet/>
      <dgm:spPr/>
      <dgm:t>
        <a:bodyPr/>
        <a:lstStyle/>
        <a:p>
          <a:r>
            <a:rPr lang="hr-HR" b="1" dirty="0"/>
            <a:t>KM3 osnaživanje:</a:t>
          </a:r>
        </a:p>
        <a:p>
          <a:r>
            <a:rPr lang="hr-HR" b="1" dirty="0"/>
            <a:t>PIN22, PIN41 i PIN42</a:t>
          </a:r>
          <a:endParaRPr lang="en-US" dirty="0"/>
        </a:p>
      </dgm:t>
    </dgm:pt>
    <dgm:pt modelId="{16341504-1018-413B-898D-199B42866DE1}" type="parTrans" cxnId="{C9DE3A60-F1E1-4C13-862B-64ADE04CA0A5}">
      <dgm:prSet/>
      <dgm:spPr/>
      <dgm:t>
        <a:bodyPr/>
        <a:lstStyle/>
        <a:p>
          <a:endParaRPr lang="en-US"/>
        </a:p>
      </dgm:t>
    </dgm:pt>
    <dgm:pt modelId="{00C3DE0E-754E-47E8-801E-8F87E09515B4}" type="sibTrans" cxnId="{C9DE3A60-F1E1-4C13-862B-64ADE04CA0A5}">
      <dgm:prSet/>
      <dgm:spPr/>
      <dgm:t>
        <a:bodyPr/>
        <a:lstStyle/>
        <a:p>
          <a:endParaRPr lang="en-US"/>
        </a:p>
      </dgm:t>
    </dgm:pt>
    <dgm:pt modelId="{2C1F4D4A-8BD7-428F-87FA-DC166900FDA4}">
      <dgm:prSet/>
      <dgm:spPr/>
      <dgm:t>
        <a:bodyPr/>
        <a:lstStyle/>
        <a:p>
          <a:r>
            <a:rPr lang="hr-HR" dirty="0"/>
            <a:t>PIN22 Višegodišnjim strateškim dokumentom rješava se pitanje pristupačnosti digitalnog sadržaja</a:t>
          </a:r>
          <a:endParaRPr lang="en-US" dirty="0"/>
        </a:p>
      </dgm:t>
    </dgm:pt>
    <dgm:pt modelId="{3E18B910-50CE-4E45-AB08-5C34A0A32B20}" type="parTrans" cxnId="{ADB08386-FB41-489F-A2E3-CA07B2F533EC}">
      <dgm:prSet/>
      <dgm:spPr/>
      <dgm:t>
        <a:bodyPr/>
        <a:lstStyle/>
        <a:p>
          <a:endParaRPr lang="en-US"/>
        </a:p>
      </dgm:t>
    </dgm:pt>
    <dgm:pt modelId="{FE5F7485-9D58-4278-B76B-9D8D90E144B2}" type="sibTrans" cxnId="{ADB08386-FB41-489F-A2E3-CA07B2F533EC}">
      <dgm:prSet/>
      <dgm:spPr/>
      <dgm:t>
        <a:bodyPr/>
        <a:lstStyle/>
        <a:p>
          <a:endParaRPr lang="en-US"/>
        </a:p>
      </dgm:t>
    </dgm:pt>
    <dgm:pt modelId="{A10596B6-9DC1-4D38-B8F5-5D1A4153B16F}">
      <dgm:prSet/>
      <dgm:spPr/>
      <dgm:t>
        <a:bodyPr/>
        <a:lstStyle/>
        <a:p>
          <a:r>
            <a:rPr lang="hr-HR"/>
            <a:t>PIN41 Spremnost mjere kojom se rješava digitalna pristupačnost </a:t>
          </a:r>
          <a:endParaRPr lang="en-US"/>
        </a:p>
      </dgm:t>
    </dgm:pt>
    <dgm:pt modelId="{86157DAF-EF97-4F27-99EC-41081579C2C3}" type="parTrans" cxnId="{D5BD3743-81BD-4474-BEC6-AF68576E821C}">
      <dgm:prSet/>
      <dgm:spPr/>
      <dgm:t>
        <a:bodyPr/>
        <a:lstStyle/>
        <a:p>
          <a:endParaRPr lang="en-US"/>
        </a:p>
      </dgm:t>
    </dgm:pt>
    <dgm:pt modelId="{1F1E33AA-28CF-48C4-8ECC-F6C1D675FB1B}" type="sibTrans" cxnId="{D5BD3743-81BD-4474-BEC6-AF68576E821C}">
      <dgm:prSet/>
      <dgm:spPr/>
      <dgm:t>
        <a:bodyPr/>
        <a:lstStyle/>
        <a:p>
          <a:endParaRPr lang="en-US"/>
        </a:p>
      </dgm:t>
    </dgm:pt>
    <dgm:pt modelId="{F7CDE6B0-71EE-40E7-9E50-B38641DAB595}">
      <dgm:prSet/>
      <dgm:spPr/>
      <dgm:t>
        <a:bodyPr/>
        <a:lstStyle/>
        <a:p>
          <a:r>
            <a:rPr lang="hr-HR"/>
            <a:t>PIN42 Razina realizacije mjere za digitalnu pristupačnost</a:t>
          </a:r>
          <a:endParaRPr lang="en-US"/>
        </a:p>
      </dgm:t>
    </dgm:pt>
    <dgm:pt modelId="{3BA260BA-8695-4383-A84E-2C84FEE07792}" type="parTrans" cxnId="{60DDE482-2392-4A3D-BAD1-DF01595F7E11}">
      <dgm:prSet/>
      <dgm:spPr/>
      <dgm:t>
        <a:bodyPr/>
        <a:lstStyle/>
        <a:p>
          <a:endParaRPr lang="en-US"/>
        </a:p>
      </dgm:t>
    </dgm:pt>
    <dgm:pt modelId="{1EA7A61A-DB1C-447B-99D5-7A725E1DDF12}" type="sibTrans" cxnId="{60DDE482-2392-4A3D-BAD1-DF01595F7E11}">
      <dgm:prSet/>
      <dgm:spPr/>
      <dgm:t>
        <a:bodyPr/>
        <a:lstStyle/>
        <a:p>
          <a:endParaRPr lang="en-US"/>
        </a:p>
      </dgm:t>
    </dgm:pt>
    <dgm:pt modelId="{AD3BEE65-A9D3-46C8-9E15-D213837B7991}">
      <dgm:prSet/>
      <dgm:spPr/>
      <dgm:t>
        <a:bodyPr/>
        <a:lstStyle/>
        <a:p>
          <a:r>
            <a:rPr lang="hr-HR" b="1" dirty="0"/>
            <a:t>KM4 utjecaj na kvalitetu života:</a:t>
          </a:r>
        </a:p>
        <a:p>
          <a:r>
            <a:rPr lang="hr-HR" b="1" dirty="0"/>
            <a:t>PIN25, PIN81 i PIN82 </a:t>
          </a:r>
          <a:endParaRPr lang="en-US" dirty="0"/>
        </a:p>
      </dgm:t>
    </dgm:pt>
    <dgm:pt modelId="{6E2A0404-F842-478E-B6DB-B1C5BD70D900}" type="parTrans" cxnId="{59DF0C8C-396F-423C-80CA-CE4EB58319E4}">
      <dgm:prSet/>
      <dgm:spPr/>
      <dgm:t>
        <a:bodyPr/>
        <a:lstStyle/>
        <a:p>
          <a:endParaRPr lang="en-US"/>
        </a:p>
      </dgm:t>
    </dgm:pt>
    <dgm:pt modelId="{DDE2C760-7F26-4C67-9A62-0565A4E1003E}" type="sibTrans" cxnId="{59DF0C8C-396F-423C-80CA-CE4EB58319E4}">
      <dgm:prSet/>
      <dgm:spPr/>
      <dgm:t>
        <a:bodyPr/>
        <a:lstStyle/>
        <a:p>
          <a:endParaRPr lang="en-US"/>
        </a:p>
      </dgm:t>
    </dgm:pt>
    <dgm:pt modelId="{B6764A4A-66F3-4BCB-ACF1-D55D7B5C29EF}">
      <dgm:prSet/>
      <dgm:spPr/>
      <dgm:t>
        <a:bodyPr/>
        <a:lstStyle/>
        <a:p>
          <a:r>
            <a:rPr lang="hr-HR" dirty="0"/>
            <a:t>PIN25 Višegodišnjim strateškim dokumentom predviđena je promocija digitalnog društva i e-</a:t>
          </a:r>
          <a:r>
            <a:rPr lang="hr-HR" dirty="0" err="1"/>
            <a:t>Uključivosti</a:t>
          </a:r>
          <a:r>
            <a:rPr lang="hr-HR" dirty="0"/>
            <a:t> </a:t>
          </a:r>
          <a:endParaRPr lang="en-US" dirty="0"/>
        </a:p>
      </dgm:t>
    </dgm:pt>
    <dgm:pt modelId="{22026201-E294-41CE-BFD2-E71C65888FFF}" type="parTrans" cxnId="{3E07DAE9-1022-4162-AFD7-27BB1531BD78}">
      <dgm:prSet/>
      <dgm:spPr/>
      <dgm:t>
        <a:bodyPr/>
        <a:lstStyle/>
        <a:p>
          <a:endParaRPr lang="en-US"/>
        </a:p>
      </dgm:t>
    </dgm:pt>
    <dgm:pt modelId="{257338F0-9F98-4A04-91FA-317CB2B19DBE}" type="sibTrans" cxnId="{3E07DAE9-1022-4162-AFD7-27BB1531BD78}">
      <dgm:prSet/>
      <dgm:spPr/>
      <dgm:t>
        <a:bodyPr/>
        <a:lstStyle/>
        <a:p>
          <a:endParaRPr lang="en-US"/>
        </a:p>
      </dgm:t>
    </dgm:pt>
    <dgm:pt modelId="{3FC01CE6-EE30-4F66-9DB9-7249BEEF0CB1}">
      <dgm:prSet/>
      <dgm:spPr/>
      <dgm:t>
        <a:bodyPr/>
        <a:lstStyle/>
        <a:p>
          <a:r>
            <a:rPr lang="hr-HR"/>
            <a:t>PIN81 Spremnost promotivnih mjera</a:t>
          </a:r>
          <a:endParaRPr lang="en-US"/>
        </a:p>
      </dgm:t>
    </dgm:pt>
    <dgm:pt modelId="{C04E534C-19D0-41C1-A122-836DDF5BFA4D}" type="parTrans" cxnId="{5C04C5AF-E048-4FAF-AE91-E7956303F733}">
      <dgm:prSet/>
      <dgm:spPr/>
      <dgm:t>
        <a:bodyPr/>
        <a:lstStyle/>
        <a:p>
          <a:endParaRPr lang="en-US"/>
        </a:p>
      </dgm:t>
    </dgm:pt>
    <dgm:pt modelId="{6F99A6CD-A641-4A09-8183-B717B10B4681}" type="sibTrans" cxnId="{5C04C5AF-E048-4FAF-AE91-E7956303F733}">
      <dgm:prSet/>
      <dgm:spPr/>
      <dgm:t>
        <a:bodyPr/>
        <a:lstStyle/>
        <a:p>
          <a:endParaRPr lang="en-US"/>
        </a:p>
      </dgm:t>
    </dgm:pt>
    <dgm:pt modelId="{B3D96A40-9C42-4133-A15B-2C9589382875}">
      <dgm:prSet/>
      <dgm:spPr/>
      <dgm:t>
        <a:bodyPr/>
        <a:lstStyle/>
        <a:p>
          <a:r>
            <a:rPr lang="hr-HR"/>
            <a:t>PIN82 Razina realizacije promotivnih mjera</a:t>
          </a:r>
          <a:endParaRPr lang="en-US"/>
        </a:p>
      </dgm:t>
    </dgm:pt>
    <dgm:pt modelId="{F7050175-62C9-4A0C-B5CA-450D54A7DD02}" type="parTrans" cxnId="{C5D53266-AC28-4A37-B82D-107A1324CD84}">
      <dgm:prSet/>
      <dgm:spPr/>
      <dgm:t>
        <a:bodyPr/>
        <a:lstStyle/>
        <a:p>
          <a:endParaRPr lang="en-US"/>
        </a:p>
      </dgm:t>
    </dgm:pt>
    <dgm:pt modelId="{DBA187E4-6904-4028-B547-611054D86AD5}" type="sibTrans" cxnId="{C5D53266-AC28-4A37-B82D-107A1324CD84}">
      <dgm:prSet/>
      <dgm:spPr/>
      <dgm:t>
        <a:bodyPr/>
        <a:lstStyle/>
        <a:p>
          <a:endParaRPr lang="en-US"/>
        </a:p>
      </dgm:t>
    </dgm:pt>
    <dgm:pt modelId="{51F69D8B-A7B7-4935-B054-5355DF310DFD}" type="pres">
      <dgm:prSet presAssocID="{3A21BD58-7BC9-472F-9996-D9F54831AA17}" presName="Name0" presStyleCnt="0">
        <dgm:presLayoutVars>
          <dgm:dir/>
          <dgm:animLvl val="lvl"/>
          <dgm:resizeHandles val="exact"/>
        </dgm:presLayoutVars>
      </dgm:prSet>
      <dgm:spPr/>
    </dgm:pt>
    <dgm:pt modelId="{76A51006-E434-4B19-AC17-562A7C626D41}" type="pres">
      <dgm:prSet presAssocID="{73E1F1F1-32C7-443F-ACBD-4A9055CDCCA2}" presName="composite" presStyleCnt="0"/>
      <dgm:spPr/>
    </dgm:pt>
    <dgm:pt modelId="{0A2AF07A-69BE-415F-B953-CBF50D9E879A}" type="pres">
      <dgm:prSet presAssocID="{73E1F1F1-32C7-443F-ACBD-4A9055CDCCA2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7CD85A14-0F78-496C-8F9E-0D276D29C177}" type="pres">
      <dgm:prSet presAssocID="{73E1F1F1-32C7-443F-ACBD-4A9055CDCCA2}" presName="desTx" presStyleLbl="alignAccFollowNode1" presStyleIdx="0" presStyleCnt="5">
        <dgm:presLayoutVars>
          <dgm:bulletEnabled val="1"/>
        </dgm:presLayoutVars>
      </dgm:prSet>
      <dgm:spPr/>
    </dgm:pt>
    <dgm:pt modelId="{B75CCC3A-515F-4096-8FF0-E7EE8C391FB5}" type="pres">
      <dgm:prSet presAssocID="{28234647-E658-4B57-A277-AD2637DF160D}" presName="space" presStyleCnt="0"/>
      <dgm:spPr/>
    </dgm:pt>
    <dgm:pt modelId="{7312AABA-F476-4009-ACE2-136FC9E1DFBA}" type="pres">
      <dgm:prSet presAssocID="{62846716-54E0-4150-A5A0-83A121F161DF}" presName="composite" presStyleCnt="0"/>
      <dgm:spPr/>
    </dgm:pt>
    <dgm:pt modelId="{C8B3A17F-EDEA-4E02-8BAE-7B798C64F529}" type="pres">
      <dgm:prSet presAssocID="{62846716-54E0-4150-A5A0-83A121F161DF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ED9B1707-EBEF-4215-B87F-7AFFE06C81B1}" type="pres">
      <dgm:prSet presAssocID="{62846716-54E0-4150-A5A0-83A121F161DF}" presName="desTx" presStyleLbl="alignAccFollowNode1" presStyleIdx="1" presStyleCnt="5">
        <dgm:presLayoutVars>
          <dgm:bulletEnabled val="1"/>
        </dgm:presLayoutVars>
      </dgm:prSet>
      <dgm:spPr/>
    </dgm:pt>
    <dgm:pt modelId="{16BEEA60-4572-4621-95A5-23E359F3CD56}" type="pres">
      <dgm:prSet presAssocID="{16390C67-3672-41C4-BE31-5CAC1FB73ED2}" presName="space" presStyleCnt="0"/>
      <dgm:spPr/>
    </dgm:pt>
    <dgm:pt modelId="{106C805A-00FA-4014-B634-98B5F6CC8FDC}" type="pres">
      <dgm:prSet presAssocID="{5AA2BC78-9767-470B-9851-A7BAEE544F32}" presName="composite" presStyleCnt="0"/>
      <dgm:spPr/>
    </dgm:pt>
    <dgm:pt modelId="{75FAC847-EB9D-4749-878D-C3EF535DB967}" type="pres">
      <dgm:prSet presAssocID="{5AA2BC78-9767-470B-9851-A7BAEE544F32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5FDD2E7B-0D92-4DE5-9008-FE08A07B3FAC}" type="pres">
      <dgm:prSet presAssocID="{5AA2BC78-9767-470B-9851-A7BAEE544F32}" presName="desTx" presStyleLbl="alignAccFollowNode1" presStyleIdx="2" presStyleCnt="5">
        <dgm:presLayoutVars>
          <dgm:bulletEnabled val="1"/>
        </dgm:presLayoutVars>
      </dgm:prSet>
      <dgm:spPr/>
    </dgm:pt>
    <dgm:pt modelId="{D519F55B-6064-42CC-AF49-97F6A5C69A7D}" type="pres">
      <dgm:prSet presAssocID="{69547D28-2CC6-446E-A3CA-05022A2AFC24}" presName="space" presStyleCnt="0"/>
      <dgm:spPr/>
    </dgm:pt>
    <dgm:pt modelId="{B6BE0CDF-3A6C-4414-A6A2-BB265BE0AB63}" type="pres">
      <dgm:prSet presAssocID="{CF05C167-7157-4C0A-95D0-0E6C16B18FEC}" presName="composite" presStyleCnt="0"/>
      <dgm:spPr/>
    </dgm:pt>
    <dgm:pt modelId="{EABBBFF4-C70D-4D5C-9172-3B632437DA05}" type="pres">
      <dgm:prSet presAssocID="{CF05C167-7157-4C0A-95D0-0E6C16B18FEC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4CA5D081-644D-4A28-B350-5DEE860934ED}" type="pres">
      <dgm:prSet presAssocID="{CF05C167-7157-4C0A-95D0-0E6C16B18FEC}" presName="desTx" presStyleLbl="alignAccFollowNode1" presStyleIdx="3" presStyleCnt="5">
        <dgm:presLayoutVars>
          <dgm:bulletEnabled val="1"/>
        </dgm:presLayoutVars>
      </dgm:prSet>
      <dgm:spPr/>
    </dgm:pt>
    <dgm:pt modelId="{F95F86EC-B9DC-4936-BF19-8E92144BDCEB}" type="pres">
      <dgm:prSet presAssocID="{00C3DE0E-754E-47E8-801E-8F87E09515B4}" presName="space" presStyleCnt="0"/>
      <dgm:spPr/>
    </dgm:pt>
    <dgm:pt modelId="{43F2DB9F-8476-4195-978E-9085C98D36D7}" type="pres">
      <dgm:prSet presAssocID="{AD3BEE65-A9D3-46C8-9E15-D213837B7991}" presName="composite" presStyleCnt="0"/>
      <dgm:spPr/>
    </dgm:pt>
    <dgm:pt modelId="{0EFA549A-0B52-4D32-BD57-C692FE13C6BE}" type="pres">
      <dgm:prSet presAssocID="{AD3BEE65-A9D3-46C8-9E15-D213837B7991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9BDB5149-4989-467F-99A9-92EF05E821C0}" type="pres">
      <dgm:prSet presAssocID="{AD3BEE65-A9D3-46C8-9E15-D213837B7991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CEF79408-575D-45B9-9C7F-7B2306622B22}" type="presOf" srcId="{B5F99E2F-1B3F-4E34-9973-2A0ED2699422}" destId="{7CD85A14-0F78-496C-8F9E-0D276D29C177}" srcOrd="0" destOrd="0" presId="urn:microsoft.com/office/officeart/2005/8/layout/hList1"/>
    <dgm:cxn modelId="{E9D5AB0B-0A98-44B4-85F1-6C214F763F3F}" type="presOf" srcId="{1877F499-40C7-47C5-A39C-E326F0C44879}" destId="{7CD85A14-0F78-496C-8F9E-0D276D29C177}" srcOrd="0" destOrd="1" presId="urn:microsoft.com/office/officeart/2005/8/layout/hList1"/>
    <dgm:cxn modelId="{73F3C40F-7319-4CDE-B654-E2A48784C2B8}" type="presOf" srcId="{1D49A186-96DD-4623-8643-DEF25EF5F805}" destId="{5FDD2E7B-0D92-4DE5-9008-FE08A07B3FAC}" srcOrd="0" destOrd="3" presId="urn:microsoft.com/office/officeart/2005/8/layout/hList1"/>
    <dgm:cxn modelId="{4B5E5A14-CCAA-4981-AF3C-BB221AA34E76}" srcId="{3A21BD58-7BC9-472F-9996-D9F54831AA17}" destId="{73E1F1F1-32C7-443F-ACBD-4A9055CDCCA2}" srcOrd="0" destOrd="0" parTransId="{6A8CC350-05D7-405F-85EB-CA02CE247545}" sibTransId="{28234647-E658-4B57-A277-AD2637DF160D}"/>
    <dgm:cxn modelId="{8EA8FA16-8ED3-488B-B065-9669C93E4970}" srcId="{5AA2BC78-9767-470B-9851-A7BAEE544F32}" destId="{1D49A186-96DD-4623-8643-DEF25EF5F805}" srcOrd="3" destOrd="0" parTransId="{F98BD819-ECDF-4FB4-962A-20B3CAD8279B}" sibTransId="{B0285294-9EA0-4CE0-88B4-3125D257C37B}"/>
    <dgm:cxn modelId="{AC340B1A-3A7E-4E87-AC3D-3DA5055B1D2F}" type="presOf" srcId="{3A21BD58-7BC9-472F-9996-D9F54831AA17}" destId="{51F69D8B-A7B7-4935-B054-5355DF310DFD}" srcOrd="0" destOrd="0" presId="urn:microsoft.com/office/officeart/2005/8/layout/hList1"/>
    <dgm:cxn modelId="{2726C91F-2BF4-4ED5-BCD5-829D6F3FAE69}" srcId="{5AA2BC78-9767-470B-9851-A7BAEE544F32}" destId="{940E4F69-EBF6-46F3-B5D4-A31323692E16}" srcOrd="4" destOrd="0" parTransId="{C787BF7E-485C-4EB9-B19E-EF87073D3E65}" sibTransId="{32532326-546A-4717-A129-3979FA6379E0}"/>
    <dgm:cxn modelId="{56A2F925-FA26-4FD3-AE3F-3ADDDF70CCCD}" type="presOf" srcId="{940E4F69-EBF6-46F3-B5D4-A31323692E16}" destId="{5FDD2E7B-0D92-4DE5-9008-FE08A07B3FAC}" srcOrd="0" destOrd="4" presId="urn:microsoft.com/office/officeart/2005/8/layout/hList1"/>
    <dgm:cxn modelId="{D8E8DE2B-9DB7-479F-A9B7-C07065FDB06B}" type="presOf" srcId="{2C1F4D4A-8BD7-428F-87FA-DC166900FDA4}" destId="{4CA5D081-644D-4A28-B350-5DEE860934ED}" srcOrd="0" destOrd="0" presId="urn:microsoft.com/office/officeart/2005/8/layout/hList1"/>
    <dgm:cxn modelId="{908D0B2D-2DA4-44CF-818F-E79750E72CFA}" type="presOf" srcId="{AE3D9CC7-5B02-40A4-AC2E-029D1B58CF88}" destId="{ED9B1707-EBEF-4215-B87F-7AFFE06C81B1}" srcOrd="0" destOrd="3" presId="urn:microsoft.com/office/officeart/2005/8/layout/hList1"/>
    <dgm:cxn modelId="{986DE52D-B6DA-40ED-B1A7-CCE941D243D8}" srcId="{62846716-54E0-4150-A5A0-83A121F161DF}" destId="{9DEA9686-86BE-48E0-8775-17C0B0371DCA}" srcOrd="2" destOrd="0" parTransId="{79B1E735-8B10-4B8B-8F1E-78D1D00D01F3}" sibTransId="{E4A550A6-7F78-4E92-B0E5-BAEC52BD906B}"/>
    <dgm:cxn modelId="{43EDEA2F-959B-45D6-A0C6-AAA3F69D863D}" type="presOf" srcId="{73E1F1F1-32C7-443F-ACBD-4A9055CDCCA2}" destId="{0A2AF07A-69BE-415F-B953-CBF50D9E879A}" srcOrd="0" destOrd="0" presId="urn:microsoft.com/office/officeart/2005/8/layout/hList1"/>
    <dgm:cxn modelId="{CCFACE30-343B-470D-9A18-DBFBFE5D8E70}" type="presOf" srcId="{4ECCA8EF-BE12-40B0-8524-CDCC67E2769B}" destId="{5FDD2E7B-0D92-4DE5-9008-FE08A07B3FAC}" srcOrd="0" destOrd="2" presId="urn:microsoft.com/office/officeart/2005/8/layout/hList1"/>
    <dgm:cxn modelId="{D4BA5333-434E-4BF2-AF0A-257C23B8373F}" srcId="{3A21BD58-7BC9-472F-9996-D9F54831AA17}" destId="{62846716-54E0-4150-A5A0-83A121F161DF}" srcOrd="1" destOrd="0" parTransId="{5A83CA24-6082-4739-8AAE-3D62F1C3237B}" sibTransId="{16390C67-3672-41C4-BE31-5CAC1FB73ED2}"/>
    <dgm:cxn modelId="{88CE355B-E030-4277-9065-DBB6FEF20201}" type="presOf" srcId="{3FC01CE6-EE30-4F66-9DB9-7249BEEF0CB1}" destId="{9BDB5149-4989-467F-99A9-92EF05E821C0}" srcOrd="0" destOrd="1" presId="urn:microsoft.com/office/officeart/2005/8/layout/hList1"/>
    <dgm:cxn modelId="{C9DE3A60-F1E1-4C13-862B-64ADE04CA0A5}" srcId="{3A21BD58-7BC9-472F-9996-D9F54831AA17}" destId="{CF05C167-7157-4C0A-95D0-0E6C16B18FEC}" srcOrd="3" destOrd="0" parTransId="{16341504-1018-413B-898D-199B42866DE1}" sibTransId="{00C3DE0E-754E-47E8-801E-8F87E09515B4}"/>
    <dgm:cxn modelId="{D7A2AD41-023E-48A2-8A3B-04B38965E19A}" type="presOf" srcId="{F7CDE6B0-71EE-40E7-9E50-B38641DAB595}" destId="{4CA5D081-644D-4A28-B350-5DEE860934ED}" srcOrd="0" destOrd="2" presId="urn:microsoft.com/office/officeart/2005/8/layout/hList1"/>
    <dgm:cxn modelId="{D5BD3743-81BD-4474-BEC6-AF68576E821C}" srcId="{CF05C167-7157-4C0A-95D0-0E6C16B18FEC}" destId="{A10596B6-9DC1-4D38-B8F5-5D1A4153B16F}" srcOrd="1" destOrd="0" parTransId="{86157DAF-EF97-4F27-99EC-41081579C2C3}" sibTransId="{1F1E33AA-28CF-48C4-8ECC-F6C1D675FB1B}"/>
    <dgm:cxn modelId="{A5E21C44-BB72-4461-96B9-316CFF60E122}" type="presOf" srcId="{02BD7094-0A50-4383-83A5-72FA3614ABF0}" destId="{5FDD2E7B-0D92-4DE5-9008-FE08A07B3FAC}" srcOrd="0" destOrd="0" presId="urn:microsoft.com/office/officeart/2005/8/layout/hList1"/>
    <dgm:cxn modelId="{F3B15964-C26C-4D58-A5C2-C970D2EFB2F0}" type="presOf" srcId="{CF05C167-7157-4C0A-95D0-0E6C16B18FEC}" destId="{EABBBFF4-C70D-4D5C-9172-3B632437DA05}" srcOrd="0" destOrd="0" presId="urn:microsoft.com/office/officeart/2005/8/layout/hList1"/>
    <dgm:cxn modelId="{C5D53266-AC28-4A37-B82D-107A1324CD84}" srcId="{AD3BEE65-A9D3-46C8-9E15-D213837B7991}" destId="{B3D96A40-9C42-4133-A15B-2C9589382875}" srcOrd="2" destOrd="0" parTransId="{F7050175-62C9-4A0C-B5CA-450D54A7DD02}" sibTransId="{DBA187E4-6904-4028-B547-611054D86AD5}"/>
    <dgm:cxn modelId="{014ED066-161E-4613-B3D7-F93D4E48D99A}" type="presOf" srcId="{246CBB31-AE9F-429B-9740-E5500535B1D0}" destId="{5FDD2E7B-0D92-4DE5-9008-FE08A07B3FAC}" srcOrd="0" destOrd="1" presId="urn:microsoft.com/office/officeart/2005/8/layout/hList1"/>
    <dgm:cxn modelId="{C58CC949-5786-47C5-9002-1F1A46E9D469}" srcId="{73E1F1F1-32C7-443F-ACBD-4A9055CDCCA2}" destId="{B5F99E2F-1B3F-4E34-9973-2A0ED2699422}" srcOrd="0" destOrd="0" parTransId="{608D0C92-DA61-4066-89F2-C5A8CFB2B0C7}" sibTransId="{C4B36450-13D8-40AA-9B83-7AEB4A4C988C}"/>
    <dgm:cxn modelId="{2729444D-DA25-4EF3-BD43-21930E992535}" type="presOf" srcId="{9DEA9686-86BE-48E0-8775-17C0B0371DCA}" destId="{ED9B1707-EBEF-4215-B87F-7AFFE06C81B1}" srcOrd="0" destOrd="2" presId="urn:microsoft.com/office/officeart/2005/8/layout/hList1"/>
    <dgm:cxn modelId="{A1F0CF6F-E644-48EA-A6D1-BB461C59EBBC}" srcId="{73E1F1F1-32C7-443F-ACBD-4A9055CDCCA2}" destId="{1877F499-40C7-47C5-A39C-E326F0C44879}" srcOrd="1" destOrd="0" parTransId="{4A4655B5-4B1C-40D3-B436-388C16A1F0D0}" sibTransId="{DF71AD5B-8C4C-4AED-A7CC-55EF93783A21}"/>
    <dgm:cxn modelId="{C452827B-287C-43E1-BE3A-D7ABD725ACE7}" type="presOf" srcId="{62846716-54E0-4150-A5A0-83A121F161DF}" destId="{C8B3A17F-EDEA-4E02-8BAE-7B798C64F529}" srcOrd="0" destOrd="0" presId="urn:microsoft.com/office/officeart/2005/8/layout/hList1"/>
    <dgm:cxn modelId="{60DDE482-2392-4A3D-BAD1-DF01595F7E11}" srcId="{CF05C167-7157-4C0A-95D0-0E6C16B18FEC}" destId="{F7CDE6B0-71EE-40E7-9E50-B38641DAB595}" srcOrd="2" destOrd="0" parTransId="{3BA260BA-8695-4383-A84E-2C84FEE07792}" sibTransId="{1EA7A61A-DB1C-447B-99D5-7A725E1DDF12}"/>
    <dgm:cxn modelId="{ADB08386-FB41-489F-A2E3-CA07B2F533EC}" srcId="{CF05C167-7157-4C0A-95D0-0E6C16B18FEC}" destId="{2C1F4D4A-8BD7-428F-87FA-DC166900FDA4}" srcOrd="0" destOrd="0" parTransId="{3E18B910-50CE-4E45-AB08-5C34A0A32B20}" sibTransId="{FE5F7485-9D58-4278-B76B-9D8D90E144B2}"/>
    <dgm:cxn modelId="{59DF0C8C-396F-423C-80CA-CE4EB58319E4}" srcId="{3A21BD58-7BC9-472F-9996-D9F54831AA17}" destId="{AD3BEE65-A9D3-46C8-9E15-D213837B7991}" srcOrd="4" destOrd="0" parTransId="{6E2A0404-F842-478E-B6DB-B1C5BD70D900}" sibTransId="{DDE2C760-7F26-4C67-9A62-0565A4E1003E}"/>
    <dgm:cxn modelId="{CED18891-6ABB-40E7-911D-2C197B7BD3E3}" type="presOf" srcId="{B3D96A40-9C42-4133-A15B-2C9589382875}" destId="{9BDB5149-4989-467F-99A9-92EF05E821C0}" srcOrd="0" destOrd="2" presId="urn:microsoft.com/office/officeart/2005/8/layout/hList1"/>
    <dgm:cxn modelId="{988F8593-FA7A-42D4-875E-99EF8C2AB56F}" type="presOf" srcId="{50A9C459-5B80-40EF-9729-075E9CB25113}" destId="{ED9B1707-EBEF-4215-B87F-7AFFE06C81B1}" srcOrd="0" destOrd="5" presId="urn:microsoft.com/office/officeart/2005/8/layout/hList1"/>
    <dgm:cxn modelId="{8AAE8594-AA02-47F2-9853-A997F359E54E}" type="presOf" srcId="{B6764A4A-66F3-4BCB-ACF1-D55D7B5C29EF}" destId="{9BDB5149-4989-467F-99A9-92EF05E821C0}" srcOrd="0" destOrd="0" presId="urn:microsoft.com/office/officeart/2005/8/layout/hList1"/>
    <dgm:cxn modelId="{A57F8DA0-4ED2-4004-8F92-222064AAC745}" srcId="{62846716-54E0-4150-A5A0-83A121F161DF}" destId="{31082B26-139D-4E3E-8D6F-1B13EC8976F1}" srcOrd="4" destOrd="0" parTransId="{F7A57556-202E-4982-913A-B3D779007F92}" sibTransId="{C4947B28-C981-416B-876D-80F7DDA7C376}"/>
    <dgm:cxn modelId="{7E96B6A5-8AFB-478B-B6A8-8F535BCE41C9}" type="presOf" srcId="{5AA2BC78-9767-470B-9851-A7BAEE544F32}" destId="{75FAC847-EB9D-4749-878D-C3EF535DB967}" srcOrd="0" destOrd="0" presId="urn:microsoft.com/office/officeart/2005/8/layout/hList1"/>
    <dgm:cxn modelId="{C2A18BA8-D660-49B8-A366-80884DB9AED8}" type="presOf" srcId="{817B0741-DEDE-43FC-84B8-CA1FE2574E85}" destId="{ED9B1707-EBEF-4215-B87F-7AFFE06C81B1}" srcOrd="0" destOrd="0" presId="urn:microsoft.com/office/officeart/2005/8/layout/hList1"/>
    <dgm:cxn modelId="{22033CAC-870A-436A-B5CA-F430850E1FD5}" srcId="{62846716-54E0-4150-A5A0-83A121F161DF}" destId="{50A9C459-5B80-40EF-9729-075E9CB25113}" srcOrd="5" destOrd="0" parTransId="{BCCABAD1-5319-47B0-912E-C816DCBB1DBC}" sibTransId="{DFE6519D-3270-4D22-99F9-BFD66FCED1F1}"/>
    <dgm:cxn modelId="{5C04C5AF-E048-4FAF-AE91-E7956303F733}" srcId="{AD3BEE65-A9D3-46C8-9E15-D213837B7991}" destId="{3FC01CE6-EE30-4F66-9DB9-7249BEEF0CB1}" srcOrd="1" destOrd="0" parTransId="{C04E534C-19D0-41C1-A122-836DDF5BFA4D}" sibTransId="{6F99A6CD-A641-4A09-8183-B717B10B4681}"/>
    <dgm:cxn modelId="{689F31BC-3F4C-4102-9F1F-EE38A69CCA80}" srcId="{3A21BD58-7BC9-472F-9996-D9F54831AA17}" destId="{5AA2BC78-9767-470B-9851-A7BAEE544F32}" srcOrd="2" destOrd="0" parTransId="{939233DF-EFC7-4C34-AAAC-8B3F6D813473}" sibTransId="{69547D28-2CC6-446E-A3CA-05022A2AFC24}"/>
    <dgm:cxn modelId="{2D0D5DC3-17F1-44A6-AA38-7FB6919B1AF0}" type="presOf" srcId="{AD3BEE65-A9D3-46C8-9E15-D213837B7991}" destId="{0EFA549A-0B52-4D32-BD57-C692FE13C6BE}" srcOrd="0" destOrd="0" presId="urn:microsoft.com/office/officeart/2005/8/layout/hList1"/>
    <dgm:cxn modelId="{3E2630C5-13F9-4D25-9FDA-60DD0A8D9EAE}" srcId="{62846716-54E0-4150-A5A0-83A121F161DF}" destId="{05C1F74A-096E-44F3-A693-22ED5A912C8A}" srcOrd="1" destOrd="0" parTransId="{A3753FCC-615C-4D00-B14C-34C714A1B012}" sibTransId="{640E119A-0F4D-4706-ACEB-6F1095BF9A9C}"/>
    <dgm:cxn modelId="{061F63CB-BD7F-47D1-88B3-7E08CE122EAA}" type="presOf" srcId="{A10596B6-9DC1-4D38-B8F5-5D1A4153B16F}" destId="{4CA5D081-644D-4A28-B350-5DEE860934ED}" srcOrd="0" destOrd="1" presId="urn:microsoft.com/office/officeart/2005/8/layout/hList1"/>
    <dgm:cxn modelId="{15DB6CCB-5D7C-47B6-BDC2-4B94C7247B93}" srcId="{5AA2BC78-9767-470B-9851-A7BAEE544F32}" destId="{02BD7094-0A50-4383-83A5-72FA3614ABF0}" srcOrd="0" destOrd="0" parTransId="{C787777B-E9DA-4C35-8C49-9B21712B8791}" sibTransId="{8289DB67-843F-4C5C-B071-5F357522824A}"/>
    <dgm:cxn modelId="{60F1F0D0-0873-45E8-A094-9A06D7F2239B}" srcId="{5AA2BC78-9767-470B-9851-A7BAEE544F32}" destId="{4ECCA8EF-BE12-40B0-8524-CDCC67E2769B}" srcOrd="2" destOrd="0" parTransId="{3DD00167-93CB-4D86-B1B6-A8E3D8814C1A}" sibTransId="{F21E15AD-3ABF-4284-A5C2-E06CC9798B4A}"/>
    <dgm:cxn modelId="{61621CD2-7936-41D7-BF52-A11B40A07B81}" type="presOf" srcId="{05C1F74A-096E-44F3-A693-22ED5A912C8A}" destId="{ED9B1707-EBEF-4215-B87F-7AFFE06C81B1}" srcOrd="0" destOrd="1" presId="urn:microsoft.com/office/officeart/2005/8/layout/hList1"/>
    <dgm:cxn modelId="{1A0718E8-3355-4F7F-B163-2EF9673D7E9C}" srcId="{5AA2BC78-9767-470B-9851-A7BAEE544F32}" destId="{246CBB31-AE9F-429B-9740-E5500535B1D0}" srcOrd="1" destOrd="0" parTransId="{130D1003-E943-4FEA-BC30-12C5F54C4934}" sibTransId="{9C392414-E5F5-4B65-85EA-1C27C7A558B4}"/>
    <dgm:cxn modelId="{2D2D52E8-FFA5-4B62-9CF5-BA0A7733567B}" srcId="{62846716-54E0-4150-A5A0-83A121F161DF}" destId="{817B0741-DEDE-43FC-84B8-CA1FE2574E85}" srcOrd="0" destOrd="0" parTransId="{DC76C609-5846-43C8-9789-8228EAEDD320}" sibTransId="{3BA4B85F-6168-4EF1-AB6E-769CF817C3E6}"/>
    <dgm:cxn modelId="{2CEBD9E9-F7D8-4963-9DA1-980F0541D10F}" type="presOf" srcId="{31082B26-139D-4E3E-8D6F-1B13EC8976F1}" destId="{ED9B1707-EBEF-4215-B87F-7AFFE06C81B1}" srcOrd="0" destOrd="4" presId="urn:microsoft.com/office/officeart/2005/8/layout/hList1"/>
    <dgm:cxn modelId="{3E07DAE9-1022-4162-AFD7-27BB1531BD78}" srcId="{AD3BEE65-A9D3-46C8-9E15-D213837B7991}" destId="{B6764A4A-66F3-4BCB-ACF1-D55D7B5C29EF}" srcOrd="0" destOrd="0" parTransId="{22026201-E294-41CE-BFD2-E71C65888FFF}" sibTransId="{257338F0-9F98-4A04-91FA-317CB2B19DBE}"/>
    <dgm:cxn modelId="{7409A0F1-8958-417C-B7F6-ECC781E77BDD}" srcId="{62846716-54E0-4150-A5A0-83A121F161DF}" destId="{AE3D9CC7-5B02-40A4-AC2E-029D1B58CF88}" srcOrd="3" destOrd="0" parTransId="{79350974-9EBA-41FB-90BD-F6C25EC4560D}" sibTransId="{BFC595C2-2A70-406D-9131-870F20976CB0}"/>
    <dgm:cxn modelId="{CAAF113A-42BE-434B-9717-6987E0373FF7}" type="presParOf" srcId="{51F69D8B-A7B7-4935-B054-5355DF310DFD}" destId="{76A51006-E434-4B19-AC17-562A7C626D41}" srcOrd="0" destOrd="0" presId="urn:microsoft.com/office/officeart/2005/8/layout/hList1"/>
    <dgm:cxn modelId="{F8A3D8A2-D045-4059-8043-E8BDB2E80B33}" type="presParOf" srcId="{76A51006-E434-4B19-AC17-562A7C626D41}" destId="{0A2AF07A-69BE-415F-B953-CBF50D9E879A}" srcOrd="0" destOrd="0" presId="urn:microsoft.com/office/officeart/2005/8/layout/hList1"/>
    <dgm:cxn modelId="{127F54BD-015D-4289-956F-38C9A3611323}" type="presParOf" srcId="{76A51006-E434-4B19-AC17-562A7C626D41}" destId="{7CD85A14-0F78-496C-8F9E-0D276D29C177}" srcOrd="1" destOrd="0" presId="urn:microsoft.com/office/officeart/2005/8/layout/hList1"/>
    <dgm:cxn modelId="{43397A97-7829-4C03-B084-5D87131C15B5}" type="presParOf" srcId="{51F69D8B-A7B7-4935-B054-5355DF310DFD}" destId="{B75CCC3A-515F-4096-8FF0-E7EE8C391FB5}" srcOrd="1" destOrd="0" presId="urn:microsoft.com/office/officeart/2005/8/layout/hList1"/>
    <dgm:cxn modelId="{315B9B32-A9D4-44F8-B3D8-378B8838F3AF}" type="presParOf" srcId="{51F69D8B-A7B7-4935-B054-5355DF310DFD}" destId="{7312AABA-F476-4009-ACE2-136FC9E1DFBA}" srcOrd="2" destOrd="0" presId="urn:microsoft.com/office/officeart/2005/8/layout/hList1"/>
    <dgm:cxn modelId="{8A854D85-F855-4603-8C80-F4BD0518A43F}" type="presParOf" srcId="{7312AABA-F476-4009-ACE2-136FC9E1DFBA}" destId="{C8B3A17F-EDEA-4E02-8BAE-7B798C64F529}" srcOrd="0" destOrd="0" presId="urn:microsoft.com/office/officeart/2005/8/layout/hList1"/>
    <dgm:cxn modelId="{00764ABE-60DF-4212-847B-BF0E8FBEA096}" type="presParOf" srcId="{7312AABA-F476-4009-ACE2-136FC9E1DFBA}" destId="{ED9B1707-EBEF-4215-B87F-7AFFE06C81B1}" srcOrd="1" destOrd="0" presId="urn:microsoft.com/office/officeart/2005/8/layout/hList1"/>
    <dgm:cxn modelId="{92B85F0A-9AC3-454A-95EC-A9BECBF6F020}" type="presParOf" srcId="{51F69D8B-A7B7-4935-B054-5355DF310DFD}" destId="{16BEEA60-4572-4621-95A5-23E359F3CD56}" srcOrd="3" destOrd="0" presId="urn:microsoft.com/office/officeart/2005/8/layout/hList1"/>
    <dgm:cxn modelId="{F3456DD7-5C9F-4867-A71C-D43A63348910}" type="presParOf" srcId="{51F69D8B-A7B7-4935-B054-5355DF310DFD}" destId="{106C805A-00FA-4014-B634-98B5F6CC8FDC}" srcOrd="4" destOrd="0" presId="urn:microsoft.com/office/officeart/2005/8/layout/hList1"/>
    <dgm:cxn modelId="{A33D70EF-7C70-495A-932D-9D90FB037A70}" type="presParOf" srcId="{106C805A-00FA-4014-B634-98B5F6CC8FDC}" destId="{75FAC847-EB9D-4749-878D-C3EF535DB967}" srcOrd="0" destOrd="0" presId="urn:microsoft.com/office/officeart/2005/8/layout/hList1"/>
    <dgm:cxn modelId="{85C3C041-6366-4F68-A496-A32D3A36FA47}" type="presParOf" srcId="{106C805A-00FA-4014-B634-98B5F6CC8FDC}" destId="{5FDD2E7B-0D92-4DE5-9008-FE08A07B3FAC}" srcOrd="1" destOrd="0" presId="urn:microsoft.com/office/officeart/2005/8/layout/hList1"/>
    <dgm:cxn modelId="{E2A6C1B5-5292-417D-8590-F1884D33E3DB}" type="presParOf" srcId="{51F69D8B-A7B7-4935-B054-5355DF310DFD}" destId="{D519F55B-6064-42CC-AF49-97F6A5C69A7D}" srcOrd="5" destOrd="0" presId="urn:microsoft.com/office/officeart/2005/8/layout/hList1"/>
    <dgm:cxn modelId="{3DC01BA6-4F10-4C72-9A77-38F5D0B440C3}" type="presParOf" srcId="{51F69D8B-A7B7-4935-B054-5355DF310DFD}" destId="{B6BE0CDF-3A6C-4414-A6A2-BB265BE0AB63}" srcOrd="6" destOrd="0" presId="urn:microsoft.com/office/officeart/2005/8/layout/hList1"/>
    <dgm:cxn modelId="{9A6F5216-00E8-43D5-909A-6DED5A54916F}" type="presParOf" srcId="{B6BE0CDF-3A6C-4414-A6A2-BB265BE0AB63}" destId="{EABBBFF4-C70D-4D5C-9172-3B632437DA05}" srcOrd="0" destOrd="0" presId="urn:microsoft.com/office/officeart/2005/8/layout/hList1"/>
    <dgm:cxn modelId="{2427E182-07FD-44FE-A103-AE3E60423559}" type="presParOf" srcId="{B6BE0CDF-3A6C-4414-A6A2-BB265BE0AB63}" destId="{4CA5D081-644D-4A28-B350-5DEE860934ED}" srcOrd="1" destOrd="0" presId="urn:microsoft.com/office/officeart/2005/8/layout/hList1"/>
    <dgm:cxn modelId="{8E720C71-C0A5-486F-ABFD-2E29B4C41611}" type="presParOf" srcId="{51F69D8B-A7B7-4935-B054-5355DF310DFD}" destId="{F95F86EC-B9DC-4936-BF19-8E92144BDCEB}" srcOrd="7" destOrd="0" presId="urn:microsoft.com/office/officeart/2005/8/layout/hList1"/>
    <dgm:cxn modelId="{3CCE2105-63C4-47C4-A607-C9BDDD54057C}" type="presParOf" srcId="{51F69D8B-A7B7-4935-B054-5355DF310DFD}" destId="{43F2DB9F-8476-4195-978E-9085C98D36D7}" srcOrd="8" destOrd="0" presId="urn:microsoft.com/office/officeart/2005/8/layout/hList1"/>
    <dgm:cxn modelId="{B547949E-2B3A-4B43-B8CF-2E6F52EECF1B}" type="presParOf" srcId="{43F2DB9F-8476-4195-978E-9085C98D36D7}" destId="{0EFA549A-0B52-4D32-BD57-C692FE13C6BE}" srcOrd="0" destOrd="0" presId="urn:microsoft.com/office/officeart/2005/8/layout/hList1"/>
    <dgm:cxn modelId="{47676778-1F46-452D-8E85-1EA79ED976CC}" type="presParOf" srcId="{43F2DB9F-8476-4195-978E-9085C98D36D7}" destId="{9BDB5149-4989-467F-99A9-92EF05E821C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67ED26-7EB3-4425-98B0-D2E61DEC883E}">
      <dsp:nvSpPr>
        <dsp:cNvPr id="0" name=""/>
        <dsp:cNvSpPr/>
      </dsp:nvSpPr>
      <dsp:spPr>
        <a:xfrm>
          <a:off x="869603" y="2054"/>
          <a:ext cx="2900472" cy="17402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i="1" kern="1200" dirty="0"/>
            <a:t>javna politika prema </a:t>
          </a:r>
          <a:r>
            <a:rPr lang="hr-HR" sz="1300" kern="1200" dirty="0"/>
            <a:t>Zakonu o sustavu strateškog planiranja i upravljanja razvojem Republike Hrvatske (»Narodne novine« br. 123/17 i 151/22)  podrazumijeva "usmjerenost djelovanja javnih tijela na ciljeve kojima se odgovara na javne potrebe ili probleme u određenom razdoblju”. </a:t>
          </a:r>
          <a:endParaRPr lang="en-US" sz="1300" kern="1200" dirty="0"/>
        </a:p>
      </dsp:txBody>
      <dsp:txXfrm>
        <a:off x="869603" y="2054"/>
        <a:ext cx="2900472" cy="1740283"/>
      </dsp:txXfrm>
    </dsp:sp>
    <dsp:sp modelId="{9C605552-146D-4E76-89B0-E8ADC8F3B958}">
      <dsp:nvSpPr>
        <dsp:cNvPr id="0" name=""/>
        <dsp:cNvSpPr/>
      </dsp:nvSpPr>
      <dsp:spPr>
        <a:xfrm>
          <a:off x="5803278" y="1998925"/>
          <a:ext cx="2900472" cy="17402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i="1" kern="1200" dirty="0"/>
            <a:t>mjera</a:t>
          </a:r>
          <a:r>
            <a:rPr lang="hr-HR" sz="1300" i="1" kern="1200" dirty="0"/>
            <a:t> je skup međusobno povezanih aktivnosti i projekata u određenom upravnom području kojom se izravno ostvaruje posebni cilj, a neizravno se pridonosi ostvarenju strateškoga cilja </a:t>
          </a:r>
          <a:endParaRPr lang="en-US" sz="1300" kern="1200" dirty="0"/>
        </a:p>
      </dsp:txBody>
      <dsp:txXfrm>
        <a:off x="5803278" y="1998925"/>
        <a:ext cx="2900472" cy="1740283"/>
      </dsp:txXfrm>
    </dsp:sp>
    <dsp:sp modelId="{44572BF7-7519-400A-932E-5A91DC1912A8}">
      <dsp:nvSpPr>
        <dsp:cNvPr id="0" name=""/>
        <dsp:cNvSpPr/>
      </dsp:nvSpPr>
      <dsp:spPr>
        <a:xfrm>
          <a:off x="4069608" y="3911897"/>
          <a:ext cx="2900472" cy="17402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i="1" kern="1200" dirty="0"/>
            <a:t>pokazatelj ishoda (izlaz, output)</a:t>
          </a:r>
          <a:r>
            <a:rPr lang="hr-HR" sz="1300" i="1" kern="1200" dirty="0"/>
            <a:t> je kvantitativni i kvalitativni mjerljivi podatak koji omogućuje praćenje, izvješćivanje i vrednovanje uspješnosti u postizanju utvrđenog posebnog cilja</a:t>
          </a:r>
          <a:endParaRPr lang="en-US" sz="1300" kern="1200" dirty="0"/>
        </a:p>
      </dsp:txBody>
      <dsp:txXfrm>
        <a:off x="4069608" y="3911897"/>
        <a:ext cx="2900472" cy="1740283"/>
      </dsp:txXfrm>
    </dsp:sp>
    <dsp:sp modelId="{16D9C888-129A-4520-9A92-AD1F66DD82BA}">
      <dsp:nvSpPr>
        <dsp:cNvPr id="0" name=""/>
        <dsp:cNvSpPr/>
      </dsp:nvSpPr>
      <dsp:spPr>
        <a:xfrm>
          <a:off x="1003895" y="3941755"/>
          <a:ext cx="2900472" cy="17204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i="1" kern="1200" dirty="0"/>
            <a:t>pokazatelj rezultata (</a:t>
          </a:r>
          <a:r>
            <a:rPr lang="hr-HR" sz="1300" b="1" i="1" kern="1200" dirty="0" err="1"/>
            <a:t>outcome</a:t>
          </a:r>
          <a:r>
            <a:rPr lang="hr-HR" sz="1300" b="1" i="1" kern="1200" dirty="0"/>
            <a:t>)</a:t>
          </a:r>
          <a:r>
            <a:rPr lang="hr-HR" sz="1300" i="1" kern="1200" dirty="0"/>
            <a:t> je kvantitativni i kvalitativni mjerljivi podatak koji omogućuje praćenje, izvješćivanje i vrednovanje uspješnosti u provedbi utvrđene mjere, projekta i aktivnosti</a:t>
          </a:r>
          <a:endParaRPr lang="en-US" sz="1300" kern="1200" dirty="0"/>
        </a:p>
      </dsp:txBody>
      <dsp:txXfrm>
        <a:off x="1003895" y="3941755"/>
        <a:ext cx="2900472" cy="1720479"/>
      </dsp:txXfrm>
    </dsp:sp>
    <dsp:sp modelId="{B4A5DBD9-3C12-4CCC-A277-22DD88660CEF}">
      <dsp:nvSpPr>
        <dsp:cNvPr id="0" name=""/>
        <dsp:cNvSpPr/>
      </dsp:nvSpPr>
      <dsp:spPr>
        <a:xfrm>
          <a:off x="7290409" y="3913440"/>
          <a:ext cx="2900472" cy="1740283"/>
        </a:xfrm>
        <a:prstGeom prst="rect">
          <a:avLst/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i="0" kern="1200" dirty="0">
              <a:solidFill>
                <a:srgbClr val="FF0000"/>
              </a:solidFill>
            </a:rPr>
            <a:t>pokazatelj </a:t>
          </a:r>
          <a:r>
            <a:rPr lang="hr-HR" sz="1400" b="1" i="0" kern="1200" dirty="0">
              <a:solidFill>
                <a:srgbClr val="FF0000"/>
              </a:solidFill>
              <a:latin typeface="Calibri" panose="020F0502020204030204"/>
              <a:ea typeface="+mn-ea"/>
              <a:cs typeface="+mn-cs"/>
            </a:rPr>
            <a:t>učinka (</a:t>
          </a:r>
          <a:r>
            <a:rPr lang="hr-HR" sz="1400" b="0" i="0" kern="1200" dirty="0" err="1">
              <a:solidFill>
                <a:srgbClr val="FF0000"/>
              </a:solidFill>
            </a:rPr>
            <a:t>impact</a:t>
          </a:r>
          <a:r>
            <a:rPr lang="hr-HR" sz="1400" i="0" kern="1200" dirty="0">
              <a:solidFill>
                <a:srgbClr val="FF0000"/>
              </a:solidFill>
            </a:rPr>
            <a:t>) </a:t>
          </a:r>
          <a:r>
            <a:rPr lang="hr-HR" sz="1400" i="0" kern="1200" dirty="0">
              <a:solidFill>
                <a:schemeClr val="bg1"/>
              </a:solidFill>
            </a:rPr>
            <a:t>je kvantitativni i kvalitativni mjerljivi podatak koji omogućuje praćenje, izvješćivanje i vrednovanje uspješnosti u postizanju utvrđenog strateškog cilja</a:t>
          </a:r>
          <a:endParaRPr lang="en-US" sz="1400" i="0" kern="1200" dirty="0">
            <a:solidFill>
              <a:schemeClr val="bg1"/>
            </a:solidFill>
          </a:endParaRPr>
        </a:p>
      </dsp:txBody>
      <dsp:txXfrm>
        <a:off x="7290409" y="3913440"/>
        <a:ext cx="2900472" cy="1740283"/>
      </dsp:txXfrm>
    </dsp:sp>
    <dsp:sp modelId="{1170CA38-4B3F-41B3-8717-4BAA24F3BC53}">
      <dsp:nvSpPr>
        <dsp:cNvPr id="0" name=""/>
        <dsp:cNvSpPr/>
      </dsp:nvSpPr>
      <dsp:spPr>
        <a:xfrm>
          <a:off x="4014644" y="0"/>
          <a:ext cx="2900472" cy="17402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i="1" kern="1200" dirty="0"/>
            <a:t>strateški cilj</a:t>
          </a:r>
          <a:r>
            <a:rPr lang="hr-HR" sz="1300" i="1" kern="1200" dirty="0"/>
            <a:t> je dugoročni cilj kojim se izravno podupire ostvarenje razvojnog smjera</a:t>
          </a:r>
          <a:endParaRPr lang="en-US" sz="1300" kern="1200" dirty="0"/>
        </a:p>
      </dsp:txBody>
      <dsp:txXfrm>
        <a:off x="4014644" y="0"/>
        <a:ext cx="2900472" cy="1740283"/>
      </dsp:txXfrm>
    </dsp:sp>
    <dsp:sp modelId="{4801A06A-F637-449A-AD52-2B05D3138B42}">
      <dsp:nvSpPr>
        <dsp:cNvPr id="0" name=""/>
        <dsp:cNvSpPr/>
      </dsp:nvSpPr>
      <dsp:spPr>
        <a:xfrm>
          <a:off x="7277240" y="0"/>
          <a:ext cx="2900472" cy="17402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i="1" kern="1200" dirty="0"/>
            <a:t>posebni cilj</a:t>
          </a:r>
          <a:r>
            <a:rPr lang="hr-HR" sz="1300" i="1" kern="1200" dirty="0"/>
            <a:t> je srednjoročni cilj definiran u nacionalnim planovima i planovima razvoja jedinica lokalne i područne (regionalne) samouprave kojim se ostvaruje strateški cilj iz strategije i poveznica s programom u državnom proračunu ili proračunu jedinice lokalne i područne (regionalne) samouprave (u daljnjem tekstu: proračun)</a:t>
          </a:r>
          <a:endParaRPr lang="en-US" sz="1300" kern="1200" dirty="0"/>
        </a:p>
      </dsp:txBody>
      <dsp:txXfrm>
        <a:off x="7277240" y="0"/>
        <a:ext cx="2900472" cy="1740283"/>
      </dsp:txXfrm>
    </dsp:sp>
    <dsp:sp modelId="{420EA734-C028-467D-8A53-93A8BFD86707}">
      <dsp:nvSpPr>
        <dsp:cNvPr id="0" name=""/>
        <dsp:cNvSpPr/>
      </dsp:nvSpPr>
      <dsp:spPr>
        <a:xfrm>
          <a:off x="2261192" y="1984678"/>
          <a:ext cx="2900472" cy="17402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i="1" kern="1200" dirty="0"/>
            <a:t>intervencijska logika</a:t>
          </a:r>
          <a:r>
            <a:rPr lang="hr-HR" sz="1300" i="1" kern="1200" dirty="0"/>
            <a:t> predstavlja metodološki instrument kojim se uspostavlja logička veza između ciljeva, predviđenih operativnih mjera, projekata i aktivnosti i pokazatelja te omogućuje procjenu doprinosa mjera, projekata i aktivnosti u postizanju ciljeva</a:t>
          </a:r>
          <a:endParaRPr lang="en-US" sz="1300" kern="1200" dirty="0"/>
        </a:p>
      </dsp:txBody>
      <dsp:txXfrm>
        <a:off x="2261192" y="1984678"/>
        <a:ext cx="2900472" cy="17402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2AF07A-69BE-415F-B953-CBF50D9E879A}">
      <dsp:nvSpPr>
        <dsp:cNvPr id="0" name=""/>
        <dsp:cNvSpPr/>
      </dsp:nvSpPr>
      <dsp:spPr>
        <a:xfrm>
          <a:off x="4634" y="828500"/>
          <a:ext cx="1776443" cy="676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b="1" kern="1200" dirty="0"/>
            <a:t>KM0 zajednička  komponenta:	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b="1" kern="1200" dirty="0"/>
            <a:t>PIN11 i PIN12</a:t>
          </a:r>
          <a:endParaRPr lang="en-US" sz="1200" kern="1200" dirty="0"/>
        </a:p>
      </dsp:txBody>
      <dsp:txXfrm>
        <a:off x="4634" y="828500"/>
        <a:ext cx="1776443" cy="676360"/>
      </dsp:txXfrm>
    </dsp:sp>
    <dsp:sp modelId="{7CD85A14-0F78-496C-8F9E-0D276D29C177}">
      <dsp:nvSpPr>
        <dsp:cNvPr id="0" name=""/>
        <dsp:cNvSpPr/>
      </dsp:nvSpPr>
      <dsp:spPr>
        <a:xfrm>
          <a:off x="4634" y="1504860"/>
          <a:ext cx="1776443" cy="39991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 dirty="0"/>
            <a:t>PIN11 Strateški planski dokumenti – javno dostupan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PIN12 Strateški planski dokumenti – opći ili specijalizirani</a:t>
          </a:r>
          <a:endParaRPr lang="en-US" sz="1200" kern="1200"/>
        </a:p>
      </dsp:txBody>
      <dsp:txXfrm>
        <a:off x="4634" y="1504860"/>
        <a:ext cx="1776443" cy="3999121"/>
      </dsp:txXfrm>
    </dsp:sp>
    <dsp:sp modelId="{C8B3A17F-EDEA-4E02-8BAE-7B798C64F529}">
      <dsp:nvSpPr>
        <dsp:cNvPr id="0" name=""/>
        <dsp:cNvSpPr/>
      </dsp:nvSpPr>
      <dsp:spPr>
        <a:xfrm>
          <a:off x="2029779" y="828500"/>
          <a:ext cx="1776443" cy="676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b="1" kern="1200" dirty="0"/>
            <a:t>KM1 pristup: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b="1" kern="1200" dirty="0"/>
            <a:t>PIN21, PIN23, PIN31, PIN32, PIN51 i PIN52</a:t>
          </a:r>
          <a:endParaRPr lang="en-US" sz="1200" kern="1200" dirty="0"/>
        </a:p>
      </dsp:txBody>
      <dsp:txXfrm>
        <a:off x="2029779" y="828500"/>
        <a:ext cx="1776443" cy="676360"/>
      </dsp:txXfrm>
    </dsp:sp>
    <dsp:sp modelId="{ED9B1707-EBEF-4215-B87F-7AFFE06C81B1}">
      <dsp:nvSpPr>
        <dsp:cNvPr id="0" name=""/>
        <dsp:cNvSpPr/>
      </dsp:nvSpPr>
      <dsp:spPr>
        <a:xfrm>
          <a:off x="2029779" y="1504860"/>
          <a:ext cx="1776443" cy="39991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 dirty="0"/>
            <a:t>PIN21 Višegodišnjim strateškim dokumentom rješava se pitanje dostupnosti Interneta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 dirty="0"/>
            <a:t>PIN23 Višegodišnjim strateškim dokumentom rješava se pitanje </a:t>
          </a:r>
          <a:r>
            <a:rPr lang="hr-HR" sz="1200" kern="1200" dirty="0" err="1"/>
            <a:t>priuštivosti</a:t>
          </a:r>
          <a:r>
            <a:rPr lang="hr-HR" sz="1200" kern="1200" dirty="0"/>
            <a:t> opreme i Interneta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PIN31 Spremnost mjere kojom se rješava dostupnost Interneta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PIN32 Razina realizacije mjere za dostupnost Interneta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PIN51 Spremnost mjere – financijska potpora 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PIN52 Razina realizacije mjere financijske potpore </a:t>
          </a:r>
          <a:endParaRPr lang="en-US" sz="1200" kern="1200"/>
        </a:p>
      </dsp:txBody>
      <dsp:txXfrm>
        <a:off x="2029779" y="1504860"/>
        <a:ext cx="1776443" cy="3999121"/>
      </dsp:txXfrm>
    </dsp:sp>
    <dsp:sp modelId="{75FAC847-EB9D-4749-878D-C3EF535DB967}">
      <dsp:nvSpPr>
        <dsp:cNvPr id="0" name=""/>
        <dsp:cNvSpPr/>
      </dsp:nvSpPr>
      <dsp:spPr>
        <a:xfrm>
          <a:off x="4054925" y="828500"/>
          <a:ext cx="1776443" cy="676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b="1" kern="1200" dirty="0"/>
            <a:t>KM2 korištenje: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b="1" kern="1200" dirty="0"/>
            <a:t>PIN24, PIN61, PIN62, PIN71 i PIN72</a:t>
          </a:r>
          <a:endParaRPr lang="en-US" sz="1200" kern="1200" dirty="0"/>
        </a:p>
      </dsp:txBody>
      <dsp:txXfrm>
        <a:off x="4054925" y="828500"/>
        <a:ext cx="1776443" cy="676360"/>
      </dsp:txXfrm>
    </dsp:sp>
    <dsp:sp modelId="{5FDD2E7B-0D92-4DE5-9008-FE08A07B3FAC}">
      <dsp:nvSpPr>
        <dsp:cNvPr id="0" name=""/>
        <dsp:cNvSpPr/>
      </dsp:nvSpPr>
      <dsp:spPr>
        <a:xfrm>
          <a:off x="4054925" y="1504860"/>
          <a:ext cx="1776443" cy="39991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 dirty="0"/>
            <a:t>PIN24 Višegodišnjim strateškim dokumentom rješava se pitanje razvijenosti digitalnih vještina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 dirty="0"/>
            <a:t>PIN61 Spremnost mjere  - jačanje kapaciteta za e-upravu kroz podizanje digitalnih vještina zaposlenika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PIN62 Razina realizacije mjere jačanja ljudskih potencijala za e-upravu  kroz podizanje digitalnih vještina zaposlenika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PIN71 Spremnost mjere – poticanja razvoja digitalnih vještina građana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PIN72 Razina realizacije mjere razvoja digitalnih vještina građana</a:t>
          </a:r>
          <a:endParaRPr lang="en-US" sz="1200" kern="1200"/>
        </a:p>
      </dsp:txBody>
      <dsp:txXfrm>
        <a:off x="4054925" y="1504860"/>
        <a:ext cx="1776443" cy="3999121"/>
      </dsp:txXfrm>
    </dsp:sp>
    <dsp:sp modelId="{EABBBFF4-C70D-4D5C-9172-3B632437DA05}">
      <dsp:nvSpPr>
        <dsp:cNvPr id="0" name=""/>
        <dsp:cNvSpPr/>
      </dsp:nvSpPr>
      <dsp:spPr>
        <a:xfrm>
          <a:off x="6080070" y="828500"/>
          <a:ext cx="1776443" cy="676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b="1" kern="1200" dirty="0"/>
            <a:t>KM3 osnaživanje: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b="1" kern="1200" dirty="0"/>
            <a:t>PIN22, PIN41 i PIN42</a:t>
          </a:r>
          <a:endParaRPr lang="en-US" sz="1200" kern="1200" dirty="0"/>
        </a:p>
      </dsp:txBody>
      <dsp:txXfrm>
        <a:off x="6080070" y="828500"/>
        <a:ext cx="1776443" cy="676360"/>
      </dsp:txXfrm>
    </dsp:sp>
    <dsp:sp modelId="{4CA5D081-644D-4A28-B350-5DEE860934ED}">
      <dsp:nvSpPr>
        <dsp:cNvPr id="0" name=""/>
        <dsp:cNvSpPr/>
      </dsp:nvSpPr>
      <dsp:spPr>
        <a:xfrm>
          <a:off x="6080070" y="1504860"/>
          <a:ext cx="1776443" cy="39991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 dirty="0"/>
            <a:t>PIN22 Višegodišnjim strateškim dokumentom rješava se pitanje pristupačnosti digitalnog sadržaja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PIN41 Spremnost mjere kojom se rješava digitalna pristupačnost 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PIN42 Razina realizacije mjere za digitalnu pristupačnost</a:t>
          </a:r>
          <a:endParaRPr lang="en-US" sz="1200" kern="1200"/>
        </a:p>
      </dsp:txBody>
      <dsp:txXfrm>
        <a:off x="6080070" y="1504860"/>
        <a:ext cx="1776443" cy="3999121"/>
      </dsp:txXfrm>
    </dsp:sp>
    <dsp:sp modelId="{0EFA549A-0B52-4D32-BD57-C692FE13C6BE}">
      <dsp:nvSpPr>
        <dsp:cNvPr id="0" name=""/>
        <dsp:cNvSpPr/>
      </dsp:nvSpPr>
      <dsp:spPr>
        <a:xfrm>
          <a:off x="8105216" y="828500"/>
          <a:ext cx="1776443" cy="676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b="1" kern="1200" dirty="0"/>
            <a:t>KM4 utjecaj na kvalitetu života: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b="1" kern="1200" dirty="0"/>
            <a:t>PIN25, PIN81 i PIN82 </a:t>
          </a:r>
          <a:endParaRPr lang="en-US" sz="1200" kern="1200" dirty="0"/>
        </a:p>
      </dsp:txBody>
      <dsp:txXfrm>
        <a:off x="8105216" y="828500"/>
        <a:ext cx="1776443" cy="676360"/>
      </dsp:txXfrm>
    </dsp:sp>
    <dsp:sp modelId="{9BDB5149-4989-467F-99A9-92EF05E821C0}">
      <dsp:nvSpPr>
        <dsp:cNvPr id="0" name=""/>
        <dsp:cNvSpPr/>
      </dsp:nvSpPr>
      <dsp:spPr>
        <a:xfrm>
          <a:off x="8105216" y="1504860"/>
          <a:ext cx="1776443" cy="39991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 dirty="0"/>
            <a:t>PIN25 Višegodišnjim strateškim dokumentom predviđena je promocija digitalnog društva i e-</a:t>
          </a:r>
          <a:r>
            <a:rPr lang="hr-HR" sz="1200" kern="1200" dirty="0" err="1"/>
            <a:t>Uključivosti</a:t>
          </a:r>
          <a:r>
            <a:rPr lang="hr-HR" sz="1200" kern="1200" dirty="0"/>
            <a:t> 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PIN81 Spremnost promotivnih mjera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PIN82 Razina realizacije promotivnih mjera</a:t>
          </a:r>
          <a:endParaRPr lang="en-US" sz="1200" kern="1200"/>
        </a:p>
      </dsp:txBody>
      <dsp:txXfrm>
        <a:off x="8105216" y="1504860"/>
        <a:ext cx="1776443" cy="3999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14019-866A-43E7-517D-337DAEA4F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74A697-ECB4-2F44-71EF-5E888443EF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A3F0F-5ED7-21C6-ED5A-2AE086110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D64F-78F5-4003-9677-7C6B0DC8A3C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E713A-8E67-D04E-AF2B-D36F4D2AC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B2A11-A6F9-8341-967F-458167BFA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22938-1EB3-4CBE-8939-AF82240EF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95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5825A-4F82-0E48-FC1B-4EBCD15BD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34C6FE-BB9D-2335-2784-279F33C2C3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E0EE9-35CE-E667-193E-32294E7D8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D64F-78F5-4003-9677-7C6B0DC8A3C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5C51E-8BE3-576E-A493-92F492335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6DDFF-325D-381D-DF21-3AAC2261D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22938-1EB3-4CBE-8939-AF82240EF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435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1836D-FE2E-3200-F1E2-AF70C00A5C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A1AC9E-CE7C-DACC-A247-7080EABCB8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F87D6-002D-FF02-93C1-5FA599D24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D64F-78F5-4003-9677-7C6B0DC8A3C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D14DC-5377-A582-0F95-21AF900E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F74CF-C2D2-6A7F-379D-E1B9DA1C9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22938-1EB3-4CBE-8939-AF82240EF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076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B8AF9-1FAF-3311-7D66-4C3F522F2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AD788-9A60-C6A8-8BDC-CDA78AAA2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981BF-5286-68C8-BC77-02D9567A7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D64F-78F5-4003-9677-7C6B0DC8A3C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4BF7-BDEE-01D1-ED75-5C57CD35D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D0C47-D7D8-EA3E-D455-1104D239D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22938-1EB3-4CBE-8939-AF82240EF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70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C3A6F-3CAC-310A-60E4-3AB474865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5FCDC2-A3F8-1544-BE40-DDB0CE3CF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8D943-D400-2C49-A3D6-752725A6E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D64F-78F5-4003-9677-7C6B0DC8A3C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BFB03-74D4-852E-2F98-19236496C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C84BB-8F78-D8B1-9398-9F1B5CB0E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22938-1EB3-4CBE-8939-AF82240EF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279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B97FA-91DE-41F0-D3E1-9269F60E0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1C0FF-2A4E-CAA9-01FB-7C16BF3BC1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78EEF2-90E3-0DC2-D811-663504F58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FDD09F-FF05-EA76-FBF7-BF058466C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D64F-78F5-4003-9677-7C6B0DC8A3C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CD58F9-7B03-A544-7E50-B3CE91A08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F35F05-90E7-DC16-4982-D9509F94B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22938-1EB3-4CBE-8939-AF82240EF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631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63D1B-BB40-2653-A3BF-1EED790A0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59E9B1-03A2-E47D-3B0E-8A2893919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2A33C5-B0B0-7D71-FD0C-14EFED8CCA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3BF265-66BF-B8D9-4B80-7CCA3C9178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67A02F-BC55-5306-93AD-006F754B09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264978-C955-6241-F424-83FB725FC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D64F-78F5-4003-9677-7C6B0DC8A3C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8E85B1-84DC-0FF2-E1F6-13FF81985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BE42D2-C2B4-7382-042F-E9DE056B0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22938-1EB3-4CBE-8939-AF82240EF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837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932C2-A61D-0433-2C65-1435A282F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1974BA-9B5E-0533-FF0A-A9ECEBA53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D64F-78F5-4003-9677-7C6B0DC8A3C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934C7B-E0D6-DD62-C4C2-3622928BF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94E12F-3C99-68E6-AC83-B662D30E4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22938-1EB3-4CBE-8939-AF82240EF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87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C78FF3-772F-A204-0DA7-A97CEC720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D64F-78F5-4003-9677-7C6B0DC8A3C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FC5B8D-BC59-18B2-08A3-C336F4902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1E5F3D-B55C-90CE-0359-9CB87CA74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22938-1EB3-4CBE-8939-AF82240EF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38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7B7FB-5AA9-FF5A-FD28-7940FFB22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89BD6-B532-338A-4737-0A6055ABC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52E36B-BA24-AB01-F575-5168FB0D5D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B64931-3D57-BC95-C2B7-0D77A5B73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D64F-78F5-4003-9677-7C6B0DC8A3C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83019E-9D73-0B4A-1077-316408375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51E8B9-EBD5-533D-C295-63D5108D8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22938-1EB3-4CBE-8939-AF82240EF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338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2890-9E78-6AA4-17D9-16E7BA3EA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1FCA16-2F9E-6DEF-46F4-B1A37A2865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EBAED7-7B7E-CC17-CD7C-BB32C1BD0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954E7-FCE0-C4D7-E31E-D45BA4F4E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D64F-78F5-4003-9677-7C6B0DC8A3C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BD9EBD-0034-1EBA-C734-2E0C306F7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861434-A5FC-9F9A-80C3-E65033599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22938-1EB3-4CBE-8939-AF82240EF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25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923C3C-49B1-4B03-A7AC-DC34C5A8A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95457A-3383-6C5B-EDE0-15E2E3B56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87BDF-2CD9-44B7-A9AF-DB09945900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BD64F-78F5-4003-9677-7C6B0DC8A3C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24A6C-EFFB-D778-DF07-63CDD04B9E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A2998-687B-6673-661E-8C39FA9C36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22938-1EB3-4CBE-8939-AF82240EF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221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rzdjelar1@gmail.co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787/89b1577d-en" TargetMode="External"/><Relationship Id="rId2" Type="http://schemas.openxmlformats.org/officeDocument/2006/relationships/hyperlink" Target="https://www.oecd.org/gov/improving-governance-with-policy-evaluation-89b1577d-en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rn.nsk.hr/urn:nbn:hr:211:404534" TargetMode="External"/><Relationship Id="rId5" Type="http://schemas.openxmlformats.org/officeDocument/2006/relationships/hyperlink" Target="https://doi.org/10.1787/543e84ed-en" TargetMode="External"/><Relationship Id="rId4" Type="http://schemas.openxmlformats.org/officeDocument/2006/relationships/hyperlink" Target="https://www.oecd-ilibrary.org/development/applying-evaluation-criteria-thoughtfully_543e84ed-en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D8D5C-8F37-5DBD-F20A-730B128453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0529" y="2511651"/>
            <a:ext cx="9056016" cy="1237793"/>
          </a:xfrm>
        </p:spPr>
        <p:txBody>
          <a:bodyPr anchor="ctr" anchorCtr="0">
            <a:normAutofit/>
          </a:bodyPr>
          <a:lstStyle/>
          <a:p>
            <a:r>
              <a:rPr lang="hr-HR" sz="36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Opći model za praćenje spremnosti javnih politika za pitanja od općeg interesa</a:t>
            </a:r>
            <a:endParaRPr lang="en-GB" sz="3600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BCEE69-57E9-A9EF-C390-A05428128D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67343"/>
            <a:ext cx="9144000" cy="637911"/>
          </a:xfrm>
        </p:spPr>
        <p:txBody>
          <a:bodyPr/>
          <a:lstStyle/>
          <a:p>
            <a:r>
              <a:rPr lang="hr-HR" dirty="0"/>
              <a:t>Dr. sc. Robertina Zdjelar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8A17C4-FDD7-2071-286D-28384D590139}"/>
              </a:ext>
            </a:extLst>
          </p:cNvPr>
          <p:cNvSpPr txBox="1"/>
          <p:nvPr/>
        </p:nvSpPr>
        <p:spPr>
          <a:xfrm>
            <a:off x="1524001" y="498764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0" i="0" u="none" strike="noStrike" baseline="0" dirty="0">
                <a:solidFill>
                  <a:srgbClr val="4F82BE"/>
                </a:solidFill>
                <a:cs typeface="Times New Roman" panose="02020603050405020304" pitchFamily="18" charset="0"/>
              </a:rPr>
              <a:t>5. WBEN </a:t>
            </a:r>
            <a:r>
              <a:rPr lang="en-GB" sz="1800" b="0" i="0" u="none" strike="noStrike" baseline="0" dirty="0" err="1">
                <a:solidFill>
                  <a:srgbClr val="4F82BE"/>
                </a:solidFill>
                <a:cs typeface="Times New Roman" panose="02020603050405020304" pitchFamily="18" charset="0"/>
              </a:rPr>
              <a:t>dvogodišnj</a:t>
            </a:r>
            <a:r>
              <a:rPr lang="hr-HR" sz="1800" b="0" i="0" u="none" strike="noStrike" baseline="0" dirty="0">
                <a:solidFill>
                  <a:srgbClr val="4F82BE"/>
                </a:solidFill>
                <a:cs typeface="Times New Roman" panose="02020603050405020304" pitchFamily="18" charset="0"/>
              </a:rPr>
              <a:t>a</a:t>
            </a:r>
            <a:r>
              <a:rPr lang="en-GB" sz="1800" b="0" i="0" u="none" strike="noStrike" baseline="0" dirty="0">
                <a:solidFill>
                  <a:srgbClr val="4F82BE"/>
                </a:solidFill>
                <a:cs typeface="Times New Roman" panose="02020603050405020304" pitchFamily="18" charset="0"/>
              </a:rPr>
              <a:t> </a:t>
            </a:r>
            <a:r>
              <a:rPr lang="en-GB" sz="1800" b="0" i="0" u="none" strike="noStrike" baseline="0" dirty="0" err="1">
                <a:solidFill>
                  <a:srgbClr val="4F82BE"/>
                </a:solidFill>
                <a:cs typeface="Times New Roman" panose="02020603050405020304" pitchFamily="18" charset="0"/>
              </a:rPr>
              <a:t>konferencij</a:t>
            </a:r>
            <a:r>
              <a:rPr lang="hr-HR" sz="1800" b="0" i="0" u="none" strike="noStrike" baseline="0" dirty="0">
                <a:solidFill>
                  <a:srgbClr val="4F82BE"/>
                </a:solidFill>
                <a:cs typeface="Times New Roman" panose="02020603050405020304" pitchFamily="18" charset="0"/>
              </a:rPr>
              <a:t>a</a:t>
            </a:r>
            <a:r>
              <a:rPr lang="en-GB" sz="1800" b="0" i="0" u="none" strike="noStrike" baseline="0" dirty="0">
                <a:solidFill>
                  <a:srgbClr val="4F82BE"/>
                </a:solidFill>
                <a:cs typeface="Times New Roman" panose="02020603050405020304" pitchFamily="18" charset="0"/>
              </a:rPr>
              <a:t> evaluatora </a:t>
            </a:r>
            <a:r>
              <a:rPr lang="en-GB" sz="1800" b="0" i="0" u="none" strike="noStrike" baseline="0" dirty="0" err="1">
                <a:solidFill>
                  <a:srgbClr val="4F82BE"/>
                </a:solidFill>
                <a:cs typeface="Times New Roman" panose="02020603050405020304" pitchFamily="18" charset="0"/>
              </a:rPr>
              <a:t>Zapadnog</a:t>
            </a:r>
            <a:r>
              <a:rPr lang="en-GB" sz="1800" b="0" i="0" u="none" strike="noStrike" baseline="0" dirty="0">
                <a:solidFill>
                  <a:srgbClr val="4F82BE"/>
                </a:solidFill>
                <a:cs typeface="Times New Roman" panose="02020603050405020304" pitchFamily="18" charset="0"/>
              </a:rPr>
              <a:t> </a:t>
            </a:r>
            <a:r>
              <a:rPr lang="en-GB" sz="1800" b="0" i="0" u="none" strike="noStrike" baseline="0" dirty="0" err="1">
                <a:solidFill>
                  <a:srgbClr val="4F82BE"/>
                </a:solidFill>
                <a:cs typeface="Times New Roman" panose="02020603050405020304" pitchFamily="18" charset="0"/>
              </a:rPr>
              <a:t>Balkana</a:t>
            </a:r>
            <a:endParaRPr lang="en-GB" sz="1800" b="0" i="0" u="none" strike="noStrike" baseline="0" dirty="0">
              <a:solidFill>
                <a:srgbClr val="4F82BE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GB" sz="1800" b="0" i="0" u="none" strike="noStrike" baseline="0" dirty="0">
                <a:solidFill>
                  <a:srgbClr val="4F82BE"/>
                </a:solidFill>
                <a:cs typeface="Times New Roman" panose="02020603050405020304" pitchFamily="18" charset="0"/>
              </a:rPr>
              <a:t>"</a:t>
            </a:r>
            <a:r>
              <a:rPr lang="en-GB" sz="1800" b="0" i="0" u="none" strike="noStrike" baseline="0" dirty="0" err="1">
                <a:solidFill>
                  <a:srgbClr val="4F82BE"/>
                </a:solidFill>
                <a:cs typeface="Times New Roman" panose="02020603050405020304" pitchFamily="18" charset="0"/>
              </a:rPr>
              <a:t>Procjena</a:t>
            </a:r>
            <a:r>
              <a:rPr lang="en-GB" sz="1800" b="0" i="0" u="none" strike="noStrike" baseline="0" dirty="0">
                <a:solidFill>
                  <a:srgbClr val="4F82BE"/>
                </a:solidFill>
                <a:cs typeface="Times New Roman" panose="02020603050405020304" pitchFamily="18" charset="0"/>
              </a:rPr>
              <a:t> </a:t>
            </a:r>
            <a:r>
              <a:rPr lang="en-GB" sz="1800" b="0" i="0" u="none" strike="noStrike" baseline="0" dirty="0" err="1">
                <a:solidFill>
                  <a:srgbClr val="4F82BE"/>
                </a:solidFill>
                <a:cs typeface="Times New Roman" panose="02020603050405020304" pitchFamily="18" charset="0"/>
              </a:rPr>
              <a:t>učinaka</a:t>
            </a:r>
            <a:r>
              <a:rPr lang="en-GB" sz="1800" b="0" i="0" u="none" strike="noStrike" baseline="0" dirty="0">
                <a:solidFill>
                  <a:srgbClr val="4F82BE"/>
                </a:solidFill>
                <a:cs typeface="Times New Roman" panose="02020603050405020304" pitchFamily="18" charset="0"/>
              </a:rPr>
              <a:t> </a:t>
            </a:r>
            <a:r>
              <a:rPr lang="en-GB" sz="1800" b="0" i="0" u="none" strike="noStrike" baseline="0" dirty="0" err="1">
                <a:solidFill>
                  <a:srgbClr val="4F82BE"/>
                </a:solidFill>
                <a:cs typeface="Times New Roman" panose="02020603050405020304" pitchFamily="18" charset="0"/>
              </a:rPr>
              <a:t>javnih</a:t>
            </a:r>
            <a:r>
              <a:rPr lang="en-GB" sz="1800" b="0" i="0" u="none" strike="noStrike" baseline="0" dirty="0">
                <a:solidFill>
                  <a:srgbClr val="4F82BE"/>
                </a:solidFill>
                <a:cs typeface="Times New Roman" panose="02020603050405020304" pitchFamily="18" charset="0"/>
              </a:rPr>
              <a:t> </a:t>
            </a:r>
            <a:r>
              <a:rPr lang="en-GB" sz="1800" b="0" i="0" u="none" strike="noStrike" baseline="0" dirty="0" err="1">
                <a:solidFill>
                  <a:srgbClr val="4F82BE"/>
                </a:solidFill>
                <a:cs typeface="Times New Roman" panose="02020603050405020304" pitchFamily="18" charset="0"/>
              </a:rPr>
              <a:t>politika</a:t>
            </a:r>
            <a:r>
              <a:rPr lang="en-GB" sz="1800" b="0" i="0" u="none" strike="noStrike" baseline="0" dirty="0">
                <a:solidFill>
                  <a:srgbClr val="4F82BE"/>
                </a:solidFill>
                <a:cs typeface="Times New Roman" panose="02020603050405020304" pitchFamily="18" charset="0"/>
              </a:rPr>
              <a:t> - </a:t>
            </a:r>
            <a:r>
              <a:rPr lang="en-GB" sz="1800" b="0" i="0" u="none" strike="noStrike" baseline="0" dirty="0" err="1">
                <a:solidFill>
                  <a:srgbClr val="4F82BE"/>
                </a:solidFill>
                <a:cs typeface="Times New Roman" panose="02020603050405020304" pitchFamily="18" charset="0"/>
              </a:rPr>
              <a:t>principi</a:t>
            </a:r>
            <a:r>
              <a:rPr lang="en-GB" sz="1800" b="0" i="0" u="none" strike="noStrike" baseline="0" dirty="0">
                <a:solidFill>
                  <a:srgbClr val="4F82BE"/>
                </a:solidFill>
                <a:cs typeface="Times New Roman" panose="02020603050405020304" pitchFamily="18" charset="0"/>
              </a:rPr>
              <a:t>, </a:t>
            </a:r>
            <a:r>
              <a:rPr lang="en-GB" sz="1800" b="0" i="0" u="none" strike="noStrike" baseline="0" dirty="0" err="1">
                <a:solidFill>
                  <a:srgbClr val="4F82BE"/>
                </a:solidFill>
                <a:cs typeface="Times New Roman" panose="02020603050405020304" pitchFamily="18" charset="0"/>
              </a:rPr>
              <a:t>metode</a:t>
            </a:r>
            <a:r>
              <a:rPr lang="en-GB" sz="1800" b="0" i="0" u="none" strike="noStrike" baseline="0" dirty="0">
                <a:solidFill>
                  <a:srgbClr val="4F82BE"/>
                </a:solidFill>
                <a:cs typeface="Times New Roman" panose="02020603050405020304" pitchFamily="18" charset="0"/>
              </a:rPr>
              <a:t> </a:t>
            </a:r>
            <a:r>
              <a:rPr lang="en-GB" sz="1800" b="0" i="0" u="none" strike="noStrike" baseline="0" dirty="0" err="1">
                <a:solidFill>
                  <a:srgbClr val="4F82BE"/>
                </a:solidFill>
                <a:cs typeface="Times New Roman" panose="02020603050405020304" pitchFamily="18" charset="0"/>
              </a:rPr>
              <a:t>i</a:t>
            </a:r>
            <a:r>
              <a:rPr lang="en-GB" sz="1800" b="0" i="0" u="none" strike="noStrike" baseline="0" dirty="0">
                <a:solidFill>
                  <a:srgbClr val="4F82BE"/>
                </a:solidFill>
                <a:cs typeface="Times New Roman" panose="02020603050405020304" pitchFamily="18" charset="0"/>
              </a:rPr>
              <a:t> </a:t>
            </a:r>
            <a:r>
              <a:rPr lang="en-GB" sz="1800" b="0" i="0" u="none" strike="noStrike" baseline="0" dirty="0" err="1">
                <a:solidFill>
                  <a:srgbClr val="4F82BE"/>
                </a:solidFill>
                <a:cs typeface="Times New Roman" panose="02020603050405020304" pitchFamily="18" charset="0"/>
              </a:rPr>
              <a:t>prakse</a:t>
            </a:r>
            <a:r>
              <a:rPr lang="en-GB" sz="1800" b="0" i="0" u="none" strike="noStrike" baseline="0" dirty="0">
                <a:solidFill>
                  <a:srgbClr val="4F82BE"/>
                </a:solidFill>
                <a:cs typeface="Times New Roman" panose="02020603050405020304" pitchFamily="18" charset="0"/>
              </a:rPr>
              <a:t>",</a:t>
            </a:r>
          </a:p>
          <a:p>
            <a:pPr algn="ctr"/>
            <a:r>
              <a:rPr lang="nn-NO" sz="1800" b="0" i="0" u="none" strike="noStrike" baseline="0" dirty="0">
                <a:solidFill>
                  <a:srgbClr val="4F82BE"/>
                </a:solidFill>
                <a:cs typeface="Times New Roman" panose="02020603050405020304" pitchFamily="18" charset="0"/>
              </a:rPr>
              <a:t>Slovensko društvo evaluatora 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349AAE-FA37-6CCE-576F-A75910AEA560}"/>
              </a:ext>
            </a:extLst>
          </p:cNvPr>
          <p:cNvSpPr txBox="1"/>
          <p:nvPr/>
        </p:nvSpPr>
        <p:spPr>
          <a:xfrm>
            <a:off x="4789392" y="5695223"/>
            <a:ext cx="2707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800" b="0" i="0" u="none" strike="noStrike" baseline="0" dirty="0">
                <a:solidFill>
                  <a:srgbClr val="4F82BE"/>
                </a:solidFill>
                <a:latin typeface="CIDFont+F4"/>
              </a:rPr>
              <a:t>29.</a:t>
            </a:r>
            <a:r>
              <a:rPr lang="hr-HR" sz="1800" b="0" i="0" u="none" strike="noStrike" baseline="0" dirty="0">
                <a:solidFill>
                  <a:srgbClr val="4F82BE"/>
                </a:solidFill>
                <a:latin typeface="CIDFont+F4"/>
              </a:rPr>
              <a:t> </a:t>
            </a:r>
            <a:r>
              <a:rPr lang="nn-NO" sz="1800" b="0" i="0" u="none" strike="noStrike" baseline="0" dirty="0">
                <a:solidFill>
                  <a:srgbClr val="4F82BE"/>
                </a:solidFill>
                <a:latin typeface="CIDFont+F4"/>
              </a:rPr>
              <a:t>-</a:t>
            </a:r>
            <a:r>
              <a:rPr lang="hr-HR" sz="1800" b="0" i="0" u="none" strike="noStrike" baseline="0" dirty="0">
                <a:solidFill>
                  <a:srgbClr val="4F82BE"/>
                </a:solidFill>
                <a:latin typeface="CIDFont+F4"/>
              </a:rPr>
              <a:t> </a:t>
            </a:r>
            <a:r>
              <a:rPr lang="nn-NO" sz="1800" b="0" i="0" u="none" strike="noStrike" baseline="0" dirty="0">
                <a:solidFill>
                  <a:srgbClr val="4F82BE"/>
                </a:solidFill>
                <a:latin typeface="CIDFont+F4"/>
              </a:rPr>
              <a:t>30.</a:t>
            </a:r>
            <a:r>
              <a:rPr lang="hr-HR" sz="1800" b="0" i="0" u="none" strike="noStrike" baseline="0" dirty="0">
                <a:solidFill>
                  <a:srgbClr val="4F82BE"/>
                </a:solidFill>
                <a:latin typeface="CIDFont+F4"/>
              </a:rPr>
              <a:t> </a:t>
            </a:r>
            <a:r>
              <a:rPr lang="nn-NO" sz="1800" b="0" i="0" u="none" strike="noStrike" baseline="0" dirty="0">
                <a:solidFill>
                  <a:srgbClr val="4F82BE"/>
                </a:solidFill>
                <a:latin typeface="CIDFont+F4"/>
              </a:rPr>
              <a:t>9.</a:t>
            </a:r>
            <a:r>
              <a:rPr lang="hr-HR" sz="1800" b="0" i="0" u="none" strike="noStrike" baseline="0" dirty="0">
                <a:solidFill>
                  <a:srgbClr val="4F82BE"/>
                </a:solidFill>
                <a:latin typeface="CIDFont+F4"/>
              </a:rPr>
              <a:t> </a:t>
            </a:r>
            <a:r>
              <a:rPr lang="nn-NO" sz="1800" b="0" i="0" u="none" strike="noStrike" baseline="0" dirty="0">
                <a:solidFill>
                  <a:srgbClr val="4F82BE"/>
                </a:solidFill>
                <a:latin typeface="CIDFont+F4"/>
              </a:rPr>
              <a:t>2023., Ljubljana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4E8A48-C82D-0B00-5D14-21065A77144C}"/>
              </a:ext>
            </a:extLst>
          </p:cNvPr>
          <p:cNvSpPr txBox="1"/>
          <p:nvPr/>
        </p:nvSpPr>
        <p:spPr>
          <a:xfrm>
            <a:off x="1611984" y="3089247"/>
            <a:ext cx="9056015" cy="158812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6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3393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3CA5C-3775-0A5B-DDEC-ECF7314BA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488" y="-89"/>
            <a:ext cx="11283885" cy="1325563"/>
          </a:xfrm>
        </p:spPr>
        <p:txBody>
          <a:bodyPr>
            <a:normAutofit/>
          </a:bodyPr>
          <a:lstStyle/>
          <a:p>
            <a:pPr algn="ctr"/>
            <a:r>
              <a:rPr lang="hr-HR" sz="3600" dirty="0"/>
              <a:t>Rezultati istraživanja – ispitanici </a:t>
            </a:r>
            <a:br>
              <a:rPr lang="hr-HR" sz="3600" dirty="0"/>
            </a:br>
            <a:r>
              <a:rPr lang="hr-HR" sz="3600" dirty="0"/>
              <a:t>(n=31, na dan 27. 9. 2023)</a:t>
            </a:r>
          </a:p>
        </p:txBody>
      </p:sp>
      <p:pic>
        <p:nvPicPr>
          <p:cNvPr id="1026" name="Picture 2" descr="Grafikon obrasca odgovora. Naslov pitanja: 4.  Spol ispitanika&#10;. Broj odgovora: 31 odgovor.">
            <a:extLst>
              <a:ext uri="{FF2B5EF4-FFF2-40B4-BE49-F238E27FC236}">
                <a16:creationId xmlns:a16="http://schemas.microsoft.com/office/drawing/2014/main" id="{564981D3-7C16-2A3E-F8AA-460426F664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449469"/>
            <a:ext cx="4724243" cy="2245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4594DF3-B8CC-CC95-C357-8A9F039C6E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7772877"/>
              </p:ext>
            </p:extLst>
          </p:nvPr>
        </p:nvGraphicFramePr>
        <p:xfrm>
          <a:off x="616507" y="1972455"/>
          <a:ext cx="4572000" cy="4236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8" name="Picture 4" descr="Grafikon obrasca odgovora. Naslov pitanja: 5.      Najviša završena razina obrazovanja ispitanika.&#10;. Broj odgovora: 31 odgovor.">
            <a:extLst>
              <a:ext uri="{FF2B5EF4-FFF2-40B4-BE49-F238E27FC236}">
                <a16:creationId xmlns:a16="http://schemas.microsoft.com/office/drawing/2014/main" id="{FEBB09EF-9815-A12A-38F3-2C9C3C2B6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38" y="3819326"/>
            <a:ext cx="5877464" cy="2472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857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E3CA5C-3775-0A5B-DDEC-ECF7314BA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Rezultati</a:t>
            </a:r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5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istraživanja</a:t>
            </a:r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-</a:t>
            </a:r>
            <a:r>
              <a:rPr lang="en-US" sz="25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Poštivanje</a:t>
            </a:r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 </a:t>
            </a:r>
            <a:r>
              <a:rPr lang="en-US" sz="25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načela</a:t>
            </a:r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5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točnosti</a:t>
            </a:r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5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5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cjelovitosti</a:t>
            </a:r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 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B7CF971-3832-674F-A09A-E5468608D7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596206"/>
              </p:ext>
            </p:extLst>
          </p:nvPr>
        </p:nvGraphicFramePr>
        <p:xfrm>
          <a:off x="4328669" y="750498"/>
          <a:ext cx="7657976" cy="5322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3731">
                  <a:extLst>
                    <a:ext uri="{9D8B030D-6E8A-4147-A177-3AD203B41FA5}">
                      <a16:colId xmlns:a16="http://schemas.microsoft.com/office/drawing/2014/main" val="3352273144"/>
                    </a:ext>
                  </a:extLst>
                </a:gridCol>
                <a:gridCol w="1311215">
                  <a:extLst>
                    <a:ext uri="{9D8B030D-6E8A-4147-A177-3AD203B41FA5}">
                      <a16:colId xmlns:a16="http://schemas.microsoft.com/office/drawing/2014/main" val="2198335238"/>
                    </a:ext>
                  </a:extLst>
                </a:gridCol>
                <a:gridCol w="1145316">
                  <a:extLst>
                    <a:ext uri="{9D8B030D-6E8A-4147-A177-3AD203B41FA5}">
                      <a16:colId xmlns:a16="http://schemas.microsoft.com/office/drawing/2014/main" val="2386768537"/>
                    </a:ext>
                  </a:extLst>
                </a:gridCol>
                <a:gridCol w="987537">
                  <a:extLst>
                    <a:ext uri="{9D8B030D-6E8A-4147-A177-3AD203B41FA5}">
                      <a16:colId xmlns:a16="http://schemas.microsoft.com/office/drawing/2014/main" val="608990383"/>
                    </a:ext>
                  </a:extLst>
                </a:gridCol>
                <a:gridCol w="770177">
                  <a:extLst>
                    <a:ext uri="{9D8B030D-6E8A-4147-A177-3AD203B41FA5}">
                      <a16:colId xmlns:a16="http://schemas.microsoft.com/office/drawing/2014/main" val="2037815632"/>
                    </a:ext>
                  </a:extLst>
                </a:gridCol>
              </a:tblGrid>
              <a:tr h="80536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48" marR="10948" marT="10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a) Nikad ili rijetko (do 30% slučajeva)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48" marR="10948" marT="109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b) Osrednje </a:t>
                      </a:r>
                    </a:p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(od 31 - 70% slučajeva)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48" marR="10948" marT="109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c) </a:t>
                      </a:r>
                      <a:r>
                        <a:rPr lang="en-GB" sz="1200" u="none" strike="noStrike" dirty="0" err="1">
                          <a:effectLst/>
                        </a:rPr>
                        <a:t>Često</a:t>
                      </a:r>
                      <a:r>
                        <a:rPr lang="en-GB" sz="1200" u="none" strike="noStrike" dirty="0">
                          <a:effectLst/>
                        </a:rPr>
                        <a:t> </a:t>
                      </a:r>
                      <a:r>
                        <a:rPr lang="en-GB" sz="1200" u="none" strike="noStrike" dirty="0" err="1">
                          <a:effectLst/>
                        </a:rPr>
                        <a:t>ili</a:t>
                      </a:r>
                      <a:r>
                        <a:rPr lang="en-GB" sz="1200" u="none" strike="noStrike" dirty="0">
                          <a:effectLst/>
                        </a:rPr>
                        <a:t> </a:t>
                      </a:r>
                      <a:r>
                        <a:rPr lang="en-GB" sz="1200" u="none" strike="noStrike" dirty="0" err="1">
                          <a:effectLst/>
                        </a:rPr>
                        <a:t>uvijek</a:t>
                      </a:r>
                      <a:r>
                        <a:rPr lang="en-GB" sz="1200" u="none" strike="noStrike" dirty="0">
                          <a:effectLst/>
                        </a:rPr>
                        <a:t> </a:t>
                      </a:r>
                      <a:endParaRPr lang="hr-HR" sz="1200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(71 -100% </a:t>
                      </a:r>
                      <a:r>
                        <a:rPr lang="en-GB" sz="1200" u="none" strike="noStrike" dirty="0" err="1">
                          <a:effectLst/>
                        </a:rPr>
                        <a:t>slučajeva</a:t>
                      </a:r>
                      <a:r>
                        <a:rPr lang="en-GB" sz="1200" u="none" strike="noStrike" dirty="0">
                          <a:effectLst/>
                        </a:rPr>
                        <a:t>)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48" marR="10948" marT="109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 err="1">
                          <a:effectLst/>
                        </a:rPr>
                        <a:t>Ukupno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48" marR="10948" marT="10948" marB="0" anchor="ctr"/>
                </a:tc>
                <a:extLst>
                  <a:ext uri="{0D108BD9-81ED-4DB2-BD59-A6C34878D82A}">
                    <a16:rowId xmlns:a16="http://schemas.microsoft.com/office/drawing/2014/main" val="81766370"/>
                  </a:ext>
                </a:extLst>
              </a:tr>
              <a:tr h="61452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6.1. </a:t>
                      </a:r>
                      <a:r>
                        <a:rPr lang="hr-HR" sz="1300" u="none" strike="noStrike" dirty="0">
                          <a:effectLst/>
                        </a:rPr>
                        <a:t> D</a:t>
                      </a:r>
                      <a:r>
                        <a:rPr lang="en-GB" sz="1300" u="none" strike="noStrike" dirty="0" err="1">
                          <a:effectLst/>
                        </a:rPr>
                        <a:t>ruštven</a:t>
                      </a:r>
                      <a:r>
                        <a:rPr lang="hr-HR" sz="1300" u="none" strike="noStrike" dirty="0">
                          <a:effectLst/>
                        </a:rPr>
                        <a:t>i</a:t>
                      </a:r>
                      <a:r>
                        <a:rPr lang="en-GB" sz="1300" u="none" strike="noStrike" dirty="0">
                          <a:effectLst/>
                        </a:rPr>
                        <a:t> </a:t>
                      </a:r>
                      <a:r>
                        <a:rPr lang="hr-HR" sz="1300" u="none" strike="noStrike" dirty="0">
                          <a:effectLst/>
                        </a:rPr>
                        <a:t>p</a:t>
                      </a:r>
                      <a:r>
                        <a:rPr lang="en-GB" sz="1300" u="none" strike="noStrike" dirty="0" err="1">
                          <a:effectLst/>
                        </a:rPr>
                        <a:t>roblemi</a:t>
                      </a:r>
                      <a:r>
                        <a:rPr lang="en-GB" sz="1300" u="none" strike="noStrike" dirty="0">
                          <a:effectLst/>
                        </a:rPr>
                        <a:t> </a:t>
                      </a:r>
                      <a:r>
                        <a:rPr lang="en-GB" sz="1300" b="1" u="none" strike="noStrike" dirty="0" err="1">
                          <a:effectLst/>
                        </a:rPr>
                        <a:t>opisani</a:t>
                      </a:r>
                      <a:r>
                        <a:rPr lang="en-GB" sz="1300" b="1" u="none" strike="noStrike" dirty="0">
                          <a:effectLst/>
                        </a:rPr>
                        <a:t> </a:t>
                      </a:r>
                      <a:r>
                        <a:rPr lang="en-GB" sz="1300" b="1" u="none" strike="noStrike" dirty="0" err="1">
                          <a:effectLst/>
                        </a:rPr>
                        <a:t>su</a:t>
                      </a:r>
                      <a:r>
                        <a:rPr lang="en-GB" sz="1300" b="1" u="none" strike="noStrike" dirty="0">
                          <a:effectLst/>
                        </a:rPr>
                        <a:t> </a:t>
                      </a:r>
                      <a:r>
                        <a:rPr lang="en-GB" sz="1300" b="1" u="none" strike="noStrike" dirty="0" err="1">
                          <a:effectLst/>
                        </a:rPr>
                        <a:t>empirijski</a:t>
                      </a:r>
                      <a:r>
                        <a:rPr lang="en-GB" sz="1300" b="1" u="none" strike="noStrike" dirty="0">
                          <a:effectLst/>
                        </a:rPr>
                        <a:t> </a:t>
                      </a:r>
                      <a:r>
                        <a:rPr lang="en-GB" sz="1300" b="1" u="none" strike="noStrike" dirty="0" err="1">
                          <a:effectLst/>
                        </a:rPr>
                        <a:t>utvrđenim</a:t>
                      </a:r>
                      <a:r>
                        <a:rPr lang="en-GB" sz="1300" b="1" u="none" strike="noStrike" dirty="0">
                          <a:effectLst/>
                        </a:rPr>
                        <a:t> </a:t>
                      </a:r>
                      <a:r>
                        <a:rPr lang="en-GB" sz="1300" b="1" u="none" strike="noStrike" dirty="0" err="1">
                          <a:effectLst/>
                        </a:rPr>
                        <a:t>modelom</a:t>
                      </a:r>
                      <a:r>
                        <a:rPr lang="en-GB" sz="1300" u="none" strike="noStrike" dirty="0">
                          <a:effectLst/>
                        </a:rPr>
                        <a:t> koji </a:t>
                      </a:r>
                      <a:r>
                        <a:rPr lang="en-GB" sz="1300" u="none" strike="noStrike" dirty="0" err="1">
                          <a:effectLst/>
                        </a:rPr>
                        <a:t>opisuje</a:t>
                      </a:r>
                      <a:r>
                        <a:rPr lang="en-GB" sz="1300" u="none" strike="noStrike" dirty="0">
                          <a:effectLst/>
                        </a:rPr>
                        <a:t> </a:t>
                      </a:r>
                      <a:r>
                        <a:rPr lang="en-GB" sz="1300" u="none" strike="noStrike" dirty="0" err="1">
                          <a:effectLst/>
                        </a:rPr>
                        <a:t>promatranu</a:t>
                      </a:r>
                      <a:r>
                        <a:rPr lang="en-GB" sz="1300" u="none" strike="noStrike" dirty="0">
                          <a:effectLst/>
                        </a:rPr>
                        <a:t> </a:t>
                      </a:r>
                      <a:r>
                        <a:rPr lang="en-GB" sz="1300" u="none" strike="noStrike" dirty="0" err="1">
                          <a:effectLst/>
                        </a:rPr>
                        <a:t>pojavu</a:t>
                      </a:r>
                      <a:r>
                        <a:rPr lang="en-GB" sz="1300" u="none" strike="noStrike" dirty="0">
                          <a:effectLst/>
                        </a:rPr>
                        <a:t>.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48" marR="10948" marT="109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 (tijelo)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 (tijelo)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tijelo)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tijelo)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9259861"/>
                  </a:ext>
                </a:extLst>
              </a:tr>
              <a:tr h="48655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6.2. </a:t>
                      </a:r>
                      <a:r>
                        <a:rPr lang="hr-HR" sz="1300" b="1" u="none" strike="noStrike" dirty="0">
                          <a:effectLst/>
                        </a:rPr>
                        <a:t>O</a:t>
                      </a:r>
                      <a:r>
                        <a:rPr lang="en-GB" sz="1300" b="1" u="none" strike="noStrike" dirty="0" err="1">
                          <a:effectLst/>
                        </a:rPr>
                        <a:t>pći</a:t>
                      </a:r>
                      <a:r>
                        <a:rPr lang="en-GB" sz="1300" b="1" u="none" strike="noStrike" dirty="0">
                          <a:effectLst/>
                        </a:rPr>
                        <a:t> </a:t>
                      </a:r>
                      <a:r>
                        <a:rPr lang="en-GB" sz="1300" b="1" u="none" strike="noStrike" dirty="0" err="1">
                          <a:effectLst/>
                        </a:rPr>
                        <a:t>ciljevi</a:t>
                      </a:r>
                      <a:r>
                        <a:rPr lang="en-GB" sz="1300" b="1" u="none" strike="noStrike" dirty="0">
                          <a:effectLst/>
                        </a:rPr>
                        <a:t> </a:t>
                      </a:r>
                      <a:r>
                        <a:rPr lang="en-GB" sz="1300" b="1" u="none" strike="noStrike" dirty="0" err="1">
                          <a:effectLst/>
                        </a:rPr>
                        <a:t>su</a:t>
                      </a:r>
                      <a:r>
                        <a:rPr lang="en-GB" sz="1300" b="1" u="none" strike="noStrike" dirty="0">
                          <a:effectLst/>
                        </a:rPr>
                        <a:t> </a:t>
                      </a:r>
                      <a:r>
                        <a:rPr lang="en-GB" sz="1300" b="1" u="none" strike="noStrike" dirty="0" err="1">
                          <a:effectLst/>
                        </a:rPr>
                        <a:t>mjerljivi</a:t>
                      </a:r>
                      <a:r>
                        <a:rPr lang="en-GB" sz="1300" b="1" u="none" strike="noStrike" dirty="0">
                          <a:effectLst/>
                        </a:rPr>
                        <a:t>, </a:t>
                      </a:r>
                      <a:r>
                        <a:rPr lang="en-GB" sz="1300" b="1" u="none" strike="noStrike" dirty="0" err="1">
                          <a:effectLst/>
                        </a:rPr>
                        <a:t>realni</a:t>
                      </a:r>
                      <a:r>
                        <a:rPr lang="en-GB" sz="1300" b="1" u="none" strike="noStrike" dirty="0">
                          <a:effectLst/>
                        </a:rPr>
                        <a:t>, </a:t>
                      </a:r>
                      <a:r>
                        <a:rPr lang="en-GB" sz="1300" b="1" u="none" strike="noStrike" dirty="0" err="1">
                          <a:effectLst/>
                        </a:rPr>
                        <a:t>ostvarivi</a:t>
                      </a:r>
                      <a:r>
                        <a:rPr lang="en-GB" sz="1300" u="none" strike="noStrike" dirty="0">
                          <a:effectLst/>
                        </a:rPr>
                        <a:t>.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48" marR="10948" marT="109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 (tijelo)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 (tijelo)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tijelo)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tijelo)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8627101"/>
                  </a:ext>
                </a:extLst>
              </a:tr>
              <a:tr h="53443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6.3. </a:t>
                      </a:r>
                      <a:r>
                        <a:rPr lang="hr-HR" sz="1300" b="1" u="none" strike="noStrike" dirty="0">
                          <a:effectLst/>
                        </a:rPr>
                        <a:t>P</a:t>
                      </a:r>
                      <a:r>
                        <a:rPr lang="en-GB" sz="1300" b="1" u="none" strike="noStrike" dirty="0" err="1">
                          <a:effectLst/>
                        </a:rPr>
                        <a:t>osebni</a:t>
                      </a:r>
                      <a:r>
                        <a:rPr lang="en-GB" sz="1300" b="1" u="none" strike="noStrike" dirty="0">
                          <a:effectLst/>
                        </a:rPr>
                        <a:t> </a:t>
                      </a:r>
                      <a:r>
                        <a:rPr lang="en-GB" sz="1300" b="1" u="none" strike="noStrike" dirty="0" err="1">
                          <a:effectLst/>
                        </a:rPr>
                        <a:t>ciljevi</a:t>
                      </a:r>
                      <a:r>
                        <a:rPr lang="en-GB" sz="1300" b="1" u="none" strike="noStrike" dirty="0">
                          <a:effectLst/>
                        </a:rPr>
                        <a:t> </a:t>
                      </a:r>
                      <a:r>
                        <a:rPr lang="en-GB" sz="1300" b="1" u="none" strike="noStrike" dirty="0" err="1">
                          <a:effectLst/>
                        </a:rPr>
                        <a:t>su</a:t>
                      </a:r>
                      <a:r>
                        <a:rPr lang="en-GB" sz="1300" b="1" u="none" strike="noStrike" dirty="0">
                          <a:effectLst/>
                        </a:rPr>
                        <a:t> </a:t>
                      </a:r>
                      <a:r>
                        <a:rPr lang="en-GB" sz="1300" b="1" u="none" strike="noStrike" dirty="0" err="1">
                          <a:effectLst/>
                        </a:rPr>
                        <a:t>mjerljivi</a:t>
                      </a:r>
                      <a:r>
                        <a:rPr lang="en-GB" sz="1300" b="1" u="none" strike="noStrike" dirty="0">
                          <a:effectLst/>
                        </a:rPr>
                        <a:t>, </a:t>
                      </a:r>
                      <a:r>
                        <a:rPr lang="en-GB" sz="1300" b="1" u="none" strike="noStrike" dirty="0" err="1">
                          <a:effectLst/>
                        </a:rPr>
                        <a:t>realni</a:t>
                      </a:r>
                      <a:r>
                        <a:rPr lang="en-GB" sz="1300" b="1" u="none" strike="noStrike" dirty="0">
                          <a:effectLst/>
                        </a:rPr>
                        <a:t>, </a:t>
                      </a:r>
                      <a:r>
                        <a:rPr lang="en-GB" sz="1300" b="1" u="none" strike="noStrike" dirty="0" err="1">
                          <a:effectLst/>
                        </a:rPr>
                        <a:t>ostvarivi</a:t>
                      </a:r>
                      <a:r>
                        <a:rPr lang="en-GB" sz="1300" u="none" strike="noStrike" dirty="0">
                          <a:effectLst/>
                        </a:rPr>
                        <a:t>.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48" marR="10948" marT="109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 (tijelo)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 (tijelo)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tijelo)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tijelo)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3623933"/>
                  </a:ext>
                </a:extLst>
              </a:tr>
              <a:tr h="52343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6.4.  </a:t>
                      </a:r>
                      <a:r>
                        <a:rPr lang="en-GB" sz="1300" u="none" strike="noStrike" dirty="0" err="1">
                          <a:effectLst/>
                        </a:rPr>
                        <a:t>Kod</a:t>
                      </a:r>
                      <a:r>
                        <a:rPr lang="en-GB" sz="1300" u="none" strike="noStrike" dirty="0">
                          <a:effectLst/>
                        </a:rPr>
                        <a:t> </a:t>
                      </a:r>
                      <a:r>
                        <a:rPr lang="en-GB" sz="1300" u="none" strike="noStrike" dirty="0" err="1">
                          <a:effectLst/>
                        </a:rPr>
                        <a:t>definiranja</a:t>
                      </a:r>
                      <a:r>
                        <a:rPr lang="en-GB" sz="1300" u="none" strike="noStrike" dirty="0">
                          <a:effectLst/>
                        </a:rPr>
                        <a:t> „</a:t>
                      </a:r>
                      <a:r>
                        <a:rPr lang="en-GB" sz="1300" u="none" strike="noStrike" dirty="0" err="1">
                          <a:effectLst/>
                        </a:rPr>
                        <a:t>intervencijske</a:t>
                      </a:r>
                      <a:r>
                        <a:rPr lang="en-GB" sz="1300" u="none" strike="noStrike" dirty="0">
                          <a:effectLst/>
                        </a:rPr>
                        <a:t> </a:t>
                      </a:r>
                      <a:r>
                        <a:rPr lang="en-GB" sz="1300" u="none" strike="noStrike" dirty="0" err="1">
                          <a:effectLst/>
                        </a:rPr>
                        <a:t>logike</a:t>
                      </a:r>
                      <a:r>
                        <a:rPr lang="en-GB" sz="1300" u="none" strike="noStrike" dirty="0">
                          <a:effectLst/>
                        </a:rPr>
                        <a:t>“ </a:t>
                      </a:r>
                      <a:r>
                        <a:rPr lang="en-GB" sz="1300" u="none" strike="noStrike" dirty="0" err="1">
                          <a:effectLst/>
                        </a:rPr>
                        <a:t>poštivano</a:t>
                      </a:r>
                      <a:r>
                        <a:rPr lang="en-GB" sz="1300" u="none" strike="noStrike" dirty="0">
                          <a:effectLst/>
                        </a:rPr>
                        <a:t> je </a:t>
                      </a:r>
                      <a:r>
                        <a:rPr lang="en-GB" sz="1300" b="1" u="none" strike="noStrike" dirty="0" err="1">
                          <a:effectLst/>
                        </a:rPr>
                        <a:t>načelo</a:t>
                      </a:r>
                      <a:r>
                        <a:rPr lang="en-GB" sz="1300" b="1" u="none" strike="noStrike" dirty="0">
                          <a:effectLst/>
                        </a:rPr>
                        <a:t> </a:t>
                      </a:r>
                      <a:r>
                        <a:rPr lang="en-GB" sz="1300" b="1" u="none" strike="noStrike" dirty="0" err="1">
                          <a:effectLst/>
                        </a:rPr>
                        <a:t>točnosti</a:t>
                      </a:r>
                      <a:r>
                        <a:rPr lang="en-GB" sz="1300" u="none" strike="noStrike" dirty="0">
                          <a:effectLst/>
                        </a:rPr>
                        <a:t>.]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48" marR="10948" marT="109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 (tijelo)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 (tijelo)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tijelo)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tijelo)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38074477"/>
                  </a:ext>
                </a:extLst>
              </a:tr>
              <a:tr h="56934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6.5.  </a:t>
                      </a:r>
                      <a:r>
                        <a:rPr lang="en-GB" sz="1300" u="none" strike="noStrike" dirty="0" err="1">
                          <a:effectLst/>
                        </a:rPr>
                        <a:t>Kod</a:t>
                      </a:r>
                      <a:r>
                        <a:rPr lang="en-GB" sz="1300" u="none" strike="noStrike" dirty="0">
                          <a:effectLst/>
                        </a:rPr>
                        <a:t> </a:t>
                      </a:r>
                      <a:r>
                        <a:rPr lang="en-GB" sz="1300" u="none" strike="noStrike" dirty="0" err="1">
                          <a:effectLst/>
                        </a:rPr>
                        <a:t>definiranja</a:t>
                      </a:r>
                      <a:r>
                        <a:rPr lang="en-GB" sz="1300" u="none" strike="noStrike" dirty="0">
                          <a:effectLst/>
                        </a:rPr>
                        <a:t> „</a:t>
                      </a:r>
                      <a:r>
                        <a:rPr lang="en-GB" sz="1300" u="none" strike="noStrike" dirty="0" err="1">
                          <a:effectLst/>
                        </a:rPr>
                        <a:t>intervencijske</a:t>
                      </a:r>
                      <a:r>
                        <a:rPr lang="en-GB" sz="1300" u="none" strike="noStrike" dirty="0">
                          <a:effectLst/>
                        </a:rPr>
                        <a:t> </a:t>
                      </a:r>
                      <a:r>
                        <a:rPr lang="en-GB" sz="1300" u="none" strike="noStrike" dirty="0" err="1">
                          <a:effectLst/>
                        </a:rPr>
                        <a:t>logike</a:t>
                      </a:r>
                      <a:r>
                        <a:rPr lang="en-GB" sz="1300" u="none" strike="noStrike" dirty="0">
                          <a:effectLst/>
                        </a:rPr>
                        <a:t>“ </a:t>
                      </a:r>
                      <a:r>
                        <a:rPr lang="en-GB" sz="1300" u="none" strike="noStrike" dirty="0" err="1">
                          <a:effectLst/>
                        </a:rPr>
                        <a:t>poštivano</a:t>
                      </a:r>
                      <a:r>
                        <a:rPr lang="en-GB" sz="1300" u="none" strike="noStrike" dirty="0">
                          <a:effectLst/>
                        </a:rPr>
                        <a:t> je </a:t>
                      </a:r>
                      <a:r>
                        <a:rPr lang="en-GB" sz="1300" b="1" u="none" strike="noStrike" dirty="0" err="1">
                          <a:effectLst/>
                        </a:rPr>
                        <a:t>načelo</a:t>
                      </a:r>
                      <a:r>
                        <a:rPr lang="en-GB" sz="1300" b="1" u="none" strike="noStrike" dirty="0">
                          <a:effectLst/>
                        </a:rPr>
                        <a:t> </a:t>
                      </a:r>
                      <a:r>
                        <a:rPr lang="en-GB" sz="1300" b="1" u="none" strike="noStrike" dirty="0" err="1">
                          <a:effectLst/>
                        </a:rPr>
                        <a:t>cjelovitosti</a:t>
                      </a:r>
                      <a:r>
                        <a:rPr lang="en-GB" sz="1300" u="none" strike="noStrike" dirty="0">
                          <a:effectLst/>
                        </a:rPr>
                        <a:t>.]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48" marR="10948" marT="109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 (tijelo)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 (tijelo)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tijelo)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tijelo)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4171336"/>
                  </a:ext>
                </a:extLst>
              </a:tr>
              <a:tr h="430807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6.6.  </a:t>
                      </a:r>
                      <a:r>
                        <a:rPr lang="en-GB" sz="1300" b="1" u="none" strike="noStrike" dirty="0" err="1">
                          <a:effectLst/>
                        </a:rPr>
                        <a:t>Definirana</a:t>
                      </a:r>
                      <a:r>
                        <a:rPr lang="en-GB" sz="1300" b="1" u="none" strike="noStrike" dirty="0">
                          <a:effectLst/>
                        </a:rPr>
                        <a:t> „</a:t>
                      </a:r>
                      <a:r>
                        <a:rPr lang="en-GB" sz="1300" b="1" u="none" strike="noStrike" dirty="0" err="1">
                          <a:effectLst/>
                        </a:rPr>
                        <a:t>intervencijska</a:t>
                      </a:r>
                      <a:r>
                        <a:rPr lang="en-GB" sz="1300" b="1" u="none" strike="noStrike" dirty="0">
                          <a:effectLst/>
                        </a:rPr>
                        <a:t> </a:t>
                      </a:r>
                      <a:r>
                        <a:rPr lang="en-GB" sz="1300" b="1" u="none" strike="noStrike" dirty="0" err="1">
                          <a:effectLst/>
                        </a:rPr>
                        <a:t>logika“je</a:t>
                      </a:r>
                      <a:r>
                        <a:rPr lang="en-GB" sz="1300" b="1" u="none" strike="noStrike" dirty="0">
                          <a:effectLst/>
                        </a:rPr>
                        <a:t> </a:t>
                      </a:r>
                      <a:r>
                        <a:rPr lang="en-GB" sz="1300" b="1" u="none" strike="noStrike" dirty="0" err="1">
                          <a:effectLst/>
                        </a:rPr>
                        <a:t>jasna</a:t>
                      </a:r>
                      <a:r>
                        <a:rPr lang="en-GB" sz="1300" u="none" strike="noStrike" dirty="0">
                          <a:effectLst/>
                        </a:rPr>
                        <a:t>.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48" marR="10948" marT="109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 (tijelo)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 (tijelo)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tijelo)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tijelo)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97731025"/>
                  </a:ext>
                </a:extLst>
              </a:tr>
              <a:tr h="5526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6.7.  </a:t>
                      </a:r>
                      <a:r>
                        <a:rPr lang="en-GB" sz="1300" b="1" u="none" strike="noStrike" dirty="0" err="1">
                          <a:effectLst/>
                        </a:rPr>
                        <a:t>Definirana</a:t>
                      </a:r>
                      <a:r>
                        <a:rPr lang="en-GB" sz="1300" b="1" u="none" strike="noStrike" dirty="0">
                          <a:effectLst/>
                        </a:rPr>
                        <a:t> „</a:t>
                      </a:r>
                      <a:r>
                        <a:rPr lang="en-GB" sz="1300" b="1" u="none" strike="noStrike" dirty="0" err="1">
                          <a:effectLst/>
                        </a:rPr>
                        <a:t>intervencijska</a:t>
                      </a:r>
                      <a:r>
                        <a:rPr lang="en-GB" sz="1300" b="1" u="none" strike="noStrike" dirty="0">
                          <a:effectLst/>
                        </a:rPr>
                        <a:t> </a:t>
                      </a:r>
                      <a:r>
                        <a:rPr lang="en-GB" sz="1300" b="1" u="none" strike="noStrike" dirty="0" err="1">
                          <a:effectLst/>
                        </a:rPr>
                        <a:t>logika</a:t>
                      </a:r>
                      <a:r>
                        <a:rPr lang="en-GB" sz="1300" b="1" u="none" strike="noStrike" dirty="0">
                          <a:effectLst/>
                        </a:rPr>
                        <a:t>“</a:t>
                      </a:r>
                      <a:r>
                        <a:rPr lang="hr-HR" sz="1300" b="1" u="none" strike="noStrike" dirty="0">
                          <a:effectLst/>
                        </a:rPr>
                        <a:t> </a:t>
                      </a:r>
                      <a:r>
                        <a:rPr lang="en-GB" sz="1300" b="1" u="none" strike="noStrike" dirty="0">
                          <a:effectLst/>
                        </a:rPr>
                        <a:t>je </a:t>
                      </a:r>
                      <a:r>
                        <a:rPr lang="en-GB" sz="1300" b="1" u="none" strike="noStrike" dirty="0" err="1">
                          <a:effectLst/>
                        </a:rPr>
                        <a:t>opravdana</a:t>
                      </a:r>
                      <a:r>
                        <a:rPr lang="en-GB" sz="1300" b="1" u="none" strike="noStrike" dirty="0">
                          <a:effectLst/>
                        </a:rPr>
                        <a:t>.</a:t>
                      </a:r>
                      <a:endParaRPr lang="en-GB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48" marR="10948" marT="109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 (tijelo)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 (tijelo)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tijelo)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tijelo)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8793830"/>
                  </a:ext>
                </a:extLst>
              </a:tr>
              <a:tr h="80536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6.8. </a:t>
                      </a:r>
                      <a:r>
                        <a:rPr lang="en-GB" sz="1300" b="1" u="none" strike="noStrike" dirty="0" err="1">
                          <a:effectLst/>
                        </a:rPr>
                        <a:t>Definirani</a:t>
                      </a:r>
                      <a:r>
                        <a:rPr lang="en-GB" sz="1300" b="1" u="none" strike="noStrike" dirty="0">
                          <a:effectLst/>
                        </a:rPr>
                        <a:t> </a:t>
                      </a:r>
                      <a:r>
                        <a:rPr lang="en-GB" sz="1300" b="1" u="none" strike="noStrike" dirty="0" err="1">
                          <a:effectLst/>
                        </a:rPr>
                        <a:t>su</a:t>
                      </a:r>
                      <a:r>
                        <a:rPr lang="en-GB" sz="1300" b="1" u="none" strike="noStrike" dirty="0">
                          <a:effectLst/>
                        </a:rPr>
                        <a:t> </a:t>
                      </a:r>
                      <a:r>
                        <a:rPr lang="en-GB" sz="1300" b="1" u="none" strike="noStrike" dirty="0" err="1">
                          <a:effectLst/>
                        </a:rPr>
                        <a:t>indikatori</a:t>
                      </a:r>
                      <a:r>
                        <a:rPr lang="en-GB" sz="1300" b="1" u="none" strike="noStrike" dirty="0">
                          <a:effectLst/>
                        </a:rPr>
                        <a:t> </a:t>
                      </a:r>
                      <a:r>
                        <a:rPr lang="en-GB" sz="1300" b="1" u="none" strike="noStrike" dirty="0" err="1">
                          <a:effectLst/>
                        </a:rPr>
                        <a:t>kojima</a:t>
                      </a:r>
                      <a:r>
                        <a:rPr lang="en-GB" sz="1300" b="1" u="none" strike="noStrike" dirty="0">
                          <a:effectLst/>
                        </a:rPr>
                        <a:t> se </a:t>
                      </a:r>
                      <a:r>
                        <a:rPr lang="en-GB" sz="1300" b="1" u="none" strike="noStrike" dirty="0" err="1">
                          <a:effectLst/>
                        </a:rPr>
                        <a:t>mjeri</a:t>
                      </a:r>
                      <a:r>
                        <a:rPr lang="en-GB" sz="1300" b="1" u="none" strike="noStrike" dirty="0">
                          <a:effectLst/>
                        </a:rPr>
                        <a:t> </a:t>
                      </a:r>
                      <a:r>
                        <a:rPr lang="en-GB" sz="1300" b="1" u="none" strike="noStrike" dirty="0" err="1">
                          <a:effectLst/>
                        </a:rPr>
                        <a:t>učinak</a:t>
                      </a:r>
                      <a:r>
                        <a:rPr lang="en-GB" sz="1300" b="1" u="none" strike="noStrike" dirty="0">
                          <a:effectLst/>
                        </a:rPr>
                        <a:t> </a:t>
                      </a:r>
                      <a:r>
                        <a:rPr lang="en-GB" sz="1300" u="none" strike="noStrike" dirty="0">
                          <a:effectLst/>
                        </a:rPr>
                        <a:t>(ne </a:t>
                      </a:r>
                      <a:r>
                        <a:rPr lang="en-GB" sz="1300" u="none" strike="noStrike" dirty="0" err="1">
                          <a:effectLst/>
                        </a:rPr>
                        <a:t>izlaz</a:t>
                      </a:r>
                      <a:r>
                        <a:rPr lang="en-GB" sz="1300" u="none" strike="noStrike" dirty="0">
                          <a:effectLst/>
                        </a:rPr>
                        <a:t>/</a:t>
                      </a:r>
                      <a:r>
                        <a:rPr lang="en-GB" sz="1300" u="none" strike="noStrike" dirty="0" err="1">
                          <a:effectLst/>
                        </a:rPr>
                        <a:t>otuput</a:t>
                      </a:r>
                      <a:r>
                        <a:rPr lang="en-GB" sz="1300" u="none" strike="noStrike" dirty="0">
                          <a:effectLst/>
                        </a:rPr>
                        <a:t> </a:t>
                      </a:r>
                      <a:r>
                        <a:rPr lang="en-GB" sz="1300" u="none" strike="noStrike" dirty="0" err="1">
                          <a:effectLst/>
                        </a:rPr>
                        <a:t>i</a:t>
                      </a:r>
                      <a:r>
                        <a:rPr lang="en-GB" sz="1300" u="none" strike="noStrike" dirty="0">
                          <a:effectLst/>
                        </a:rPr>
                        <a:t> ne </a:t>
                      </a:r>
                      <a:r>
                        <a:rPr lang="en-GB" sz="1300" u="none" strike="noStrike" dirty="0" err="1">
                          <a:effectLst/>
                        </a:rPr>
                        <a:t>rezultat</a:t>
                      </a:r>
                      <a:r>
                        <a:rPr lang="en-GB" sz="1300" u="none" strike="noStrike" dirty="0">
                          <a:effectLst/>
                        </a:rPr>
                        <a:t>/outcome).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48" marR="10948" marT="109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 (tijelo)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 (tijelo)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tijelo)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tijelo)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8954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705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3CA5C-3775-0A5B-DDEC-ECF7314BA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3048000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Rezultati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istraživanja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-</a:t>
            </a:r>
            <a:r>
              <a:rPr lang="en-GB" sz="3200" dirty="0" err="1">
                <a:solidFill>
                  <a:srgbClr val="FFFFFF"/>
                </a:solidFill>
              </a:rPr>
              <a:t>Poštivanje</a:t>
            </a:r>
            <a:r>
              <a:rPr lang="en-GB" sz="3200" dirty="0">
                <a:solidFill>
                  <a:srgbClr val="FFFFFF"/>
                </a:solidFill>
              </a:rPr>
              <a:t> </a:t>
            </a:r>
            <a:r>
              <a:rPr lang="en-GB" sz="3200" dirty="0" err="1">
                <a:solidFill>
                  <a:srgbClr val="FFFFFF"/>
                </a:solidFill>
              </a:rPr>
              <a:t>načela</a:t>
            </a:r>
            <a:r>
              <a:rPr lang="en-GB" sz="3200" dirty="0">
                <a:solidFill>
                  <a:srgbClr val="FFFFFF"/>
                </a:solidFill>
              </a:rPr>
              <a:t> </a:t>
            </a:r>
            <a:r>
              <a:rPr lang="en-GB" sz="3200" dirty="0" err="1">
                <a:solidFill>
                  <a:srgbClr val="FFFFFF"/>
                </a:solidFill>
              </a:rPr>
              <a:t>točnosti</a:t>
            </a:r>
            <a:r>
              <a:rPr lang="en-GB" sz="3200" dirty="0">
                <a:solidFill>
                  <a:srgbClr val="FFFFFF"/>
                </a:solidFill>
              </a:rPr>
              <a:t> </a:t>
            </a:r>
            <a:r>
              <a:rPr lang="en-GB" sz="3200" dirty="0" err="1">
                <a:solidFill>
                  <a:srgbClr val="FFFFFF"/>
                </a:solidFill>
              </a:rPr>
              <a:t>i</a:t>
            </a:r>
            <a:r>
              <a:rPr lang="en-GB" sz="3200" dirty="0">
                <a:solidFill>
                  <a:srgbClr val="FFFFFF"/>
                </a:solidFill>
              </a:rPr>
              <a:t> </a:t>
            </a:r>
            <a:r>
              <a:rPr lang="en-GB" sz="3200" dirty="0" err="1">
                <a:solidFill>
                  <a:srgbClr val="FFFFFF"/>
                </a:solidFill>
              </a:rPr>
              <a:t>cjelovitosti</a:t>
            </a:r>
            <a:r>
              <a:rPr lang="en-GB" sz="3200" dirty="0">
                <a:solidFill>
                  <a:srgbClr val="FFFFFF"/>
                </a:solidFill>
              </a:rPr>
              <a:t> </a:t>
            </a:r>
            <a:endParaRPr lang="en-US" sz="3200" dirty="0">
              <a:solidFill>
                <a:srgbClr val="FFFFFF"/>
              </a:solidFill>
            </a:endParaRPr>
          </a:p>
        </p:txBody>
      </p:sp>
      <p:pic>
        <p:nvPicPr>
          <p:cNvPr id="3074" name="Picture 2" descr="Grafikon obrasca odgovora. Naslov pitanja: 7.  Potkrijepljena je opravdanost „intervencijske logike“ . Broj odgovora: .">
            <a:extLst>
              <a:ext uri="{FF2B5EF4-FFF2-40B4-BE49-F238E27FC236}">
                <a16:creationId xmlns:a16="http://schemas.microsoft.com/office/drawing/2014/main" id="{D2255AC3-3413-3ABF-0CBB-6D2CA74F92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90" y="525312"/>
            <a:ext cx="11341546" cy="554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0982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41CC4B-83A1-233C-E6EF-4171834199C7}"/>
              </a:ext>
            </a:extLst>
          </p:cNvPr>
          <p:cNvSpPr txBox="1"/>
          <p:nvPr/>
        </p:nvSpPr>
        <p:spPr>
          <a:xfrm>
            <a:off x="340904" y="679695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hr-HR" sz="2000" dirty="0"/>
              <a:t>8. </a:t>
            </a:r>
            <a:r>
              <a:rPr lang="en-US" sz="2000" dirty="0" err="1"/>
              <a:t>Učestalost</a:t>
            </a:r>
            <a:r>
              <a:rPr lang="en-US" sz="2000" dirty="0"/>
              <a:t> </a:t>
            </a:r>
            <a:r>
              <a:rPr lang="en-US" sz="2000" dirty="0" err="1"/>
              <a:t>korištenja</a:t>
            </a:r>
            <a:r>
              <a:rPr lang="en-US" sz="2000" dirty="0"/>
              <a:t> </a:t>
            </a:r>
            <a:r>
              <a:rPr lang="en-US" sz="2000" dirty="0" err="1"/>
              <a:t>kategorija</a:t>
            </a:r>
            <a:r>
              <a:rPr lang="en-US" sz="2000" dirty="0"/>
              <a:t> </a:t>
            </a:r>
            <a:r>
              <a:rPr lang="en-US" sz="2000" dirty="0" err="1"/>
              <a:t>podataka</a:t>
            </a:r>
            <a:r>
              <a:rPr lang="en-US" sz="2000" dirty="0"/>
              <a:t> </a:t>
            </a:r>
            <a:r>
              <a:rPr lang="en-US" sz="2000" dirty="0" err="1"/>
              <a:t>pri</a:t>
            </a:r>
            <a:r>
              <a:rPr lang="en-US" sz="2000" dirty="0"/>
              <a:t> </a:t>
            </a:r>
            <a:r>
              <a:rPr lang="en-US" sz="2000" dirty="0" err="1"/>
              <a:t>programiranju</a:t>
            </a:r>
            <a:r>
              <a:rPr lang="en-US" sz="2000" dirty="0"/>
              <a:t> </a:t>
            </a:r>
            <a:r>
              <a:rPr lang="en-US" sz="2000" dirty="0" err="1"/>
              <a:t>javnih</a:t>
            </a:r>
            <a:r>
              <a:rPr lang="en-US" sz="2000" dirty="0"/>
              <a:t> </a:t>
            </a:r>
            <a:r>
              <a:rPr lang="en-US" sz="2000" dirty="0" err="1"/>
              <a:t>potreba</a:t>
            </a:r>
            <a:r>
              <a:rPr lang="en-US" sz="2000" dirty="0"/>
              <a:t>/</a:t>
            </a:r>
            <a:r>
              <a:rPr lang="en-US" sz="2000" dirty="0" err="1"/>
              <a:t>problema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A3E24E8-5400-5AEA-2DBD-C6ED67C719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528039"/>
              </p:ext>
            </p:extLst>
          </p:nvPr>
        </p:nvGraphicFramePr>
        <p:xfrm>
          <a:off x="774769" y="1740010"/>
          <a:ext cx="10515598" cy="4166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9766">
                  <a:extLst>
                    <a:ext uri="{9D8B030D-6E8A-4147-A177-3AD203B41FA5}">
                      <a16:colId xmlns:a16="http://schemas.microsoft.com/office/drawing/2014/main" val="2812049627"/>
                    </a:ext>
                  </a:extLst>
                </a:gridCol>
                <a:gridCol w="1899356">
                  <a:extLst>
                    <a:ext uri="{9D8B030D-6E8A-4147-A177-3AD203B41FA5}">
                      <a16:colId xmlns:a16="http://schemas.microsoft.com/office/drawing/2014/main" val="3904461360"/>
                    </a:ext>
                  </a:extLst>
                </a:gridCol>
                <a:gridCol w="1941207">
                  <a:extLst>
                    <a:ext uri="{9D8B030D-6E8A-4147-A177-3AD203B41FA5}">
                      <a16:colId xmlns:a16="http://schemas.microsoft.com/office/drawing/2014/main" val="3586387825"/>
                    </a:ext>
                  </a:extLst>
                </a:gridCol>
                <a:gridCol w="1996598">
                  <a:extLst>
                    <a:ext uri="{9D8B030D-6E8A-4147-A177-3AD203B41FA5}">
                      <a16:colId xmlns:a16="http://schemas.microsoft.com/office/drawing/2014/main" val="3764180806"/>
                    </a:ext>
                  </a:extLst>
                </a:gridCol>
                <a:gridCol w="1478671">
                  <a:extLst>
                    <a:ext uri="{9D8B030D-6E8A-4147-A177-3AD203B41FA5}">
                      <a16:colId xmlns:a16="http://schemas.microsoft.com/office/drawing/2014/main" val="2851632830"/>
                    </a:ext>
                  </a:extLst>
                </a:gridCol>
              </a:tblGrid>
              <a:tr h="730342">
                <a:tc>
                  <a:txBody>
                    <a:bodyPr/>
                    <a:lstStyle/>
                    <a:p>
                      <a:pPr algn="l" fontAlgn="b"/>
                      <a:r>
                        <a:rPr lang="en-GB" sz="1700" u="none" strike="noStrike">
                          <a:effectLst/>
                        </a:rPr>
                        <a:t> </a:t>
                      </a:r>
                      <a:endParaRPr lang="en-GB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32" marR="16332" marT="16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>
                          <a:effectLst/>
                        </a:rPr>
                        <a:t>a) Nikad ili rijetko (do 30% slučajeva)</a:t>
                      </a:r>
                      <a:endParaRPr lang="pl-P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32" marR="16332" marT="163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>
                          <a:effectLst/>
                        </a:rPr>
                        <a:t>b) Osrednje </a:t>
                      </a:r>
                    </a:p>
                    <a:p>
                      <a:pPr algn="ctr" fontAlgn="b"/>
                      <a:r>
                        <a:rPr lang="pl-PL" sz="1700" u="none" strike="noStrike" dirty="0">
                          <a:effectLst/>
                        </a:rPr>
                        <a:t>(od 31 - 70% slučajeva)</a:t>
                      </a:r>
                      <a:endParaRPr lang="pl-P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32" marR="16332" marT="163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700" u="none" strike="noStrike" dirty="0">
                          <a:effectLst/>
                        </a:rPr>
                        <a:t>c) </a:t>
                      </a:r>
                      <a:r>
                        <a:rPr lang="en-GB" sz="1700" u="none" strike="noStrike" dirty="0" err="1">
                          <a:effectLst/>
                        </a:rPr>
                        <a:t>Često</a:t>
                      </a:r>
                      <a:r>
                        <a:rPr lang="en-GB" sz="1700" u="none" strike="noStrike" dirty="0">
                          <a:effectLst/>
                        </a:rPr>
                        <a:t> </a:t>
                      </a:r>
                      <a:r>
                        <a:rPr lang="en-GB" sz="1700" u="none" strike="noStrike" dirty="0" err="1">
                          <a:effectLst/>
                        </a:rPr>
                        <a:t>ili</a:t>
                      </a:r>
                      <a:r>
                        <a:rPr lang="en-GB" sz="1700" u="none" strike="noStrike" dirty="0">
                          <a:effectLst/>
                        </a:rPr>
                        <a:t> </a:t>
                      </a:r>
                      <a:r>
                        <a:rPr lang="en-GB" sz="1700" u="none" strike="noStrike" dirty="0" err="1">
                          <a:effectLst/>
                        </a:rPr>
                        <a:t>uvijek</a:t>
                      </a:r>
                      <a:r>
                        <a:rPr lang="en-GB" sz="1700" u="none" strike="noStrike" dirty="0">
                          <a:effectLst/>
                        </a:rPr>
                        <a:t> </a:t>
                      </a:r>
                      <a:endParaRPr lang="hr-HR" sz="1700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en-GB" sz="1700" u="none" strike="noStrike" dirty="0">
                          <a:effectLst/>
                        </a:rPr>
                        <a:t>(71 -100% </a:t>
                      </a:r>
                      <a:r>
                        <a:rPr lang="en-GB" sz="1700" u="none" strike="noStrike" dirty="0" err="1">
                          <a:effectLst/>
                        </a:rPr>
                        <a:t>slučajeva</a:t>
                      </a:r>
                      <a:r>
                        <a:rPr lang="en-GB" sz="1700" u="none" strike="noStrike" dirty="0">
                          <a:effectLst/>
                        </a:rPr>
                        <a:t>)</a:t>
                      </a:r>
                      <a:endParaRPr lang="en-GB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32" marR="16332" marT="163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700" u="none" strike="noStrike">
                          <a:effectLst/>
                        </a:rPr>
                        <a:t>Ukupno</a:t>
                      </a:r>
                      <a:endParaRPr lang="en-GB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32" marR="16332" marT="16332" marB="0" anchor="ctr"/>
                </a:tc>
                <a:extLst>
                  <a:ext uri="{0D108BD9-81ED-4DB2-BD59-A6C34878D82A}">
                    <a16:rowId xmlns:a16="http://schemas.microsoft.com/office/drawing/2014/main" val="845513493"/>
                  </a:ext>
                </a:extLst>
              </a:tr>
              <a:tr h="52879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700" u="none" strike="noStrike" dirty="0">
                          <a:effectLst/>
                        </a:rPr>
                        <a:t>8.1. </a:t>
                      </a:r>
                      <a:r>
                        <a:rPr lang="en-GB" sz="1700" u="none" strike="noStrike" dirty="0" err="1">
                          <a:effectLst/>
                        </a:rPr>
                        <a:t>Statistički</a:t>
                      </a:r>
                      <a:r>
                        <a:rPr lang="en-GB" sz="1700" u="none" strike="noStrike" dirty="0">
                          <a:effectLst/>
                        </a:rPr>
                        <a:t> </a:t>
                      </a:r>
                      <a:r>
                        <a:rPr lang="en-GB" sz="1700" u="none" strike="noStrike" dirty="0" err="1">
                          <a:effectLst/>
                        </a:rPr>
                        <a:t>podaci</a:t>
                      </a:r>
                      <a:endParaRPr lang="en-GB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32" marR="16332" marT="1633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7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7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1413425"/>
                  </a:ext>
                </a:extLst>
              </a:tr>
              <a:tr h="105699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700" u="none" strike="noStrike" dirty="0">
                          <a:effectLst/>
                        </a:rPr>
                        <a:t>8.2. </a:t>
                      </a:r>
                      <a:r>
                        <a:rPr lang="en-GB" sz="1700" u="none" strike="noStrike" dirty="0" err="1">
                          <a:effectLst/>
                        </a:rPr>
                        <a:t>Administrativni</a:t>
                      </a:r>
                      <a:r>
                        <a:rPr lang="en-GB" sz="1700" u="none" strike="noStrike" dirty="0">
                          <a:effectLst/>
                        </a:rPr>
                        <a:t> </a:t>
                      </a:r>
                      <a:r>
                        <a:rPr lang="en-GB" sz="1700" u="none" strike="noStrike" dirty="0" err="1">
                          <a:effectLst/>
                        </a:rPr>
                        <a:t>podaci</a:t>
                      </a:r>
                      <a:r>
                        <a:rPr lang="en-GB" sz="1700" u="none" strike="noStrike" dirty="0">
                          <a:effectLst/>
                        </a:rPr>
                        <a:t> (</a:t>
                      </a:r>
                      <a:r>
                        <a:rPr lang="en-GB" sz="1700" u="none" strike="noStrike" dirty="0" err="1">
                          <a:effectLst/>
                        </a:rPr>
                        <a:t>vlasnik</a:t>
                      </a:r>
                      <a:r>
                        <a:rPr lang="en-GB" sz="1700" u="none" strike="noStrike" dirty="0">
                          <a:effectLst/>
                        </a:rPr>
                        <a:t> </a:t>
                      </a:r>
                      <a:r>
                        <a:rPr lang="en-GB" sz="1700" u="none" strike="noStrike" dirty="0" err="1">
                          <a:effectLst/>
                        </a:rPr>
                        <a:t>podataka</a:t>
                      </a:r>
                      <a:r>
                        <a:rPr lang="en-GB" sz="1700" u="none" strike="noStrike" dirty="0">
                          <a:effectLst/>
                        </a:rPr>
                        <a:t> je </a:t>
                      </a:r>
                      <a:r>
                        <a:rPr lang="en-GB" sz="1700" u="none" strike="noStrike" dirty="0" err="1">
                          <a:effectLst/>
                        </a:rPr>
                        <a:t>javna</a:t>
                      </a:r>
                      <a:r>
                        <a:rPr lang="en-GB" sz="1700" u="none" strike="noStrike" dirty="0">
                          <a:effectLst/>
                        </a:rPr>
                        <a:t> </a:t>
                      </a:r>
                      <a:r>
                        <a:rPr lang="en-GB" sz="1700" u="none" strike="noStrike" dirty="0" err="1">
                          <a:effectLst/>
                        </a:rPr>
                        <a:t>uprava</a:t>
                      </a:r>
                      <a:r>
                        <a:rPr lang="en-GB" sz="1700" u="none" strike="noStrike" dirty="0">
                          <a:effectLst/>
                        </a:rPr>
                        <a:t> </a:t>
                      </a:r>
                      <a:r>
                        <a:rPr lang="en-GB" sz="1700" u="none" strike="noStrike" dirty="0" err="1">
                          <a:effectLst/>
                        </a:rPr>
                        <a:t>čija</a:t>
                      </a:r>
                      <a:r>
                        <a:rPr lang="en-GB" sz="1700" u="none" strike="noStrike" dirty="0">
                          <a:effectLst/>
                        </a:rPr>
                        <a:t> </a:t>
                      </a:r>
                      <a:r>
                        <a:rPr lang="en-GB" sz="1700" u="none" strike="noStrike" dirty="0" err="1">
                          <a:effectLst/>
                        </a:rPr>
                        <a:t>politika</a:t>
                      </a:r>
                      <a:r>
                        <a:rPr lang="en-GB" sz="1700" u="none" strike="noStrike" dirty="0">
                          <a:effectLst/>
                        </a:rPr>
                        <a:t> se </a:t>
                      </a:r>
                      <a:r>
                        <a:rPr lang="en-GB" sz="1700" u="none" strike="noStrike" dirty="0" err="1">
                          <a:effectLst/>
                        </a:rPr>
                        <a:t>evaluira</a:t>
                      </a:r>
                      <a:r>
                        <a:rPr lang="en-GB" sz="1700" u="none" strike="noStrike" dirty="0">
                          <a:effectLst/>
                        </a:rPr>
                        <a:t>)</a:t>
                      </a:r>
                      <a:endParaRPr lang="en-GB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32" marR="16332" marT="1633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7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7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2177719"/>
                  </a:ext>
                </a:extLst>
              </a:tr>
              <a:tr h="138365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700" u="none" strike="noStrike" dirty="0">
                          <a:effectLst/>
                        </a:rPr>
                        <a:t>8.3. Velika </a:t>
                      </a:r>
                      <a:r>
                        <a:rPr lang="en-GB" sz="1700" u="none" strike="noStrike" dirty="0" err="1">
                          <a:effectLst/>
                        </a:rPr>
                        <a:t>količina</a:t>
                      </a:r>
                      <a:r>
                        <a:rPr lang="en-GB" sz="1700" u="none" strike="noStrike" dirty="0">
                          <a:effectLst/>
                        </a:rPr>
                        <a:t> </a:t>
                      </a:r>
                      <a:r>
                        <a:rPr lang="en-GB" sz="1700" u="none" strike="noStrike" dirty="0" err="1">
                          <a:effectLst/>
                        </a:rPr>
                        <a:t>strukturiranih</a:t>
                      </a:r>
                      <a:r>
                        <a:rPr lang="en-GB" sz="1700" u="none" strike="noStrike" dirty="0">
                          <a:effectLst/>
                        </a:rPr>
                        <a:t> </a:t>
                      </a:r>
                      <a:r>
                        <a:rPr lang="en-GB" sz="1700" u="none" strike="noStrike" dirty="0" err="1">
                          <a:effectLst/>
                        </a:rPr>
                        <a:t>i</a:t>
                      </a:r>
                      <a:r>
                        <a:rPr lang="en-GB" sz="1700" u="none" strike="noStrike" dirty="0">
                          <a:effectLst/>
                        </a:rPr>
                        <a:t> </a:t>
                      </a:r>
                      <a:r>
                        <a:rPr lang="en-GB" sz="1700" u="none" strike="noStrike" dirty="0" err="1">
                          <a:effectLst/>
                        </a:rPr>
                        <a:t>nestrukturiranih</a:t>
                      </a:r>
                      <a:r>
                        <a:rPr lang="en-GB" sz="1700" u="none" strike="noStrike" dirty="0">
                          <a:effectLst/>
                        </a:rPr>
                        <a:t> </a:t>
                      </a:r>
                      <a:r>
                        <a:rPr lang="en-GB" sz="1700" u="none" strike="noStrike" dirty="0" err="1">
                          <a:effectLst/>
                        </a:rPr>
                        <a:t>podataka</a:t>
                      </a:r>
                      <a:r>
                        <a:rPr lang="en-GB" sz="1700" u="none" strike="noStrike" dirty="0">
                          <a:effectLst/>
                        </a:rPr>
                        <a:t> </a:t>
                      </a:r>
                      <a:r>
                        <a:rPr lang="en-GB" sz="1700" u="none" strike="noStrike" dirty="0" err="1">
                          <a:effectLst/>
                        </a:rPr>
                        <a:t>prikupljenih</a:t>
                      </a:r>
                      <a:r>
                        <a:rPr lang="en-GB" sz="1700" u="none" strike="noStrike" dirty="0">
                          <a:effectLst/>
                        </a:rPr>
                        <a:t> u </a:t>
                      </a:r>
                      <a:r>
                        <a:rPr lang="en-GB" sz="1700" u="none" strike="noStrike" dirty="0" err="1">
                          <a:effectLst/>
                        </a:rPr>
                        <a:t>realnom</a:t>
                      </a:r>
                      <a:r>
                        <a:rPr lang="en-GB" sz="1700" u="none" strike="noStrike" dirty="0">
                          <a:effectLst/>
                        </a:rPr>
                        <a:t> </a:t>
                      </a:r>
                      <a:r>
                        <a:rPr lang="en-GB" sz="1700" u="none" strike="noStrike" dirty="0" err="1">
                          <a:effectLst/>
                        </a:rPr>
                        <a:t>vremenu</a:t>
                      </a:r>
                      <a:r>
                        <a:rPr lang="en-GB" sz="1700" u="none" strike="noStrike" dirty="0">
                          <a:effectLst/>
                        </a:rPr>
                        <a:t> (Big Data)</a:t>
                      </a:r>
                      <a:endParaRPr lang="en-GB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32" marR="16332" marT="1633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7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93855890"/>
                  </a:ext>
                </a:extLst>
              </a:tr>
              <a:tr h="40368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700" u="none" strike="noStrike" dirty="0">
                          <a:effectLst/>
                        </a:rPr>
                        <a:t>8.4. </a:t>
                      </a:r>
                      <a:r>
                        <a:rPr lang="en-GB" sz="1700" u="none" strike="noStrike" dirty="0" err="1">
                          <a:effectLst/>
                        </a:rPr>
                        <a:t>Podaci</a:t>
                      </a:r>
                      <a:r>
                        <a:rPr lang="en-GB" sz="1700" u="none" strike="noStrike" dirty="0">
                          <a:effectLst/>
                        </a:rPr>
                        <a:t> za </a:t>
                      </a:r>
                      <a:r>
                        <a:rPr lang="en-GB" sz="1700" u="none" strike="noStrike" dirty="0" err="1">
                          <a:effectLst/>
                        </a:rPr>
                        <a:t>evaluaciju</a:t>
                      </a:r>
                      <a:endParaRPr lang="en-GB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32" marR="16332" marT="1633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7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7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5297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1671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CBC959-94D5-6A0A-179B-5248FDC7920B}"/>
              </a:ext>
            </a:extLst>
          </p:cNvPr>
          <p:cNvSpPr txBox="1"/>
          <p:nvPr/>
        </p:nvSpPr>
        <p:spPr>
          <a:xfrm>
            <a:off x="678789" y="638001"/>
            <a:ext cx="1089786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9. </a:t>
            </a:r>
            <a:r>
              <a:rPr lang="en-US" sz="2000" dirty="0" err="1"/>
              <a:t>Kod</a:t>
            </a:r>
            <a:r>
              <a:rPr lang="en-US" sz="2000" dirty="0"/>
              <a:t> </a:t>
            </a:r>
            <a:r>
              <a:rPr lang="en-US" sz="2000" dirty="0" err="1"/>
              <a:t>kreiranja</a:t>
            </a:r>
            <a:r>
              <a:rPr lang="en-US" sz="2000" dirty="0"/>
              <a:t> </a:t>
            </a:r>
            <a:r>
              <a:rPr lang="en-US" sz="2000" dirty="0" err="1"/>
              <a:t>javnih</a:t>
            </a:r>
            <a:r>
              <a:rPr lang="en-US" sz="2000" dirty="0"/>
              <a:t> </a:t>
            </a:r>
            <a:r>
              <a:rPr lang="en-US" sz="2000" dirty="0" err="1"/>
              <a:t>politika</a:t>
            </a:r>
            <a:r>
              <a:rPr lang="en-US" sz="2000" dirty="0"/>
              <a:t>, </a:t>
            </a:r>
            <a:r>
              <a:rPr lang="en-US" sz="2000" dirty="0" err="1"/>
              <a:t>koje</a:t>
            </a:r>
            <a:r>
              <a:rPr lang="en-US" sz="2000" dirty="0"/>
              <a:t> </a:t>
            </a:r>
            <a:r>
              <a:rPr lang="en-US" sz="2000" dirty="0" err="1"/>
              <a:t>ste</a:t>
            </a:r>
            <a:r>
              <a:rPr lang="en-US" sz="2000" dirty="0"/>
              <a:t> </a:t>
            </a:r>
            <a:r>
              <a:rPr lang="en-US" sz="2000" dirty="0" err="1"/>
              <a:t>evaluirali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u ex ante </a:t>
            </a:r>
            <a:r>
              <a:rPr lang="en-US" sz="2000" dirty="0" err="1">
                <a:solidFill>
                  <a:srgbClr val="FF0000"/>
                </a:solidFill>
              </a:rPr>
              <a:t>postupku</a:t>
            </a:r>
            <a:r>
              <a:rPr lang="en-US" sz="2000" dirty="0"/>
              <a:t>, </a:t>
            </a:r>
            <a:r>
              <a:rPr lang="en-US" sz="2000" dirty="0" err="1"/>
              <a:t>uočili</a:t>
            </a:r>
            <a:r>
              <a:rPr lang="en-US" sz="2000" dirty="0"/>
              <a:t> </a:t>
            </a:r>
            <a:r>
              <a:rPr lang="en-US" sz="2000" dirty="0" err="1"/>
              <a:t>ste</a:t>
            </a:r>
            <a:r>
              <a:rPr lang="en-US" sz="2000" dirty="0"/>
              <a:t> da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korišteni</a:t>
            </a:r>
            <a:r>
              <a:rPr lang="en-US" sz="2000" dirty="0"/>
              <a:t> "</a:t>
            </a:r>
            <a:r>
              <a:rPr lang="en-US" sz="2000" dirty="0" err="1"/>
              <a:t>Otvoreni</a:t>
            </a:r>
            <a:r>
              <a:rPr lang="en-US" sz="2000" dirty="0"/>
              <a:t> </a:t>
            </a:r>
            <a:r>
              <a:rPr lang="en-US" sz="2000" dirty="0" err="1"/>
              <a:t>podaci"za</a:t>
            </a:r>
            <a:r>
              <a:rPr lang="en-US" sz="2000" dirty="0"/>
              <a:t> </a:t>
            </a:r>
            <a:r>
              <a:rPr lang="en-US" sz="2000" dirty="0" err="1"/>
              <a:t>sljedeće</a:t>
            </a:r>
            <a:r>
              <a:rPr lang="en-US" sz="2000" dirty="0"/>
              <a:t> </a:t>
            </a:r>
            <a:r>
              <a:rPr lang="en-US" sz="2000" dirty="0" err="1"/>
              <a:t>kategorije</a:t>
            </a:r>
            <a:r>
              <a:rPr lang="en-US" sz="2000" dirty="0"/>
              <a:t> </a:t>
            </a:r>
            <a:r>
              <a:rPr lang="en-US" sz="2000" dirty="0" err="1"/>
              <a:t>podataka</a:t>
            </a:r>
            <a:r>
              <a:rPr lang="en-US" sz="2000" dirty="0"/>
              <a:t>: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89E4C22-947E-06A9-23B1-35B9CE692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632086"/>
              </p:ext>
            </p:extLst>
          </p:nvPr>
        </p:nvGraphicFramePr>
        <p:xfrm>
          <a:off x="868570" y="1706648"/>
          <a:ext cx="10626564" cy="4592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7759">
                  <a:extLst>
                    <a:ext uri="{9D8B030D-6E8A-4147-A177-3AD203B41FA5}">
                      <a16:colId xmlns:a16="http://schemas.microsoft.com/office/drawing/2014/main" val="1422315286"/>
                    </a:ext>
                  </a:extLst>
                </a:gridCol>
                <a:gridCol w="1731242">
                  <a:extLst>
                    <a:ext uri="{9D8B030D-6E8A-4147-A177-3AD203B41FA5}">
                      <a16:colId xmlns:a16="http://schemas.microsoft.com/office/drawing/2014/main" val="596004793"/>
                    </a:ext>
                  </a:extLst>
                </a:gridCol>
                <a:gridCol w="1793866">
                  <a:extLst>
                    <a:ext uri="{9D8B030D-6E8A-4147-A177-3AD203B41FA5}">
                      <a16:colId xmlns:a16="http://schemas.microsoft.com/office/drawing/2014/main" val="4116787826"/>
                    </a:ext>
                  </a:extLst>
                </a:gridCol>
                <a:gridCol w="1281497">
                  <a:extLst>
                    <a:ext uri="{9D8B030D-6E8A-4147-A177-3AD203B41FA5}">
                      <a16:colId xmlns:a16="http://schemas.microsoft.com/office/drawing/2014/main" val="2452029061"/>
                    </a:ext>
                  </a:extLst>
                </a:gridCol>
                <a:gridCol w="1392509">
                  <a:extLst>
                    <a:ext uri="{9D8B030D-6E8A-4147-A177-3AD203B41FA5}">
                      <a16:colId xmlns:a16="http://schemas.microsoft.com/office/drawing/2014/main" val="288041498"/>
                    </a:ext>
                  </a:extLst>
                </a:gridCol>
                <a:gridCol w="999691">
                  <a:extLst>
                    <a:ext uri="{9D8B030D-6E8A-4147-A177-3AD203B41FA5}">
                      <a16:colId xmlns:a16="http://schemas.microsoft.com/office/drawing/2014/main" val="266647810"/>
                    </a:ext>
                  </a:extLst>
                </a:gridCol>
              </a:tblGrid>
              <a:tr h="1361547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793" marR="16793" marT="167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>
                          <a:effectLst/>
                        </a:rPr>
                        <a:t>a) Nikad ili rijetko (do 30% slučajeva)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793" marR="16793" marT="167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 dirty="0">
                          <a:effectLst/>
                        </a:rPr>
                        <a:t>b) Osrednje </a:t>
                      </a:r>
                    </a:p>
                    <a:p>
                      <a:pPr algn="ctr" fontAlgn="ctr"/>
                      <a:r>
                        <a:rPr lang="pl-PL" sz="1800" u="none" strike="noStrike" dirty="0">
                          <a:effectLst/>
                        </a:rPr>
                        <a:t>(od 31 - 70% slučajeva)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793" marR="16793" marT="167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c) </a:t>
                      </a:r>
                      <a:r>
                        <a:rPr lang="en-GB" sz="1800" u="none" strike="noStrike" dirty="0" err="1">
                          <a:effectLst/>
                        </a:rPr>
                        <a:t>Često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ili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uvijek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endParaRPr lang="hr-HR" sz="18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(71 -100% </a:t>
                      </a:r>
                      <a:r>
                        <a:rPr lang="en-GB" sz="1800" u="none" strike="noStrike" dirty="0" err="1">
                          <a:effectLst/>
                        </a:rPr>
                        <a:t>slučajeva</a:t>
                      </a:r>
                      <a:r>
                        <a:rPr lang="en-GB" sz="1800" u="none" strike="noStrike" dirty="0">
                          <a:effectLst/>
                        </a:rPr>
                        <a:t>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793" marR="16793" marT="167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>
                          <a:effectLst/>
                        </a:rPr>
                        <a:t>d) Ne znam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793" marR="16793" marT="167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>
                          <a:effectLst/>
                        </a:rPr>
                        <a:t>Ukupno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793" marR="16793" marT="16793" marB="0" anchor="ctr"/>
                </a:tc>
                <a:extLst>
                  <a:ext uri="{0D108BD9-81ED-4DB2-BD59-A6C34878D82A}">
                    <a16:rowId xmlns:a16="http://schemas.microsoft.com/office/drawing/2014/main" val="3297219494"/>
                  </a:ext>
                </a:extLst>
              </a:tr>
              <a:tr h="41218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</a:rPr>
                        <a:t>9.1. </a:t>
                      </a:r>
                      <a:r>
                        <a:rPr lang="en-GB" sz="1800" u="none" strike="noStrike" dirty="0" err="1">
                          <a:effectLst/>
                        </a:rPr>
                        <a:t>Statistički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podaci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793" marR="16793" marT="1679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08431208"/>
                  </a:ext>
                </a:extLst>
              </a:tr>
              <a:tr h="10450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</a:rPr>
                        <a:t>9.2. </a:t>
                      </a:r>
                      <a:r>
                        <a:rPr lang="en-GB" sz="1800" u="none" strike="noStrike" dirty="0" err="1">
                          <a:effectLst/>
                        </a:rPr>
                        <a:t>Administrativni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podaci</a:t>
                      </a:r>
                      <a:r>
                        <a:rPr lang="en-GB" sz="1800" u="none" strike="noStrike" dirty="0">
                          <a:effectLst/>
                        </a:rPr>
                        <a:t> (</a:t>
                      </a:r>
                      <a:r>
                        <a:rPr lang="en-GB" sz="1800" u="none" strike="noStrike" dirty="0" err="1">
                          <a:effectLst/>
                        </a:rPr>
                        <a:t>vlasnik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podataka</a:t>
                      </a:r>
                      <a:r>
                        <a:rPr lang="en-GB" sz="1800" u="none" strike="noStrike" dirty="0">
                          <a:effectLst/>
                        </a:rPr>
                        <a:t> je </a:t>
                      </a:r>
                      <a:r>
                        <a:rPr lang="en-GB" sz="1800" u="none" strike="noStrike" dirty="0" err="1">
                          <a:effectLst/>
                        </a:rPr>
                        <a:t>javna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uprava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čija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politika</a:t>
                      </a:r>
                      <a:r>
                        <a:rPr lang="en-GB" sz="1800" u="none" strike="noStrike" dirty="0">
                          <a:effectLst/>
                        </a:rPr>
                        <a:t> se </a:t>
                      </a:r>
                      <a:r>
                        <a:rPr lang="en-GB" sz="1800" u="none" strike="noStrike" dirty="0" err="1">
                          <a:effectLst/>
                        </a:rPr>
                        <a:t>evaluira</a:t>
                      </a:r>
                      <a:r>
                        <a:rPr lang="en-GB" sz="1800" u="none" strike="noStrike" dirty="0">
                          <a:effectLst/>
                        </a:rPr>
                        <a:t>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793" marR="16793" marT="1679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6702771"/>
                  </a:ext>
                </a:extLst>
              </a:tr>
              <a:tr h="136154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</a:rPr>
                        <a:t>9.3. Velika </a:t>
                      </a:r>
                      <a:r>
                        <a:rPr lang="en-GB" sz="1800" u="none" strike="noStrike" dirty="0" err="1">
                          <a:effectLst/>
                        </a:rPr>
                        <a:t>količina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strukturiranih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i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nestrukturiranih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podataka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prikupljenih</a:t>
                      </a:r>
                      <a:r>
                        <a:rPr lang="en-GB" sz="1800" u="none" strike="noStrike" dirty="0">
                          <a:effectLst/>
                        </a:rPr>
                        <a:t> u </a:t>
                      </a:r>
                      <a:r>
                        <a:rPr lang="en-GB" sz="1800" u="none" strike="noStrike" dirty="0" err="1">
                          <a:effectLst/>
                        </a:rPr>
                        <a:t>realnom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vremenu</a:t>
                      </a:r>
                      <a:r>
                        <a:rPr lang="en-GB" sz="1800" u="none" strike="noStrike" dirty="0">
                          <a:effectLst/>
                        </a:rPr>
                        <a:t> (Big Data)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793" marR="16793" marT="1679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50715966"/>
                  </a:ext>
                </a:extLst>
              </a:tr>
              <a:tr h="41218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</a:rPr>
                        <a:t>9.4. </a:t>
                      </a:r>
                      <a:r>
                        <a:rPr lang="en-GB" sz="1800" u="none" strike="noStrike" dirty="0" err="1">
                          <a:effectLst/>
                        </a:rPr>
                        <a:t>Podaci</a:t>
                      </a:r>
                      <a:r>
                        <a:rPr lang="en-GB" sz="1800" u="none" strike="noStrike" dirty="0">
                          <a:effectLst/>
                        </a:rPr>
                        <a:t> za </a:t>
                      </a:r>
                      <a:r>
                        <a:rPr lang="en-GB" sz="1800" u="none" strike="noStrike" dirty="0" err="1">
                          <a:effectLst/>
                        </a:rPr>
                        <a:t>evaluaciju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793" marR="16793" marT="1679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78916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181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E093C5-C79A-BF73-3756-4EA6BD3B71A4}"/>
              </a:ext>
            </a:extLst>
          </p:cNvPr>
          <p:cNvSpPr txBox="1"/>
          <p:nvPr/>
        </p:nvSpPr>
        <p:spPr>
          <a:xfrm>
            <a:off x="547937" y="623384"/>
            <a:ext cx="10802814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hr-HR" b="0" i="0" u="none" strike="noStrike" dirty="0">
                <a:effectLst/>
              </a:rPr>
              <a:t>       </a:t>
            </a:r>
            <a:r>
              <a:rPr lang="en-US" b="0" i="0" u="none" strike="noStrike" dirty="0">
                <a:effectLst/>
              </a:rPr>
              <a:t>9a. Za </a:t>
            </a:r>
            <a:r>
              <a:rPr lang="en-US" b="0" i="0" u="none" strike="noStrike" dirty="0" err="1">
                <a:effectLst/>
              </a:rPr>
              <a:t>kreiranje</a:t>
            </a:r>
            <a:r>
              <a:rPr lang="en-US" b="0" i="0" u="none" strike="noStrike" dirty="0">
                <a:effectLst/>
              </a:rPr>
              <a:t> </a:t>
            </a:r>
            <a:r>
              <a:rPr lang="en-US" b="0" i="0" u="none" strike="noStrike" dirty="0" err="1">
                <a:effectLst/>
              </a:rPr>
              <a:t>javnih</a:t>
            </a:r>
            <a:r>
              <a:rPr lang="en-US" b="0" i="0" u="none" strike="noStrike" dirty="0">
                <a:effectLst/>
              </a:rPr>
              <a:t> </a:t>
            </a:r>
            <a:r>
              <a:rPr lang="en-US" b="0" i="0" u="none" strike="noStrike" dirty="0" err="1">
                <a:effectLst/>
              </a:rPr>
              <a:t>politika</a:t>
            </a:r>
            <a:r>
              <a:rPr lang="en-US" b="0" i="0" u="none" strike="noStrike" dirty="0">
                <a:effectLst/>
              </a:rPr>
              <a:t> </a:t>
            </a:r>
            <a:r>
              <a:rPr lang="en-US" b="0" i="0" u="none" strike="noStrike" dirty="0" err="1">
                <a:effectLst/>
              </a:rPr>
              <a:t>javna</a:t>
            </a:r>
            <a:r>
              <a:rPr lang="en-US" b="0" i="0" u="none" strike="noStrike" dirty="0">
                <a:effectLst/>
              </a:rPr>
              <a:t> </a:t>
            </a:r>
            <a:r>
              <a:rPr lang="en-US" b="0" i="0" u="none" strike="noStrike" dirty="0" err="1">
                <a:effectLst/>
              </a:rPr>
              <a:t>uprava</a:t>
            </a:r>
            <a:r>
              <a:rPr lang="en-US" b="0" i="0" u="none" strike="noStrike" dirty="0">
                <a:effectLst/>
              </a:rPr>
              <a:t> </a:t>
            </a:r>
            <a:r>
              <a:rPr lang="en-US" b="0" i="0" u="none" strike="noStrike" dirty="0" err="1">
                <a:effectLst/>
              </a:rPr>
              <a:t>koristila</a:t>
            </a:r>
            <a:r>
              <a:rPr lang="en-US" b="0" i="0" u="none" strike="noStrike" dirty="0">
                <a:effectLst/>
              </a:rPr>
              <a:t> je </a:t>
            </a:r>
            <a:r>
              <a:rPr lang="en-US" b="0" i="0" u="none" strike="noStrike" dirty="0" err="1">
                <a:effectLst/>
              </a:rPr>
              <a:t>otvorene</a:t>
            </a:r>
            <a:r>
              <a:rPr lang="en-US" b="0" i="0" u="none" strike="noStrike" dirty="0">
                <a:effectLst/>
              </a:rPr>
              <a:t> </a:t>
            </a:r>
            <a:r>
              <a:rPr lang="en-US" b="0" i="0" u="none" strike="noStrike" dirty="0" err="1">
                <a:effectLst/>
              </a:rPr>
              <a:t>podatke</a:t>
            </a:r>
            <a:r>
              <a:rPr lang="en-US" b="0" i="0" u="none" strike="noStrike" dirty="0">
                <a:effectLst/>
              </a:rPr>
              <a:t>. </a:t>
            </a:r>
            <a:r>
              <a:rPr lang="en-US" b="0" i="0" u="none" strike="noStrike" dirty="0" err="1">
                <a:effectLst/>
              </a:rPr>
              <a:t>Kada</a:t>
            </a:r>
            <a:r>
              <a:rPr lang="en-US" b="0" i="0" u="none" strike="noStrike" dirty="0">
                <a:effectLst/>
              </a:rPr>
              <a:t> </a:t>
            </a:r>
            <a:r>
              <a:rPr lang="en-US" b="0" i="0" u="none" strike="noStrike" dirty="0" err="1">
                <a:effectLst/>
              </a:rPr>
              <a:t>ste</a:t>
            </a:r>
            <a:r>
              <a:rPr lang="en-US" b="0" i="0" u="none" strike="noStrike" dirty="0">
                <a:effectLst/>
              </a:rPr>
              <a:t> </a:t>
            </a:r>
            <a:r>
              <a:rPr lang="en-US" b="0" i="0" u="none" strike="noStrike" dirty="0" err="1">
                <a:effectLst/>
              </a:rPr>
              <a:t>radili</a:t>
            </a:r>
            <a:r>
              <a:rPr lang="en-US" b="0" i="0" u="none" strike="noStrike" dirty="0">
                <a:effectLst/>
              </a:rPr>
              <a:t> </a:t>
            </a:r>
            <a:r>
              <a:rPr lang="en-US" b="0" i="0" u="none" strike="noStrike" dirty="0" err="1">
                <a:effectLst/>
              </a:rPr>
              <a:t>evaluaciju</a:t>
            </a:r>
            <a:r>
              <a:rPr lang="en-US" b="0" i="0" u="none" strike="noStrike" dirty="0">
                <a:effectLst/>
              </a:rPr>
              <a:t> </a:t>
            </a:r>
            <a:r>
              <a:rPr lang="en-US" b="0" i="0" u="none" strike="noStrike" dirty="0" err="1">
                <a:effectLst/>
              </a:rPr>
              <a:t>javne</a:t>
            </a:r>
            <a:r>
              <a:rPr lang="en-US" b="0" i="0" u="none" strike="noStrike" dirty="0">
                <a:effectLst/>
              </a:rPr>
              <a:t> </a:t>
            </a:r>
            <a:r>
              <a:rPr lang="en-US" b="0" i="0" u="none" strike="noStrike" dirty="0" err="1">
                <a:effectLst/>
              </a:rPr>
              <a:t>politike</a:t>
            </a:r>
            <a:r>
              <a:rPr lang="en-US" b="0" i="0" u="none" strike="noStrike" dirty="0">
                <a:effectLst/>
              </a:rPr>
              <a:t> (ex ante </a:t>
            </a:r>
            <a:r>
              <a:rPr lang="en-US" b="0" i="0" u="none" strike="noStrike" dirty="0" err="1">
                <a:effectLst/>
              </a:rPr>
              <a:t>ili</a:t>
            </a:r>
            <a:r>
              <a:rPr lang="en-US" b="0" i="0" u="none" strike="noStrike" dirty="0">
                <a:effectLst/>
              </a:rPr>
              <a:t> ex post) </a:t>
            </a:r>
            <a:r>
              <a:rPr lang="en-US" b="0" i="0" u="none" strike="noStrike" dirty="0" err="1">
                <a:effectLst/>
              </a:rPr>
              <a:t>koristili</a:t>
            </a:r>
            <a:r>
              <a:rPr lang="en-US" b="0" i="0" u="none" strike="noStrike" dirty="0">
                <a:effectLst/>
              </a:rPr>
              <a:t> </a:t>
            </a:r>
            <a:r>
              <a:rPr lang="en-US" b="0" i="0" u="none" strike="noStrike" dirty="0" err="1">
                <a:effectLst/>
              </a:rPr>
              <a:t>ste</a:t>
            </a:r>
            <a:r>
              <a:rPr lang="en-US" b="0" i="0" u="none" strike="noStrike" dirty="0">
                <a:effectLst/>
              </a:rPr>
              <a:t> </a:t>
            </a:r>
            <a:r>
              <a:rPr lang="en-US" b="0" i="0" u="none" strike="noStrike" dirty="0" err="1">
                <a:effectLst/>
              </a:rPr>
              <a:t>otvorene</a:t>
            </a:r>
            <a:r>
              <a:rPr lang="en-US" b="0" i="0" u="none" strike="noStrike" dirty="0">
                <a:effectLst/>
              </a:rPr>
              <a:t> </a:t>
            </a:r>
            <a:r>
              <a:rPr lang="en-US" b="0" i="0" u="none" strike="noStrike" dirty="0" err="1">
                <a:effectLst/>
              </a:rPr>
              <a:t>podatke</a:t>
            </a:r>
            <a:r>
              <a:rPr lang="en-US" b="0" i="0" u="none" strike="noStrike" dirty="0">
                <a:effectLst/>
              </a:rPr>
              <a:t> za </a:t>
            </a:r>
            <a:r>
              <a:rPr lang="en-US" b="0" i="0" u="none" strike="noStrike" dirty="0" err="1">
                <a:effectLst/>
              </a:rPr>
              <a:t>evaluaciju</a:t>
            </a:r>
            <a:r>
              <a:rPr lang="en-US" b="0" i="0" u="none" strike="noStrike" dirty="0">
                <a:effectLst/>
              </a:rPr>
              <a:t>, </a:t>
            </a:r>
            <a:r>
              <a:rPr lang="en-US" b="0" i="0" u="none" strike="noStrike" dirty="0" err="1">
                <a:effectLst/>
              </a:rPr>
              <a:t>ili</a:t>
            </a:r>
            <a:r>
              <a:rPr lang="en-US" b="0" i="0" u="none" strike="noStrike" dirty="0">
                <a:effectLst/>
              </a:rPr>
              <a:t> </a:t>
            </a:r>
            <a:r>
              <a:rPr lang="en-US" b="0" i="0" u="none" strike="noStrike" dirty="0" err="1">
                <a:effectLst/>
              </a:rPr>
              <a:t>ste</a:t>
            </a:r>
            <a:r>
              <a:rPr lang="en-US" b="0" i="0" u="none" strike="noStrike" dirty="0">
                <a:effectLst/>
              </a:rPr>
              <a:t> </a:t>
            </a:r>
            <a:r>
              <a:rPr lang="en-US" b="0" i="0" u="none" strike="noStrike" dirty="0" err="1">
                <a:effectLst/>
              </a:rPr>
              <a:t>provjeravali</a:t>
            </a:r>
            <a:r>
              <a:rPr lang="en-US" b="0" i="0" u="none" strike="noStrike" dirty="0">
                <a:effectLst/>
              </a:rPr>
              <a:t> </a:t>
            </a:r>
            <a:r>
              <a:rPr lang="en-US" b="0" i="0" u="none" strike="noStrike" dirty="0" err="1">
                <a:effectLst/>
              </a:rPr>
              <a:t>vjerodostojnost</a:t>
            </a:r>
            <a:r>
              <a:rPr lang="en-US" b="0" i="0" u="none" strike="noStrike" dirty="0">
                <a:effectLst/>
              </a:rPr>
              <a:t> </a:t>
            </a:r>
            <a:r>
              <a:rPr lang="en-US" b="0" i="0" u="none" strike="noStrike" dirty="0" err="1">
                <a:effectLst/>
              </a:rPr>
              <a:t>podataka</a:t>
            </a:r>
            <a:r>
              <a:rPr lang="en-US" b="0" i="0" u="none" strike="noStrike" dirty="0">
                <a:effectLst/>
              </a:rPr>
              <a:t> </a:t>
            </a:r>
            <a:r>
              <a:rPr lang="en-US" b="0" i="0" u="none" strike="noStrike" dirty="0" err="1">
                <a:effectLst/>
              </a:rPr>
              <a:t>iz</a:t>
            </a:r>
            <a:r>
              <a:rPr lang="en-US" b="0" i="0" u="none" strike="noStrike" dirty="0">
                <a:effectLst/>
              </a:rPr>
              <a:t> </a:t>
            </a:r>
            <a:r>
              <a:rPr lang="en-US" b="0" i="0" u="none" strike="noStrike" dirty="0" err="1">
                <a:effectLst/>
              </a:rPr>
              <a:t>predložene</a:t>
            </a:r>
            <a:r>
              <a:rPr lang="en-US" b="0" i="0" u="none" strike="noStrike" dirty="0">
                <a:effectLst/>
              </a:rPr>
              <a:t> </a:t>
            </a:r>
            <a:r>
              <a:rPr lang="en-US" b="0" i="0" u="none" strike="noStrike" dirty="0" err="1">
                <a:effectLst/>
              </a:rPr>
              <a:t>javne</a:t>
            </a:r>
            <a:r>
              <a:rPr lang="en-US" b="0" i="0" u="none" strike="noStrike" dirty="0">
                <a:effectLst/>
              </a:rPr>
              <a:t> </a:t>
            </a:r>
            <a:r>
              <a:rPr lang="en-US" b="0" i="0" u="none" strike="noStrike" dirty="0" err="1">
                <a:effectLst/>
              </a:rPr>
              <a:t>politike</a:t>
            </a:r>
            <a:r>
              <a:rPr lang="en-US" b="0" i="0" u="none" strike="noStrike" dirty="0">
                <a:effectLst/>
              </a:rPr>
              <a:t>. </a:t>
            </a:r>
            <a:endParaRPr lang="hr-HR" b="0" i="0" u="none" strike="noStrike" dirty="0">
              <a:effectLst/>
            </a:endParaRP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 err="1">
                <a:effectLst/>
              </a:rPr>
              <a:t>Ocijenite</a:t>
            </a:r>
            <a:r>
              <a:rPr lang="en-US" b="0" i="0" u="none" strike="noStrike" dirty="0">
                <a:effectLst/>
              </a:rPr>
              <a:t> </a:t>
            </a:r>
            <a:r>
              <a:rPr lang="hr-HR" b="0" i="0" u="none" strike="noStrike" dirty="0">
                <a:effectLst/>
              </a:rPr>
              <a:t>OTVORENE PODATKE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E17063B-72AF-079F-6602-9BE40A8384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533977"/>
              </p:ext>
            </p:extLst>
          </p:nvPr>
        </p:nvGraphicFramePr>
        <p:xfrm>
          <a:off x="835154" y="1673525"/>
          <a:ext cx="10515597" cy="4373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3959">
                  <a:extLst>
                    <a:ext uri="{9D8B030D-6E8A-4147-A177-3AD203B41FA5}">
                      <a16:colId xmlns:a16="http://schemas.microsoft.com/office/drawing/2014/main" val="2383964316"/>
                    </a:ext>
                  </a:extLst>
                </a:gridCol>
                <a:gridCol w="1624823">
                  <a:extLst>
                    <a:ext uri="{9D8B030D-6E8A-4147-A177-3AD203B41FA5}">
                      <a16:colId xmlns:a16="http://schemas.microsoft.com/office/drawing/2014/main" val="3014617107"/>
                    </a:ext>
                  </a:extLst>
                </a:gridCol>
                <a:gridCol w="1559448">
                  <a:extLst>
                    <a:ext uri="{9D8B030D-6E8A-4147-A177-3AD203B41FA5}">
                      <a16:colId xmlns:a16="http://schemas.microsoft.com/office/drawing/2014/main" val="1960353654"/>
                    </a:ext>
                  </a:extLst>
                </a:gridCol>
                <a:gridCol w="1660480">
                  <a:extLst>
                    <a:ext uri="{9D8B030D-6E8A-4147-A177-3AD203B41FA5}">
                      <a16:colId xmlns:a16="http://schemas.microsoft.com/office/drawing/2014/main" val="4047745485"/>
                    </a:ext>
                  </a:extLst>
                </a:gridCol>
                <a:gridCol w="965135">
                  <a:extLst>
                    <a:ext uri="{9D8B030D-6E8A-4147-A177-3AD203B41FA5}">
                      <a16:colId xmlns:a16="http://schemas.microsoft.com/office/drawing/2014/main" val="3695563336"/>
                    </a:ext>
                  </a:extLst>
                </a:gridCol>
                <a:gridCol w="691752">
                  <a:extLst>
                    <a:ext uri="{9D8B030D-6E8A-4147-A177-3AD203B41FA5}">
                      <a16:colId xmlns:a16="http://schemas.microsoft.com/office/drawing/2014/main" val="2218218221"/>
                    </a:ext>
                  </a:extLst>
                </a:gridCol>
              </a:tblGrid>
              <a:tr h="57852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91" marR="9891" marT="9891" marB="0" anchor="b"/>
                </a:tc>
                <a:tc>
                  <a:txBody>
                    <a:bodyPr/>
                    <a:lstStyle/>
                    <a:p>
                      <a:pPr marL="342900" indent="-342900" algn="ctr" fontAlgn="ctr">
                        <a:buAutoNum type="alphaLcParenR"/>
                      </a:pPr>
                      <a:r>
                        <a:rPr lang="pl-PL" sz="1400" u="none" strike="noStrike" dirty="0">
                          <a:effectLst/>
                        </a:rPr>
                        <a:t>Nikad ili rijetko </a:t>
                      </a:r>
                    </a:p>
                    <a:p>
                      <a:pPr marL="0" indent="0" algn="ctr" fontAlgn="ctr">
                        <a:buNone/>
                      </a:pPr>
                      <a:r>
                        <a:rPr lang="pl-PL" sz="1400" u="none" strike="noStrike" dirty="0">
                          <a:effectLst/>
                        </a:rPr>
                        <a:t>(do 30% slučajeva)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91" marR="9891" marT="98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b) Osrednje </a:t>
                      </a:r>
                    </a:p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(od 31 - 70% slučajeva)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91" marR="9891" marT="98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c) </a:t>
                      </a:r>
                      <a:r>
                        <a:rPr lang="en-GB" sz="1400" u="none" strike="noStrike" dirty="0" err="1">
                          <a:effectLst/>
                        </a:rPr>
                        <a:t>Često</a:t>
                      </a:r>
                      <a:r>
                        <a:rPr lang="en-GB" sz="1400" u="none" strike="noStrike" dirty="0">
                          <a:effectLst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</a:rPr>
                        <a:t>ili</a:t>
                      </a:r>
                      <a:r>
                        <a:rPr lang="en-GB" sz="1400" u="none" strike="noStrike" dirty="0">
                          <a:effectLst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</a:rPr>
                        <a:t>uvijek</a:t>
                      </a:r>
                      <a:endParaRPr lang="hr-HR" sz="14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 (71 -100% </a:t>
                      </a:r>
                      <a:r>
                        <a:rPr lang="en-GB" sz="1400" u="none" strike="noStrike" dirty="0" err="1">
                          <a:effectLst/>
                        </a:rPr>
                        <a:t>slučajeva</a:t>
                      </a:r>
                      <a:r>
                        <a:rPr lang="en-GB" sz="1400" u="none" strike="noStrike" dirty="0">
                          <a:effectLst/>
                        </a:rPr>
                        <a:t>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91" marR="9891" marT="98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d) Ne znam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91" marR="9891" marT="98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Ukupno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91" marR="9891" marT="9891" marB="0" anchor="ctr"/>
                </a:tc>
                <a:extLst>
                  <a:ext uri="{0D108BD9-81ED-4DB2-BD59-A6C34878D82A}">
                    <a16:rowId xmlns:a16="http://schemas.microsoft.com/office/drawing/2014/main" val="3398844155"/>
                  </a:ext>
                </a:extLst>
              </a:tr>
              <a:tr h="578521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effectLst/>
                        </a:rPr>
                        <a:t>9a.1. Otvoreni </a:t>
                      </a:r>
                      <a:r>
                        <a:rPr lang="pl-PL" sz="1400" b="0" u="none" strike="noStrike" dirty="0">
                          <a:effectLst/>
                        </a:rPr>
                        <a:t>podaci su bili </a:t>
                      </a:r>
                      <a:r>
                        <a:rPr lang="pl-PL" sz="1400" b="1" u="none" strike="noStrike" dirty="0">
                          <a:effectLst/>
                        </a:rPr>
                        <a:t>dostupni putem nacionalnog portala</a:t>
                      </a:r>
                      <a:r>
                        <a:rPr lang="pl-PL" sz="1400" u="none" strike="noStrike" dirty="0">
                          <a:effectLst/>
                        </a:rPr>
                        <a:t> za otvorene podatke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91" marR="9891" marT="989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33263746"/>
                  </a:ext>
                </a:extLst>
              </a:tr>
              <a:tr h="578521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effectLst/>
                        </a:rPr>
                        <a:t>9a.2. Otvoreni podaci su bili </a:t>
                      </a:r>
                      <a:r>
                        <a:rPr lang="pl-PL" sz="1400" b="1" u="none" strike="noStrike" dirty="0">
                          <a:effectLst/>
                        </a:rPr>
                        <a:t>dostupni putem lokalnog portala </a:t>
                      </a:r>
                      <a:r>
                        <a:rPr lang="pl-PL" sz="1400" u="none" strike="noStrike" dirty="0">
                          <a:effectLst/>
                        </a:rPr>
                        <a:t>za otvorene podatke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91" marR="9891" marT="989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0824265"/>
                  </a:ext>
                </a:extLst>
              </a:tr>
              <a:tr h="57852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9a.3. </a:t>
                      </a:r>
                      <a:r>
                        <a:rPr lang="en-GB" sz="1400" u="none" strike="noStrike" dirty="0" err="1">
                          <a:effectLst/>
                        </a:rPr>
                        <a:t>Dostupni</a:t>
                      </a:r>
                      <a:r>
                        <a:rPr lang="en-GB" sz="1400" u="none" strike="noStrike" dirty="0">
                          <a:effectLst/>
                        </a:rPr>
                        <a:t>  </a:t>
                      </a:r>
                      <a:r>
                        <a:rPr lang="en-GB" sz="1400" u="none" strike="noStrike" dirty="0" err="1">
                          <a:effectLst/>
                        </a:rPr>
                        <a:t>skupovi</a:t>
                      </a:r>
                      <a:r>
                        <a:rPr lang="en-GB" sz="1400" u="none" strike="noStrike" dirty="0">
                          <a:effectLst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</a:rPr>
                        <a:t>otvorenih</a:t>
                      </a:r>
                      <a:r>
                        <a:rPr lang="en-GB" sz="1400" u="none" strike="noStrike" dirty="0">
                          <a:effectLst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</a:rPr>
                        <a:t>podataka</a:t>
                      </a:r>
                      <a:r>
                        <a:rPr lang="en-GB" sz="1400" u="none" strike="noStrike" dirty="0">
                          <a:effectLst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</a:rPr>
                        <a:t>su</a:t>
                      </a:r>
                      <a:r>
                        <a:rPr lang="en-GB" sz="1400" u="none" strike="noStrike" dirty="0">
                          <a:effectLst/>
                        </a:rPr>
                        <a:t> </a:t>
                      </a:r>
                      <a:r>
                        <a:rPr lang="en-GB" sz="1400" b="1" u="none" strike="noStrike" dirty="0" err="1">
                          <a:effectLst/>
                        </a:rPr>
                        <a:t>korisni</a:t>
                      </a:r>
                      <a:r>
                        <a:rPr lang="en-GB" sz="1400" b="1" u="none" strike="noStrike" dirty="0">
                          <a:effectLst/>
                        </a:rPr>
                        <a:t> za </a:t>
                      </a:r>
                      <a:r>
                        <a:rPr lang="en-GB" sz="1400" b="1" u="none" strike="noStrike" dirty="0" err="1">
                          <a:effectLst/>
                        </a:rPr>
                        <a:t>evaluaciju</a:t>
                      </a:r>
                      <a:r>
                        <a:rPr lang="en-GB" sz="1400" b="1" u="none" strike="noStrike" dirty="0">
                          <a:effectLst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</a:rPr>
                        <a:t>javnih</a:t>
                      </a:r>
                      <a:r>
                        <a:rPr lang="en-GB" sz="1400" u="none" strike="noStrike" dirty="0">
                          <a:effectLst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</a:rPr>
                        <a:t>politika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91" marR="9891" marT="989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30762364"/>
                  </a:ext>
                </a:extLst>
              </a:tr>
              <a:tr h="57852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9a.4. </a:t>
                      </a:r>
                      <a:r>
                        <a:rPr lang="en-GB" sz="1400" b="1" u="none" strike="noStrike" dirty="0" err="1">
                          <a:effectLst/>
                        </a:rPr>
                        <a:t>Sadržaj</a:t>
                      </a:r>
                      <a:r>
                        <a:rPr lang="en-GB" sz="1400" b="1" u="none" strike="noStrike" dirty="0">
                          <a:effectLst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</a:rPr>
                        <a:t>skupova</a:t>
                      </a:r>
                      <a:r>
                        <a:rPr lang="en-GB" sz="1400" u="none" strike="noStrike" dirty="0">
                          <a:effectLst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</a:rPr>
                        <a:t>otvorenih</a:t>
                      </a:r>
                      <a:r>
                        <a:rPr lang="en-GB" sz="1400" u="none" strike="noStrike" dirty="0">
                          <a:effectLst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</a:rPr>
                        <a:t>podataka</a:t>
                      </a:r>
                      <a:r>
                        <a:rPr lang="en-GB" sz="1400" u="none" strike="noStrike" dirty="0">
                          <a:effectLst/>
                        </a:rPr>
                        <a:t> je </a:t>
                      </a:r>
                      <a:r>
                        <a:rPr lang="en-GB" sz="1400" b="1" u="none" strike="noStrike" dirty="0" err="1">
                          <a:effectLst/>
                        </a:rPr>
                        <a:t>aktualan</a:t>
                      </a:r>
                      <a:r>
                        <a:rPr lang="en-GB" sz="1400" b="1" u="none" strike="noStrike" dirty="0">
                          <a:effectLst/>
                        </a:rPr>
                        <a:t> </a:t>
                      </a:r>
                      <a:r>
                        <a:rPr lang="en-GB" sz="1400" b="1" u="none" strike="noStrike" dirty="0" err="1">
                          <a:effectLst/>
                        </a:rPr>
                        <a:t>i</a:t>
                      </a:r>
                      <a:r>
                        <a:rPr lang="en-GB" sz="1400" b="1" u="none" strike="noStrike" dirty="0">
                          <a:effectLst/>
                        </a:rPr>
                        <a:t> </a:t>
                      </a:r>
                      <a:r>
                        <a:rPr lang="en-GB" sz="1400" b="1" u="none" strike="noStrike" dirty="0" err="1">
                          <a:effectLst/>
                        </a:rPr>
                        <a:t>ažuriran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91" marR="9891" marT="989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8592076"/>
                  </a:ext>
                </a:extLst>
              </a:tr>
              <a:tr h="83092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9a.5. </a:t>
                      </a:r>
                      <a:r>
                        <a:rPr lang="en-GB" sz="1400" u="none" strike="noStrike" dirty="0" err="1">
                          <a:effectLst/>
                        </a:rPr>
                        <a:t>Skupovi</a:t>
                      </a:r>
                      <a:r>
                        <a:rPr lang="en-GB" sz="1400" u="none" strike="noStrike" dirty="0">
                          <a:effectLst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</a:rPr>
                        <a:t>otvorenih</a:t>
                      </a:r>
                      <a:r>
                        <a:rPr lang="en-GB" sz="1400" u="none" strike="noStrike" dirty="0">
                          <a:effectLst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</a:rPr>
                        <a:t>podataka</a:t>
                      </a:r>
                      <a:r>
                        <a:rPr lang="en-GB" sz="1400" u="none" strike="noStrike" dirty="0">
                          <a:effectLst/>
                        </a:rPr>
                        <a:t> </a:t>
                      </a:r>
                      <a:r>
                        <a:rPr lang="en-GB" sz="1400" b="1" u="none" strike="noStrike" dirty="0" err="1">
                          <a:effectLst/>
                        </a:rPr>
                        <a:t>dostupni</a:t>
                      </a:r>
                      <a:r>
                        <a:rPr lang="en-GB" sz="1400" b="1" u="none" strike="noStrike" dirty="0">
                          <a:effectLst/>
                        </a:rPr>
                        <a:t> </a:t>
                      </a:r>
                      <a:r>
                        <a:rPr lang="en-GB" sz="1400" b="1" u="none" strike="noStrike" dirty="0" err="1">
                          <a:effectLst/>
                        </a:rPr>
                        <a:t>su</a:t>
                      </a:r>
                      <a:r>
                        <a:rPr lang="en-GB" sz="1400" b="1" u="none" strike="noStrike" dirty="0">
                          <a:effectLst/>
                        </a:rPr>
                        <a:t> </a:t>
                      </a:r>
                      <a:r>
                        <a:rPr lang="en-GB" sz="1400" b="1" u="none" strike="noStrike" dirty="0" err="1">
                          <a:effectLst/>
                        </a:rPr>
                        <a:t>svim</a:t>
                      </a:r>
                      <a:r>
                        <a:rPr lang="en-GB" sz="1400" b="1" u="none" strike="noStrike" dirty="0">
                          <a:effectLst/>
                        </a:rPr>
                        <a:t> </a:t>
                      </a:r>
                      <a:r>
                        <a:rPr lang="en-GB" sz="1400" b="1" u="none" strike="noStrike" dirty="0" err="1">
                          <a:effectLst/>
                        </a:rPr>
                        <a:t>kategorijama</a:t>
                      </a:r>
                      <a:r>
                        <a:rPr lang="en-GB" sz="1400" b="1" u="none" strike="noStrike" dirty="0">
                          <a:effectLst/>
                        </a:rPr>
                        <a:t> </a:t>
                      </a:r>
                      <a:r>
                        <a:rPr lang="en-GB" sz="1400" b="1" u="none" strike="noStrike" dirty="0" err="1">
                          <a:effectLst/>
                        </a:rPr>
                        <a:t>korisnika</a:t>
                      </a:r>
                      <a:r>
                        <a:rPr lang="en-GB" sz="1400" b="1" u="none" strike="noStrike" dirty="0">
                          <a:effectLst/>
                        </a:rPr>
                        <a:t> </a:t>
                      </a:r>
                      <a:r>
                        <a:rPr lang="en-GB" sz="1400" u="none" strike="noStrike" dirty="0">
                          <a:effectLst/>
                        </a:rPr>
                        <a:t>(</a:t>
                      </a:r>
                      <a:r>
                        <a:rPr lang="en-GB" sz="1400" u="none" strike="noStrike" dirty="0" err="1">
                          <a:effectLst/>
                        </a:rPr>
                        <a:t>osobama</a:t>
                      </a:r>
                      <a:r>
                        <a:rPr lang="en-GB" sz="1400" u="none" strike="noStrike" dirty="0">
                          <a:effectLst/>
                        </a:rPr>
                        <a:t> s </a:t>
                      </a:r>
                      <a:r>
                        <a:rPr lang="en-GB" sz="1400" u="none" strike="noStrike" dirty="0" err="1">
                          <a:effectLst/>
                        </a:rPr>
                        <a:t>invaliditetom</a:t>
                      </a:r>
                      <a:r>
                        <a:rPr lang="en-GB" sz="1400" u="none" strike="noStrike" dirty="0">
                          <a:effectLst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</a:rPr>
                        <a:t>bilo</a:t>
                      </a:r>
                      <a:r>
                        <a:rPr lang="en-GB" sz="1400" u="none" strike="noStrike" dirty="0">
                          <a:effectLst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</a:rPr>
                        <a:t>kojeg</a:t>
                      </a:r>
                      <a:r>
                        <a:rPr lang="en-GB" sz="1400" u="none" strike="noStrike" dirty="0">
                          <a:effectLst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</a:rPr>
                        <a:t>oblika</a:t>
                      </a:r>
                      <a:r>
                        <a:rPr lang="en-GB" sz="1400" u="none" strike="noStrike" dirty="0">
                          <a:effectLst/>
                        </a:rPr>
                        <a:t>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91" marR="9891" marT="989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7940996"/>
                  </a:ext>
                </a:extLst>
              </a:tr>
              <a:tr h="57852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9a.6. </a:t>
                      </a:r>
                      <a:r>
                        <a:rPr lang="en-GB" sz="1400" u="none" strike="noStrike" dirty="0" err="1">
                          <a:effectLst/>
                        </a:rPr>
                        <a:t>Skupovi</a:t>
                      </a:r>
                      <a:r>
                        <a:rPr lang="en-GB" sz="1400" u="none" strike="noStrike" dirty="0">
                          <a:effectLst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</a:rPr>
                        <a:t>otvorenih</a:t>
                      </a:r>
                      <a:r>
                        <a:rPr lang="en-GB" sz="1400" u="none" strike="noStrike" dirty="0">
                          <a:effectLst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</a:rPr>
                        <a:t>podataka</a:t>
                      </a:r>
                      <a:r>
                        <a:rPr lang="en-GB" sz="1400" u="none" strike="noStrike" dirty="0">
                          <a:effectLst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</a:rPr>
                        <a:t>imaju</a:t>
                      </a:r>
                      <a:r>
                        <a:rPr lang="en-GB" sz="1400" u="none" strike="noStrike" dirty="0">
                          <a:effectLst/>
                        </a:rPr>
                        <a:t> </a:t>
                      </a:r>
                      <a:r>
                        <a:rPr lang="en-GB" sz="1400" b="1" u="none" strike="noStrike" dirty="0" err="1">
                          <a:effectLst/>
                        </a:rPr>
                        <a:t>višejezičnu</a:t>
                      </a:r>
                      <a:r>
                        <a:rPr lang="en-GB" sz="1400" b="1" u="none" strike="noStrike" dirty="0">
                          <a:effectLst/>
                        </a:rPr>
                        <a:t> </a:t>
                      </a:r>
                      <a:r>
                        <a:rPr lang="en-GB" sz="1400" b="1" u="none" strike="noStrike" dirty="0" err="1">
                          <a:effectLst/>
                        </a:rPr>
                        <a:t>strukturu</a:t>
                      </a:r>
                      <a:r>
                        <a:rPr lang="en-GB" sz="1400" u="none" strike="noStrike" dirty="0">
                          <a:effectLst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</a:rPr>
                        <a:t>i</a:t>
                      </a:r>
                      <a:r>
                        <a:rPr lang="en-GB" sz="1400" u="none" strike="noStrike" dirty="0">
                          <a:effectLst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</a:rPr>
                        <a:t>sadržaj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91" marR="9891" marT="989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7203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595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B261BB-D984-2577-DD7A-9B001CA5E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766" y="286435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GB" sz="2000" dirty="0">
                <a:latin typeface="+mn-lt"/>
                <a:ea typeface="+mn-ea"/>
                <a:cs typeface="+mn-cs"/>
              </a:rPr>
              <a:t>9b. </a:t>
            </a:r>
            <a:r>
              <a:rPr lang="en-GB" sz="2000" dirty="0" err="1">
                <a:latin typeface="+mn-lt"/>
                <a:ea typeface="+mn-ea"/>
                <a:cs typeface="+mn-cs"/>
              </a:rPr>
              <a:t>Koju</a:t>
            </a:r>
            <a:r>
              <a:rPr lang="en-GB" sz="2000" dirty="0">
                <a:latin typeface="+mn-lt"/>
                <a:ea typeface="+mn-ea"/>
                <a:cs typeface="+mn-cs"/>
              </a:rPr>
              <a:t> </a:t>
            </a:r>
            <a:r>
              <a:rPr lang="en-GB" sz="2000" dirty="0" err="1">
                <a:latin typeface="+mn-lt"/>
                <a:ea typeface="+mn-ea"/>
                <a:cs typeface="+mn-cs"/>
              </a:rPr>
              <a:t>razinu</a:t>
            </a:r>
            <a:r>
              <a:rPr lang="en-GB" sz="2000" dirty="0">
                <a:latin typeface="+mn-lt"/>
                <a:ea typeface="+mn-ea"/>
                <a:cs typeface="+mn-cs"/>
              </a:rPr>
              <a:t> </a:t>
            </a:r>
            <a:r>
              <a:rPr lang="en-GB" sz="2000" dirty="0" err="1">
                <a:latin typeface="+mn-lt"/>
                <a:ea typeface="+mn-ea"/>
                <a:cs typeface="+mn-cs"/>
              </a:rPr>
              <a:t>tehničke</a:t>
            </a:r>
            <a:r>
              <a:rPr lang="en-GB" sz="2000" dirty="0">
                <a:latin typeface="+mn-lt"/>
                <a:ea typeface="+mn-ea"/>
                <a:cs typeface="+mn-cs"/>
              </a:rPr>
              <a:t> </a:t>
            </a:r>
            <a:r>
              <a:rPr lang="en-GB" sz="2000" dirty="0" err="1">
                <a:latin typeface="+mn-lt"/>
                <a:ea typeface="+mn-ea"/>
                <a:cs typeface="+mn-cs"/>
              </a:rPr>
              <a:t>otvorenosti</a:t>
            </a:r>
            <a:r>
              <a:rPr lang="en-GB" sz="2000" dirty="0">
                <a:latin typeface="+mn-lt"/>
                <a:ea typeface="+mn-ea"/>
                <a:cs typeface="+mn-cs"/>
              </a:rPr>
              <a:t>  </a:t>
            </a:r>
            <a:r>
              <a:rPr lang="en-GB" sz="2000" dirty="0" err="1">
                <a:latin typeface="+mn-lt"/>
                <a:ea typeface="+mn-ea"/>
                <a:cs typeface="+mn-cs"/>
              </a:rPr>
              <a:t>zadovoljavaju</a:t>
            </a:r>
            <a:r>
              <a:rPr lang="en-GB" sz="2000" dirty="0">
                <a:latin typeface="+mn-lt"/>
                <a:ea typeface="+mn-ea"/>
                <a:cs typeface="+mn-cs"/>
              </a:rPr>
              <a:t> </a:t>
            </a:r>
            <a:r>
              <a:rPr lang="en-GB" sz="2000" dirty="0" err="1">
                <a:latin typeface="+mn-lt"/>
                <a:ea typeface="+mn-ea"/>
                <a:cs typeface="+mn-cs"/>
              </a:rPr>
              <a:t>otvoreni</a:t>
            </a:r>
            <a:r>
              <a:rPr lang="en-GB" sz="2000" dirty="0">
                <a:latin typeface="+mn-lt"/>
                <a:ea typeface="+mn-ea"/>
                <a:cs typeface="+mn-cs"/>
              </a:rPr>
              <a:t> </a:t>
            </a:r>
            <a:r>
              <a:rPr lang="en-GB" sz="2000" dirty="0" err="1">
                <a:latin typeface="+mn-lt"/>
                <a:ea typeface="+mn-ea"/>
                <a:cs typeface="+mn-cs"/>
              </a:rPr>
              <a:t>podaci</a:t>
            </a:r>
            <a:r>
              <a:rPr lang="en-GB" sz="2000" dirty="0">
                <a:latin typeface="+mn-lt"/>
                <a:ea typeface="+mn-ea"/>
                <a:cs typeface="+mn-cs"/>
              </a:rPr>
              <a:t> s </a:t>
            </a:r>
            <a:r>
              <a:rPr lang="en-GB" sz="2000" dirty="0" err="1">
                <a:latin typeface="+mn-lt"/>
                <a:ea typeface="+mn-ea"/>
                <a:cs typeface="+mn-cs"/>
              </a:rPr>
              <a:t>kojima</a:t>
            </a:r>
            <a:r>
              <a:rPr lang="en-GB" sz="2000" dirty="0">
                <a:latin typeface="+mn-lt"/>
                <a:ea typeface="+mn-ea"/>
                <a:cs typeface="+mn-cs"/>
              </a:rPr>
              <a:t> </a:t>
            </a:r>
            <a:r>
              <a:rPr lang="en-GB" sz="2000" dirty="0" err="1">
                <a:latin typeface="+mn-lt"/>
                <a:ea typeface="+mn-ea"/>
                <a:cs typeface="+mn-cs"/>
              </a:rPr>
              <a:t>ste</a:t>
            </a:r>
            <a:r>
              <a:rPr lang="en-GB" sz="2000" dirty="0">
                <a:latin typeface="+mn-lt"/>
                <a:ea typeface="+mn-ea"/>
                <a:cs typeface="+mn-cs"/>
              </a:rPr>
              <a:t> se </a:t>
            </a:r>
            <a:r>
              <a:rPr lang="en-GB" sz="2000" dirty="0" err="1">
                <a:latin typeface="+mn-lt"/>
                <a:ea typeface="+mn-ea"/>
                <a:cs typeface="+mn-cs"/>
              </a:rPr>
              <a:t>susretali</a:t>
            </a:r>
            <a:r>
              <a:rPr lang="en-GB" sz="2000" dirty="0">
                <a:latin typeface="+mn-lt"/>
                <a:ea typeface="+mn-ea"/>
                <a:cs typeface="+mn-cs"/>
              </a:rPr>
              <a:t> u </a:t>
            </a:r>
            <a:r>
              <a:rPr lang="en-GB" sz="2000" dirty="0" err="1">
                <a:latin typeface="+mn-lt"/>
                <a:ea typeface="+mn-ea"/>
                <a:cs typeface="+mn-cs"/>
              </a:rPr>
              <a:t>najvećem</a:t>
            </a:r>
            <a:r>
              <a:rPr lang="en-GB" sz="2000" dirty="0">
                <a:latin typeface="+mn-lt"/>
                <a:ea typeface="+mn-ea"/>
                <a:cs typeface="+mn-cs"/>
              </a:rPr>
              <a:t> </a:t>
            </a:r>
            <a:r>
              <a:rPr lang="en-GB" sz="2000" dirty="0" err="1">
                <a:latin typeface="+mn-lt"/>
                <a:ea typeface="+mn-ea"/>
                <a:cs typeface="+mn-cs"/>
              </a:rPr>
              <a:t>broju</a:t>
            </a:r>
            <a:r>
              <a:rPr lang="en-GB" sz="2000" dirty="0">
                <a:latin typeface="+mn-lt"/>
                <a:ea typeface="+mn-ea"/>
                <a:cs typeface="+mn-cs"/>
              </a:rPr>
              <a:t> </a:t>
            </a:r>
            <a:r>
              <a:rPr lang="en-GB" sz="2000" dirty="0" err="1">
                <a:latin typeface="+mn-lt"/>
                <a:ea typeface="+mn-ea"/>
                <a:cs typeface="+mn-cs"/>
              </a:rPr>
              <a:t>slučajeva</a:t>
            </a:r>
            <a:r>
              <a:rPr lang="en-GB" sz="2000" dirty="0">
                <a:latin typeface="+mn-lt"/>
                <a:ea typeface="+mn-ea"/>
                <a:cs typeface="+mn-cs"/>
              </a:rPr>
              <a:t>?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13759CFE-C2AA-D9BE-5AC2-196B8103A6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6058128"/>
              </p:ext>
            </p:extLst>
          </p:nvPr>
        </p:nvGraphicFramePr>
        <p:xfrm>
          <a:off x="639004" y="1684713"/>
          <a:ext cx="10696105" cy="4351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4890">
                  <a:extLst>
                    <a:ext uri="{9D8B030D-6E8A-4147-A177-3AD203B41FA5}">
                      <a16:colId xmlns:a16="http://schemas.microsoft.com/office/drawing/2014/main" val="2429894605"/>
                    </a:ext>
                  </a:extLst>
                </a:gridCol>
                <a:gridCol w="1311215">
                  <a:extLst>
                    <a:ext uri="{9D8B030D-6E8A-4147-A177-3AD203B41FA5}">
                      <a16:colId xmlns:a16="http://schemas.microsoft.com/office/drawing/2014/main" val="2912643729"/>
                    </a:ext>
                  </a:extLst>
                </a:gridCol>
              </a:tblGrid>
              <a:tr h="596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51" marR="9551" marT="95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% </a:t>
                      </a:r>
                      <a:r>
                        <a:rPr lang="en-GB" sz="1800" u="none" strike="noStrike" dirty="0" err="1">
                          <a:effectLst/>
                        </a:rPr>
                        <a:t>ispitanika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51" marR="9551" marT="9551" marB="0" anchor="ctr"/>
                </a:tc>
                <a:extLst>
                  <a:ext uri="{0D108BD9-81ED-4DB2-BD59-A6C34878D82A}">
                    <a16:rowId xmlns:a16="http://schemas.microsoft.com/office/drawing/2014/main" val="3706036118"/>
                  </a:ext>
                </a:extLst>
              </a:tr>
              <a:tr h="596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9b.1. </a:t>
                      </a:r>
                      <a:r>
                        <a:rPr lang="en-GB" sz="1800" u="none" strike="noStrike" dirty="0" err="1">
                          <a:effectLst/>
                        </a:rPr>
                        <a:t>Korišteno</a:t>
                      </a:r>
                      <a:r>
                        <a:rPr lang="en-GB" sz="1800" u="none" strike="noStrike" dirty="0">
                          <a:effectLst/>
                        </a:rPr>
                        <a:t> je </a:t>
                      </a:r>
                      <a:r>
                        <a:rPr lang="en-GB" sz="1800" u="none" strike="noStrike" dirty="0" err="1">
                          <a:effectLst/>
                        </a:rPr>
                        <a:t>povezivanje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podataka</a:t>
                      </a:r>
                      <a:r>
                        <a:rPr lang="en-GB" sz="1800" u="none" strike="noStrike" dirty="0">
                          <a:effectLst/>
                        </a:rPr>
                        <a:t> s </a:t>
                      </a:r>
                      <a:r>
                        <a:rPr lang="en-GB" sz="1800" u="none" strike="noStrike" dirty="0" err="1">
                          <a:effectLst/>
                        </a:rPr>
                        <a:t>drugim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podacima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radi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pružanja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konteksta</a:t>
                      </a:r>
                      <a:r>
                        <a:rPr lang="en-GB" sz="1800" u="none" strike="noStrike" dirty="0">
                          <a:effectLst/>
                        </a:rPr>
                        <a:t> (★★★★★)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51" marR="9551" marT="95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2</a:t>
                      </a:r>
                      <a:r>
                        <a:rPr lang="hr-HR" sz="1800" u="none" strike="noStrike" dirty="0">
                          <a:effectLst/>
                        </a:rPr>
                        <a:t>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51" marR="9551" marT="9551" marB="0" anchor="ctr"/>
                </a:tc>
                <a:extLst>
                  <a:ext uri="{0D108BD9-81ED-4DB2-BD59-A6C34878D82A}">
                    <a16:rowId xmlns:a16="http://schemas.microsoft.com/office/drawing/2014/main" val="1939057351"/>
                  </a:ext>
                </a:extLst>
              </a:tr>
              <a:tr h="75430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9b.2. </a:t>
                      </a:r>
                      <a:r>
                        <a:rPr lang="en-GB" sz="1800" u="none" strike="noStrike" dirty="0" err="1">
                          <a:effectLst/>
                        </a:rPr>
                        <a:t>Korišteni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su</a:t>
                      </a:r>
                      <a:r>
                        <a:rPr lang="en-GB" sz="1800" u="none" strike="noStrike" dirty="0">
                          <a:effectLst/>
                        </a:rPr>
                        <a:t> URL za </a:t>
                      </a:r>
                      <a:r>
                        <a:rPr lang="en-GB" sz="1800" u="none" strike="noStrike" dirty="0" err="1">
                          <a:effectLst/>
                        </a:rPr>
                        <a:t>označavanje</a:t>
                      </a:r>
                      <a:r>
                        <a:rPr lang="en-GB" sz="1800" u="none" strike="noStrike" dirty="0">
                          <a:effectLst/>
                        </a:rPr>
                        <a:t>  </a:t>
                      </a:r>
                      <a:r>
                        <a:rPr lang="en-GB" sz="1800" u="none" strike="noStrike" dirty="0" err="1">
                          <a:effectLst/>
                        </a:rPr>
                        <a:t>kako</a:t>
                      </a:r>
                      <a:r>
                        <a:rPr lang="en-GB" sz="1800" u="none" strike="noStrike" dirty="0">
                          <a:effectLst/>
                        </a:rPr>
                        <a:t> bi se </a:t>
                      </a:r>
                      <a:r>
                        <a:rPr lang="en-GB" sz="1800" u="none" strike="noStrike" dirty="0" err="1">
                          <a:effectLst/>
                        </a:rPr>
                        <a:t>osigurala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mogućnost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pristupa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izvoru</a:t>
                      </a:r>
                      <a:r>
                        <a:rPr lang="en-GB" sz="1800" u="none" strike="noStrike" dirty="0">
                          <a:effectLst/>
                        </a:rPr>
                        <a:t> (★★★★)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51" marR="9551" marT="95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2</a:t>
                      </a:r>
                      <a:r>
                        <a:rPr lang="hr-HR" sz="1800" u="none" strike="noStrike" dirty="0">
                          <a:effectLst/>
                        </a:rPr>
                        <a:t>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51" marR="9551" marT="9551" marB="0" anchor="ctr"/>
                </a:tc>
                <a:extLst>
                  <a:ext uri="{0D108BD9-81ED-4DB2-BD59-A6C34878D82A}">
                    <a16:rowId xmlns:a16="http://schemas.microsoft.com/office/drawing/2014/main" val="1308046795"/>
                  </a:ext>
                </a:extLst>
              </a:tr>
              <a:tr h="74455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9b.3. </a:t>
                      </a:r>
                      <a:r>
                        <a:rPr lang="en-GB" sz="1800" u="none" strike="noStrike" dirty="0" err="1">
                          <a:effectLst/>
                        </a:rPr>
                        <a:t>Podaci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su</a:t>
                      </a:r>
                      <a:r>
                        <a:rPr lang="en-GB" sz="1800" u="none" strike="noStrike" dirty="0">
                          <a:effectLst/>
                        </a:rPr>
                        <a:t> u </a:t>
                      </a:r>
                      <a:r>
                        <a:rPr lang="en-GB" sz="1800" u="none" strike="noStrike" dirty="0" err="1">
                          <a:effectLst/>
                        </a:rPr>
                        <a:t>formatu</a:t>
                      </a:r>
                      <a:r>
                        <a:rPr lang="en-GB" sz="1800" u="none" strike="noStrike" dirty="0">
                          <a:effectLst/>
                        </a:rPr>
                        <a:t> koji </a:t>
                      </a:r>
                      <a:r>
                        <a:rPr lang="en-GB" sz="1800" u="none" strike="noStrike" dirty="0" err="1">
                          <a:effectLst/>
                        </a:rPr>
                        <a:t>nije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zaštićen</a:t>
                      </a:r>
                      <a:r>
                        <a:rPr lang="en-GB" sz="1800" u="none" strike="noStrike" dirty="0">
                          <a:effectLst/>
                        </a:rPr>
                        <a:t> (</a:t>
                      </a:r>
                      <a:r>
                        <a:rPr lang="en-GB" sz="1800" u="none" strike="noStrike" dirty="0" err="1">
                          <a:effectLst/>
                        </a:rPr>
                        <a:t>npr</a:t>
                      </a:r>
                      <a:r>
                        <a:rPr lang="en-GB" sz="1800" u="none" strike="noStrike" dirty="0">
                          <a:effectLst/>
                        </a:rPr>
                        <a:t>. CSV </a:t>
                      </a:r>
                      <a:r>
                        <a:rPr lang="en-GB" sz="1800" u="none" strike="noStrike" dirty="0" err="1">
                          <a:effectLst/>
                        </a:rPr>
                        <a:t>umjesto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Excela</a:t>
                      </a:r>
                      <a:r>
                        <a:rPr lang="en-GB" sz="1800" u="none" strike="noStrike" dirty="0">
                          <a:effectLst/>
                        </a:rPr>
                        <a:t>, HTML, JSON, WMS ) (★★★)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51" marR="9551" marT="95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3</a:t>
                      </a:r>
                      <a:r>
                        <a:rPr lang="hr-HR" sz="1800" u="none" strike="noStrike" dirty="0">
                          <a:effectLst/>
                        </a:rPr>
                        <a:t>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51" marR="9551" marT="9551" marB="0" anchor="ctr"/>
                </a:tc>
                <a:extLst>
                  <a:ext uri="{0D108BD9-81ED-4DB2-BD59-A6C34878D82A}">
                    <a16:rowId xmlns:a16="http://schemas.microsoft.com/office/drawing/2014/main" val="3565162421"/>
                  </a:ext>
                </a:extLst>
              </a:tr>
              <a:tr h="596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9b.4. </a:t>
                      </a:r>
                      <a:r>
                        <a:rPr lang="en-GB" sz="1800" u="none" strike="noStrike" dirty="0" err="1">
                          <a:effectLst/>
                        </a:rPr>
                        <a:t>Podaci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su</a:t>
                      </a:r>
                      <a:r>
                        <a:rPr lang="en-GB" sz="1800" u="none" strike="noStrike" dirty="0">
                          <a:effectLst/>
                        </a:rPr>
                        <a:t>  </a:t>
                      </a:r>
                      <a:r>
                        <a:rPr lang="en-GB" sz="1800" u="none" strike="noStrike" dirty="0" err="1">
                          <a:effectLst/>
                        </a:rPr>
                        <a:t>strukturirani</a:t>
                      </a:r>
                      <a:r>
                        <a:rPr lang="en-GB" sz="1800" u="none" strike="noStrike" dirty="0">
                          <a:effectLst/>
                        </a:rPr>
                        <a:t> (</a:t>
                      </a:r>
                      <a:r>
                        <a:rPr lang="en-GB" sz="1800" u="none" strike="noStrike" dirty="0" err="1">
                          <a:effectLst/>
                        </a:rPr>
                        <a:t>npr</a:t>
                      </a:r>
                      <a:r>
                        <a:rPr lang="en-GB" sz="1800" u="none" strike="noStrike" dirty="0">
                          <a:effectLst/>
                        </a:rPr>
                        <a:t>. Excel </a:t>
                      </a:r>
                      <a:r>
                        <a:rPr lang="en-GB" sz="1800" u="none" strike="noStrike" dirty="0" err="1">
                          <a:effectLst/>
                        </a:rPr>
                        <a:t>umjesto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skeniranja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slike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tablice</a:t>
                      </a:r>
                      <a:r>
                        <a:rPr lang="en-GB" sz="1800" u="none" strike="noStrike" dirty="0">
                          <a:effectLst/>
                        </a:rPr>
                        <a:t>; </a:t>
                      </a:r>
                      <a:r>
                        <a:rPr lang="en-GB" sz="1800" u="none" strike="noStrike" dirty="0" err="1">
                          <a:effectLst/>
                        </a:rPr>
                        <a:t>kao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što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su</a:t>
                      </a:r>
                      <a:r>
                        <a:rPr lang="en-GB" sz="1800" u="none" strike="noStrike" dirty="0">
                          <a:effectLst/>
                        </a:rPr>
                        <a:t> ASPX, XLSX, XLS) </a:t>
                      </a:r>
                      <a:r>
                        <a:rPr lang="hr-HR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hr-HR" sz="1800" u="none" strike="noStrike" dirty="0">
                          <a:effectLst/>
                        </a:rPr>
                        <a:t>(</a:t>
                      </a:r>
                      <a:r>
                        <a:rPr lang="en-GB" sz="1800" u="none" strike="noStrike" dirty="0">
                          <a:effectLst/>
                        </a:rPr>
                        <a:t>★★)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51" marR="9551" marT="95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hr-H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GB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51" marR="9551" marT="9551" marB="0" anchor="ctr"/>
                </a:tc>
                <a:extLst>
                  <a:ext uri="{0D108BD9-81ED-4DB2-BD59-A6C34878D82A}">
                    <a16:rowId xmlns:a16="http://schemas.microsoft.com/office/drawing/2014/main" val="1925602846"/>
                  </a:ext>
                </a:extLst>
              </a:tr>
              <a:tr h="74229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9b.5. </a:t>
                      </a:r>
                      <a:r>
                        <a:rPr lang="en-GB" sz="1800" u="none" strike="noStrike" dirty="0" err="1">
                          <a:effectLst/>
                        </a:rPr>
                        <a:t>Podaci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su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dostupni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na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webu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ali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nisu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strukturirani</a:t>
                      </a:r>
                      <a:r>
                        <a:rPr lang="en-GB" sz="1800" u="none" strike="noStrike" dirty="0">
                          <a:effectLst/>
                        </a:rPr>
                        <a:t> (bez </a:t>
                      </a:r>
                      <a:r>
                        <a:rPr lang="en-GB" sz="1800" u="none" strike="noStrike" dirty="0" err="1">
                          <a:effectLst/>
                        </a:rPr>
                        <a:t>obzira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na</a:t>
                      </a:r>
                      <a:r>
                        <a:rPr lang="en-GB" sz="1800" u="none" strike="noStrike" dirty="0">
                          <a:effectLst/>
                        </a:rPr>
                        <a:t> format) pod </a:t>
                      </a:r>
                      <a:r>
                        <a:rPr lang="en-GB" sz="1800" u="none" strike="noStrike" dirty="0" err="1">
                          <a:effectLst/>
                        </a:rPr>
                        <a:t>otvorenom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licencom</a:t>
                      </a:r>
                      <a:r>
                        <a:rPr lang="en-GB" sz="1800" u="none" strike="noStrike" dirty="0">
                          <a:effectLst/>
                        </a:rPr>
                        <a:t> (DOCX, DOC, PDF) (★)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51" marR="9551" marT="95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45</a:t>
                      </a:r>
                      <a:endParaRPr lang="en-GB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51" marR="9551" marT="9551" marB="0" anchor="ctr"/>
                </a:tc>
                <a:extLst>
                  <a:ext uri="{0D108BD9-81ED-4DB2-BD59-A6C34878D82A}">
                    <a16:rowId xmlns:a16="http://schemas.microsoft.com/office/drawing/2014/main" val="1101933207"/>
                  </a:ext>
                </a:extLst>
              </a:tr>
              <a:tr h="32128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9b.6. Ne </a:t>
                      </a:r>
                      <a:r>
                        <a:rPr lang="en-GB" sz="1800" u="none" strike="noStrike" dirty="0" err="1">
                          <a:effectLst/>
                        </a:rPr>
                        <a:t>mogu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odgovoriti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jer</a:t>
                      </a:r>
                      <a:r>
                        <a:rPr lang="en-GB" sz="1800" u="none" strike="noStrike" dirty="0">
                          <a:effectLst/>
                        </a:rPr>
                        <a:t> se </a:t>
                      </a:r>
                      <a:r>
                        <a:rPr lang="en-GB" sz="1800" u="none" strike="noStrike" dirty="0" err="1">
                          <a:effectLst/>
                        </a:rPr>
                        <a:t>nisam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susreo</a:t>
                      </a:r>
                      <a:r>
                        <a:rPr lang="en-GB" sz="1800" u="none" strike="noStrike" dirty="0">
                          <a:effectLst/>
                        </a:rPr>
                        <a:t>/</a:t>
                      </a:r>
                      <a:r>
                        <a:rPr lang="en-GB" sz="1800" u="none" strike="noStrike" dirty="0" err="1">
                          <a:effectLst/>
                        </a:rPr>
                        <a:t>susrela</a:t>
                      </a:r>
                      <a:r>
                        <a:rPr lang="en-GB" sz="1800" u="none" strike="noStrike" dirty="0">
                          <a:effectLst/>
                        </a:rPr>
                        <a:t> s </a:t>
                      </a:r>
                      <a:r>
                        <a:rPr lang="en-GB" sz="1800" u="none" strike="noStrike" dirty="0" err="1">
                          <a:effectLst/>
                        </a:rPr>
                        <a:t>otvorenim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podacima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51" marR="9551" marT="95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GB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51" marR="9551" marT="9551" marB="0" anchor="ctr"/>
                </a:tc>
                <a:extLst>
                  <a:ext uri="{0D108BD9-81ED-4DB2-BD59-A6C34878D82A}">
                    <a16:rowId xmlns:a16="http://schemas.microsoft.com/office/drawing/2014/main" val="3124958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435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3D975B-3186-1741-E91F-DD58C7E15797}"/>
              </a:ext>
            </a:extLst>
          </p:cNvPr>
          <p:cNvSpPr txBox="1"/>
          <p:nvPr/>
        </p:nvSpPr>
        <p:spPr>
          <a:xfrm>
            <a:off x="654206" y="278411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9c. </a:t>
            </a:r>
            <a:r>
              <a:rPr lang="en-US" sz="1600" dirty="0" err="1"/>
              <a:t>Koju</a:t>
            </a:r>
            <a:r>
              <a:rPr lang="en-US" sz="1600" dirty="0"/>
              <a:t> </a:t>
            </a:r>
            <a:r>
              <a:rPr lang="en-US" sz="1600" dirty="0" err="1"/>
              <a:t>razinu</a:t>
            </a:r>
            <a:r>
              <a:rPr lang="en-US" sz="1600" dirty="0"/>
              <a:t> </a:t>
            </a:r>
            <a:r>
              <a:rPr lang="en-US" sz="1600" dirty="0" err="1"/>
              <a:t>pravne</a:t>
            </a:r>
            <a:r>
              <a:rPr lang="en-US" sz="1600" dirty="0"/>
              <a:t> </a:t>
            </a:r>
            <a:r>
              <a:rPr lang="en-US" sz="1600" dirty="0" err="1"/>
              <a:t>otvorenosti</a:t>
            </a:r>
            <a:r>
              <a:rPr lang="en-US" sz="1600" dirty="0"/>
              <a:t> (</a:t>
            </a:r>
            <a:r>
              <a:rPr lang="en-US" sz="1600" dirty="0" err="1"/>
              <a:t>prema</a:t>
            </a:r>
            <a:r>
              <a:rPr lang="en-US" sz="1600" dirty="0"/>
              <a:t>  </a:t>
            </a:r>
            <a:r>
              <a:rPr lang="en-US" sz="1600" dirty="0" err="1"/>
              <a:t>korištenim</a:t>
            </a:r>
            <a:r>
              <a:rPr lang="en-US" sz="1600" dirty="0"/>
              <a:t> </a:t>
            </a:r>
            <a:r>
              <a:rPr lang="en-US" sz="1600" dirty="0" err="1"/>
              <a:t>licencama</a:t>
            </a:r>
            <a:r>
              <a:rPr lang="en-US" sz="1600" dirty="0"/>
              <a:t> </a:t>
            </a:r>
            <a:r>
              <a:rPr lang="en-US" sz="1600" dirty="0" err="1"/>
              <a:t>otvorenosti</a:t>
            </a:r>
            <a:r>
              <a:rPr lang="en-US" sz="1600" dirty="0"/>
              <a:t>)  </a:t>
            </a:r>
            <a:r>
              <a:rPr lang="en-US" sz="1600" dirty="0" err="1"/>
              <a:t>zadovoljavaju</a:t>
            </a:r>
            <a:r>
              <a:rPr lang="en-US" sz="1600" dirty="0"/>
              <a:t> </a:t>
            </a:r>
            <a:r>
              <a:rPr lang="en-US" sz="1600" dirty="0" err="1"/>
              <a:t>otvoreni</a:t>
            </a:r>
            <a:r>
              <a:rPr lang="en-US" sz="1600" dirty="0"/>
              <a:t> </a:t>
            </a:r>
            <a:r>
              <a:rPr lang="en-US" sz="1600" dirty="0" err="1"/>
              <a:t>podaci</a:t>
            </a:r>
            <a:r>
              <a:rPr lang="en-US" sz="1600" dirty="0"/>
              <a:t> s </a:t>
            </a:r>
            <a:r>
              <a:rPr lang="en-US" sz="1600" dirty="0" err="1"/>
              <a:t>kojima</a:t>
            </a:r>
            <a:r>
              <a:rPr lang="en-US" sz="1600" dirty="0"/>
              <a:t> </a:t>
            </a:r>
            <a:r>
              <a:rPr lang="en-US" sz="1600" dirty="0" err="1"/>
              <a:t>ste</a:t>
            </a:r>
            <a:r>
              <a:rPr lang="en-US" sz="1600" dirty="0"/>
              <a:t> se </a:t>
            </a:r>
            <a:r>
              <a:rPr lang="en-US" sz="1600" dirty="0" err="1"/>
              <a:t>susretali</a:t>
            </a:r>
            <a:r>
              <a:rPr lang="en-US" sz="1600" dirty="0"/>
              <a:t> </a:t>
            </a:r>
            <a:r>
              <a:rPr lang="en-US" sz="1600" dirty="0" err="1"/>
              <a:t>kod</a:t>
            </a:r>
            <a:r>
              <a:rPr lang="en-US" sz="1600" dirty="0"/>
              <a:t> </a:t>
            </a:r>
            <a:r>
              <a:rPr lang="en-US" sz="1600" dirty="0" err="1"/>
              <a:t>korištenja</a:t>
            </a:r>
            <a:r>
              <a:rPr lang="en-US" sz="1600" dirty="0"/>
              <a:t> </a:t>
            </a:r>
            <a:r>
              <a:rPr lang="en-US" sz="1600" dirty="0" err="1"/>
              <a:t>izvora</a:t>
            </a:r>
            <a:r>
              <a:rPr lang="en-US" sz="1600" dirty="0"/>
              <a:t> </a:t>
            </a:r>
            <a:r>
              <a:rPr lang="en-US" sz="1600" dirty="0" err="1"/>
              <a:t>podataka</a:t>
            </a:r>
            <a:r>
              <a:rPr lang="en-US" sz="1600" dirty="0"/>
              <a:t> </a:t>
            </a:r>
            <a:r>
              <a:rPr lang="en-US" sz="1600" dirty="0" err="1"/>
              <a:t>kod</a:t>
            </a:r>
            <a:r>
              <a:rPr lang="en-US" sz="1600" dirty="0"/>
              <a:t> </a:t>
            </a:r>
            <a:r>
              <a:rPr lang="en-US" sz="1600" dirty="0" err="1"/>
              <a:t>evaluacije</a:t>
            </a:r>
            <a:r>
              <a:rPr lang="en-US" sz="1600" dirty="0"/>
              <a:t> </a:t>
            </a:r>
            <a:r>
              <a:rPr lang="en-US" sz="1600" dirty="0" err="1"/>
              <a:t>javnih</a:t>
            </a:r>
            <a:r>
              <a:rPr lang="en-US" sz="1600" dirty="0"/>
              <a:t> </a:t>
            </a:r>
            <a:r>
              <a:rPr lang="en-US" sz="1600" dirty="0" err="1"/>
              <a:t>politika</a:t>
            </a:r>
            <a:r>
              <a:rPr lang="en-US" sz="1600" dirty="0"/>
              <a:t>?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547E622-2461-B24F-55A8-094D4EC7B7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880196"/>
              </p:ext>
            </p:extLst>
          </p:nvPr>
        </p:nvGraphicFramePr>
        <p:xfrm>
          <a:off x="654206" y="1222535"/>
          <a:ext cx="10880539" cy="5357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3568">
                  <a:extLst>
                    <a:ext uri="{9D8B030D-6E8A-4147-A177-3AD203B41FA5}">
                      <a16:colId xmlns:a16="http://schemas.microsoft.com/office/drawing/2014/main" val="730808468"/>
                    </a:ext>
                  </a:extLst>
                </a:gridCol>
                <a:gridCol w="1362973">
                  <a:extLst>
                    <a:ext uri="{9D8B030D-6E8A-4147-A177-3AD203B41FA5}">
                      <a16:colId xmlns:a16="http://schemas.microsoft.com/office/drawing/2014/main" val="711694343"/>
                    </a:ext>
                  </a:extLst>
                </a:gridCol>
                <a:gridCol w="1243433">
                  <a:extLst>
                    <a:ext uri="{9D8B030D-6E8A-4147-A177-3AD203B41FA5}">
                      <a16:colId xmlns:a16="http://schemas.microsoft.com/office/drawing/2014/main" val="2703225281"/>
                    </a:ext>
                  </a:extLst>
                </a:gridCol>
                <a:gridCol w="1570008">
                  <a:extLst>
                    <a:ext uri="{9D8B030D-6E8A-4147-A177-3AD203B41FA5}">
                      <a16:colId xmlns:a16="http://schemas.microsoft.com/office/drawing/2014/main" val="1284197588"/>
                    </a:ext>
                  </a:extLst>
                </a:gridCol>
                <a:gridCol w="1017916">
                  <a:extLst>
                    <a:ext uri="{9D8B030D-6E8A-4147-A177-3AD203B41FA5}">
                      <a16:colId xmlns:a16="http://schemas.microsoft.com/office/drawing/2014/main" val="2637967794"/>
                    </a:ext>
                  </a:extLst>
                </a:gridCol>
                <a:gridCol w="862641">
                  <a:extLst>
                    <a:ext uri="{9D8B030D-6E8A-4147-A177-3AD203B41FA5}">
                      <a16:colId xmlns:a16="http://schemas.microsoft.com/office/drawing/2014/main" val="219439832"/>
                    </a:ext>
                  </a:extLst>
                </a:gridCol>
              </a:tblGrid>
              <a:tr h="45208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 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marL="0" indent="0" algn="ctr" fontAlgn="ctr">
                        <a:buNone/>
                      </a:pPr>
                      <a:r>
                        <a:rPr lang="pl-PL" sz="1300" u="none" strike="noStrike" dirty="0">
                          <a:effectLst/>
                        </a:rPr>
                        <a:t>a) Nikad ili rijetko </a:t>
                      </a:r>
                    </a:p>
                    <a:p>
                      <a:pPr marL="0" indent="0" algn="ctr" fontAlgn="ctr">
                        <a:buNone/>
                      </a:pPr>
                      <a:r>
                        <a:rPr lang="pl-PL" sz="1300" u="none" strike="noStrike" dirty="0">
                          <a:effectLst/>
                        </a:rPr>
                        <a:t>(do 30% slučajeva)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36" marR="8336" marT="83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u="none" strike="noStrike" dirty="0">
                          <a:effectLst/>
                        </a:rPr>
                        <a:t>b) Osrednje </a:t>
                      </a:r>
                    </a:p>
                    <a:p>
                      <a:pPr algn="ctr" fontAlgn="ctr"/>
                      <a:r>
                        <a:rPr lang="pl-PL" sz="1300" u="none" strike="noStrike" dirty="0">
                          <a:effectLst/>
                        </a:rPr>
                        <a:t>(od 31 - 70% slučajeva)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36" marR="8336" marT="83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>
                          <a:effectLst/>
                        </a:rPr>
                        <a:t>c) </a:t>
                      </a:r>
                      <a:r>
                        <a:rPr lang="en-GB" sz="1300" u="none" strike="noStrike" dirty="0" err="1">
                          <a:effectLst/>
                        </a:rPr>
                        <a:t>Često</a:t>
                      </a:r>
                      <a:r>
                        <a:rPr lang="en-GB" sz="1300" u="none" strike="noStrike" dirty="0">
                          <a:effectLst/>
                        </a:rPr>
                        <a:t> </a:t>
                      </a:r>
                      <a:r>
                        <a:rPr lang="en-GB" sz="1300" u="none" strike="noStrike" dirty="0" err="1">
                          <a:effectLst/>
                        </a:rPr>
                        <a:t>ili</a:t>
                      </a:r>
                      <a:r>
                        <a:rPr lang="en-GB" sz="1300" u="none" strike="noStrike" dirty="0">
                          <a:effectLst/>
                        </a:rPr>
                        <a:t> </a:t>
                      </a:r>
                      <a:r>
                        <a:rPr lang="en-GB" sz="1300" u="none" strike="noStrike" dirty="0" err="1">
                          <a:effectLst/>
                        </a:rPr>
                        <a:t>uvijek</a:t>
                      </a:r>
                      <a:r>
                        <a:rPr lang="en-GB" sz="1300" u="none" strike="noStrike" dirty="0">
                          <a:effectLst/>
                        </a:rPr>
                        <a:t> </a:t>
                      </a:r>
                      <a:endParaRPr lang="hr-HR" sz="13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en-GB" sz="1300" u="none" strike="noStrike" dirty="0">
                          <a:effectLst/>
                        </a:rPr>
                        <a:t>(71 -100% </a:t>
                      </a:r>
                      <a:r>
                        <a:rPr lang="en-GB" sz="1300" u="none" strike="noStrike" dirty="0" err="1">
                          <a:effectLst/>
                        </a:rPr>
                        <a:t>slučajeva</a:t>
                      </a:r>
                      <a:r>
                        <a:rPr lang="en-GB" sz="1300" u="none" strike="noStrike" dirty="0">
                          <a:effectLst/>
                        </a:rPr>
                        <a:t>)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36" marR="8336" marT="83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>
                          <a:effectLst/>
                        </a:rPr>
                        <a:t>d) Ne </a:t>
                      </a:r>
                      <a:r>
                        <a:rPr lang="en-GB" sz="1300" u="none" strike="noStrike" dirty="0" err="1">
                          <a:effectLst/>
                        </a:rPr>
                        <a:t>znam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36" marR="8336" marT="83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>
                          <a:effectLst/>
                        </a:rPr>
                        <a:t>Ukupno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36" marR="8336" marT="8336" marB="0" anchor="ctr"/>
                </a:tc>
                <a:extLst>
                  <a:ext uri="{0D108BD9-81ED-4DB2-BD59-A6C34878D82A}">
                    <a16:rowId xmlns:a16="http://schemas.microsoft.com/office/drawing/2014/main" val="3535578902"/>
                  </a:ext>
                </a:extLst>
              </a:tr>
              <a:tr h="255231">
                <a:tc>
                  <a:txBody>
                    <a:bodyPr/>
                    <a:lstStyle/>
                    <a:p>
                      <a:pPr algn="l" fontAlgn="b"/>
                      <a:r>
                        <a:rPr lang="fr-FR" sz="1300" u="none" strike="noStrike" dirty="0">
                          <a:effectLst/>
                        </a:rPr>
                        <a:t>9c.1. Public Domain Mark - Public Domain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52385258"/>
                  </a:ext>
                </a:extLst>
              </a:tr>
              <a:tr h="452085">
                <a:tc>
                  <a:txBody>
                    <a:bodyPr/>
                    <a:lstStyle/>
                    <a:p>
                      <a:pPr algn="l" fontAlgn="b"/>
                      <a:r>
                        <a:rPr lang="hr-HR" sz="1300" u="none" strike="noStrike" dirty="0">
                          <a:effectLst/>
                        </a:rPr>
                        <a:t>9</a:t>
                      </a:r>
                      <a:r>
                        <a:rPr lang="en-GB" sz="1300" u="none" strike="noStrike" dirty="0">
                          <a:effectLst/>
                        </a:rPr>
                        <a:t>c.2. Open Data Commons Public Domain Dedication and License - PDDL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7046906"/>
                  </a:ext>
                </a:extLst>
              </a:tr>
              <a:tr h="2552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9c.3. Creative Commons Attribution 4.0 International CC-BY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5174664"/>
                  </a:ext>
                </a:extLst>
              </a:tr>
              <a:tr h="2552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9c.4. Community Data License Agreement – CDLA Permissive-2.0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7889203"/>
                  </a:ext>
                </a:extLst>
              </a:tr>
              <a:tr h="2552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9c.5. Open Data Commons Attribution License - ODC-BY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2179954"/>
                  </a:ext>
                </a:extLst>
              </a:tr>
              <a:tr h="45208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9c.6. Creative Commons Attribution-</a:t>
                      </a:r>
                      <a:r>
                        <a:rPr lang="en-GB" sz="1300" u="none" strike="noStrike" dirty="0" err="1">
                          <a:effectLst/>
                        </a:rPr>
                        <a:t>ShareAlike</a:t>
                      </a:r>
                      <a:r>
                        <a:rPr lang="en-GB" sz="1300" u="none" strike="noStrike" dirty="0">
                          <a:effectLst/>
                        </a:rPr>
                        <a:t> 4.0 International - CC-BY-SA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9244358"/>
                  </a:ext>
                </a:extLst>
              </a:tr>
              <a:tr h="2552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9c.7. Community Data License Agreement – CDLA-Sharing-1.0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8898355"/>
                  </a:ext>
                </a:extLst>
              </a:tr>
              <a:tr h="2552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9c.8. Open Data Commons Open Database License - ODC-</a:t>
                      </a:r>
                      <a:r>
                        <a:rPr lang="en-GB" sz="1300" u="none" strike="noStrike" dirty="0" err="1">
                          <a:effectLst/>
                        </a:rPr>
                        <a:t>ODbL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5763216"/>
                  </a:ext>
                </a:extLst>
              </a:tr>
              <a:tr h="45208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9c.9. Creative Commons Attribution-</a:t>
                      </a:r>
                      <a:r>
                        <a:rPr lang="en-GB" sz="1300" u="none" strike="noStrike" dirty="0" err="1">
                          <a:effectLst/>
                        </a:rPr>
                        <a:t>NonCommercial</a:t>
                      </a:r>
                      <a:r>
                        <a:rPr lang="en-GB" sz="1300" u="none" strike="noStrike" dirty="0">
                          <a:effectLst/>
                        </a:rPr>
                        <a:t> 4.0 International - CC BY-NC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8205374"/>
                  </a:ext>
                </a:extLst>
              </a:tr>
              <a:tr h="45208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9c.10. Creative Commons Attribution-</a:t>
                      </a:r>
                      <a:r>
                        <a:rPr lang="en-GB" sz="1300" u="none" strike="noStrike" dirty="0" err="1">
                          <a:effectLst/>
                        </a:rPr>
                        <a:t>NoDerivatives</a:t>
                      </a:r>
                      <a:r>
                        <a:rPr lang="en-GB" sz="1300" u="none" strike="noStrike" dirty="0">
                          <a:effectLst/>
                        </a:rPr>
                        <a:t> 4.0 International - CC BY-ND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2490549"/>
                  </a:ext>
                </a:extLst>
              </a:tr>
              <a:tr h="45208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9c.11. Creative Commons Attribution-</a:t>
                      </a:r>
                      <a:r>
                        <a:rPr lang="en-GB" sz="1300" u="none" strike="noStrike" dirty="0" err="1">
                          <a:effectLst/>
                        </a:rPr>
                        <a:t>NonCommercial</a:t>
                      </a:r>
                      <a:r>
                        <a:rPr lang="en-GB" sz="1300" u="none" strike="noStrike" dirty="0">
                          <a:effectLst/>
                        </a:rPr>
                        <a:t>-</a:t>
                      </a:r>
                      <a:r>
                        <a:rPr lang="en-GB" sz="1300" u="none" strike="noStrike" dirty="0" err="1">
                          <a:effectLst/>
                        </a:rPr>
                        <a:t>ShareAlike</a:t>
                      </a:r>
                      <a:r>
                        <a:rPr lang="en-GB" sz="1300" u="none" strike="noStrike" dirty="0">
                          <a:effectLst/>
                        </a:rPr>
                        <a:t> 4.0 International - CC BY-NC-SA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3521599"/>
                  </a:ext>
                </a:extLst>
              </a:tr>
              <a:tr h="45208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9c.12. Creative Commons Attribution-</a:t>
                      </a:r>
                      <a:r>
                        <a:rPr lang="en-GB" sz="1300" u="none" strike="noStrike" dirty="0" err="1">
                          <a:effectLst/>
                        </a:rPr>
                        <a:t>NonCommercial</a:t>
                      </a:r>
                      <a:r>
                        <a:rPr lang="en-GB" sz="1300" u="none" strike="noStrike" dirty="0">
                          <a:effectLst/>
                        </a:rPr>
                        <a:t>-</a:t>
                      </a:r>
                      <a:r>
                        <a:rPr lang="en-GB" sz="1300" u="none" strike="noStrike" dirty="0" err="1">
                          <a:effectLst/>
                        </a:rPr>
                        <a:t>NoDerivatives</a:t>
                      </a:r>
                      <a:r>
                        <a:rPr lang="en-GB" sz="1300" u="none" strike="noStrike" dirty="0">
                          <a:effectLst/>
                        </a:rPr>
                        <a:t> 4.0 International - CC BY-NC-ND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7394075"/>
                  </a:ext>
                </a:extLst>
              </a:tr>
              <a:tr h="2552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9c.13. Additional License Coverage Options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1996696"/>
                  </a:ext>
                </a:extLst>
              </a:tr>
              <a:tr h="2552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9c.14. No license specified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202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594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75A5B-59E4-1856-1E83-6EF1F240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885" y="568286"/>
            <a:ext cx="10404563" cy="1111843"/>
          </a:xfrm>
        </p:spPr>
        <p:txBody>
          <a:bodyPr anchor="ctr">
            <a:noAutofit/>
          </a:bodyPr>
          <a:lstStyle/>
          <a:p>
            <a:pPr algn="ctr"/>
            <a:r>
              <a:rPr lang="en-GB" sz="2000" strike="noStrike" dirty="0">
                <a:effectLst/>
                <a:latin typeface="+mn-lt"/>
              </a:rPr>
              <a:t>10. </a:t>
            </a:r>
            <a:r>
              <a:rPr lang="en-GB" sz="2000" strike="noStrike" dirty="0" err="1">
                <a:effectLst/>
                <a:latin typeface="+mn-lt"/>
              </a:rPr>
              <a:t>Javne</a:t>
            </a:r>
            <a:r>
              <a:rPr lang="en-GB" sz="2000" strike="noStrike" dirty="0">
                <a:effectLst/>
                <a:latin typeface="+mn-lt"/>
              </a:rPr>
              <a:t> </a:t>
            </a:r>
            <a:r>
              <a:rPr lang="en-GB" sz="2000" strike="noStrike" dirty="0" err="1">
                <a:effectLst/>
                <a:latin typeface="+mn-lt"/>
              </a:rPr>
              <a:t>politike</a:t>
            </a:r>
            <a:r>
              <a:rPr lang="en-GB" sz="2000" strike="noStrike" dirty="0">
                <a:effectLst/>
                <a:latin typeface="+mn-lt"/>
              </a:rPr>
              <a:t> </a:t>
            </a:r>
            <a:r>
              <a:rPr lang="en-GB" sz="2000" strike="noStrike" dirty="0" err="1">
                <a:effectLst/>
                <a:latin typeface="+mn-lt"/>
              </a:rPr>
              <a:t>utemeljene</a:t>
            </a:r>
            <a:r>
              <a:rPr lang="en-GB" sz="2000" strike="noStrike" dirty="0">
                <a:effectLst/>
                <a:latin typeface="+mn-lt"/>
              </a:rPr>
              <a:t> </a:t>
            </a:r>
            <a:r>
              <a:rPr lang="en-GB" sz="2000" strike="noStrike" dirty="0" err="1">
                <a:effectLst/>
                <a:latin typeface="+mn-lt"/>
              </a:rPr>
              <a:t>na</a:t>
            </a:r>
            <a:r>
              <a:rPr lang="en-GB" sz="2000" strike="noStrike" dirty="0">
                <a:effectLst/>
                <a:latin typeface="+mn-lt"/>
              </a:rPr>
              <a:t> </a:t>
            </a:r>
            <a:r>
              <a:rPr lang="en-GB" sz="2000" strike="noStrike" dirty="0" err="1">
                <a:effectLst/>
                <a:latin typeface="+mn-lt"/>
              </a:rPr>
              <a:t>empirijskim</a:t>
            </a:r>
            <a:r>
              <a:rPr lang="en-GB" sz="2000" strike="noStrike" dirty="0">
                <a:effectLst/>
                <a:latin typeface="+mn-lt"/>
              </a:rPr>
              <a:t> </a:t>
            </a:r>
            <a:r>
              <a:rPr lang="en-GB" sz="2000" strike="noStrike" dirty="0" err="1">
                <a:effectLst/>
                <a:latin typeface="+mn-lt"/>
              </a:rPr>
              <a:t>modelima</a:t>
            </a:r>
            <a:r>
              <a:rPr lang="en-GB" sz="2000" strike="noStrike" dirty="0">
                <a:effectLst/>
                <a:latin typeface="+mn-lt"/>
              </a:rPr>
              <a:t>, koji </a:t>
            </a:r>
            <a:r>
              <a:rPr lang="en-GB" sz="2000" strike="noStrike" dirty="0" err="1">
                <a:effectLst/>
                <a:latin typeface="+mn-lt"/>
              </a:rPr>
              <a:t>sustavno</a:t>
            </a:r>
            <a:r>
              <a:rPr lang="en-GB" sz="2000" strike="noStrike" dirty="0">
                <a:effectLst/>
                <a:latin typeface="+mn-lt"/>
              </a:rPr>
              <a:t> </a:t>
            </a:r>
            <a:r>
              <a:rPr lang="en-GB" sz="2000" strike="noStrike" dirty="0" err="1">
                <a:effectLst/>
                <a:latin typeface="+mn-lt"/>
              </a:rPr>
              <a:t>opisuju</a:t>
            </a:r>
            <a:r>
              <a:rPr lang="en-GB" sz="2000" strike="noStrike" dirty="0">
                <a:effectLst/>
                <a:latin typeface="+mn-lt"/>
              </a:rPr>
              <a:t> </a:t>
            </a:r>
            <a:r>
              <a:rPr lang="en-GB" sz="2000" strike="noStrike" dirty="0" err="1">
                <a:effectLst/>
                <a:latin typeface="+mn-lt"/>
              </a:rPr>
              <a:t>društveni</a:t>
            </a:r>
            <a:r>
              <a:rPr lang="en-GB" sz="2000" strike="noStrike" dirty="0">
                <a:effectLst/>
                <a:latin typeface="+mn-lt"/>
              </a:rPr>
              <a:t> problem koji se </a:t>
            </a:r>
            <a:r>
              <a:rPr lang="en-GB" sz="2000" strike="noStrike" dirty="0" err="1">
                <a:effectLst/>
                <a:latin typeface="+mn-lt"/>
              </a:rPr>
              <a:t>rješava</a:t>
            </a:r>
            <a:r>
              <a:rPr lang="en-GB" sz="2000" strike="noStrike" dirty="0">
                <a:effectLst/>
                <a:latin typeface="+mn-lt"/>
              </a:rPr>
              <a:t>, bile bi </a:t>
            </a:r>
            <a:r>
              <a:rPr lang="en-GB" sz="2000" strike="noStrike" dirty="0" err="1">
                <a:effectLst/>
                <a:latin typeface="+mn-lt"/>
              </a:rPr>
              <a:t>učinkovitije</a:t>
            </a:r>
            <a:r>
              <a:rPr lang="en-GB" sz="2000" strike="noStrike" dirty="0">
                <a:effectLst/>
                <a:latin typeface="+mn-lt"/>
              </a:rPr>
              <a:t> od </a:t>
            </a:r>
            <a:r>
              <a:rPr lang="en-GB" sz="2000" strike="noStrike" dirty="0" err="1">
                <a:effectLst/>
                <a:latin typeface="+mn-lt"/>
              </a:rPr>
              <a:t>javnih</a:t>
            </a:r>
            <a:r>
              <a:rPr lang="en-GB" sz="2000" strike="noStrike" dirty="0">
                <a:effectLst/>
                <a:latin typeface="+mn-lt"/>
              </a:rPr>
              <a:t> </a:t>
            </a:r>
            <a:r>
              <a:rPr lang="en-GB" sz="2000" strike="noStrike" dirty="0" err="1">
                <a:effectLst/>
                <a:latin typeface="+mn-lt"/>
              </a:rPr>
              <a:t>politika</a:t>
            </a:r>
            <a:r>
              <a:rPr lang="en-GB" sz="2000" strike="noStrike" dirty="0">
                <a:effectLst/>
                <a:latin typeface="+mn-lt"/>
              </a:rPr>
              <a:t> </a:t>
            </a:r>
            <a:r>
              <a:rPr lang="en-GB" sz="2000" strike="noStrike" dirty="0" err="1">
                <a:effectLst/>
                <a:latin typeface="+mn-lt"/>
              </a:rPr>
              <a:t>utemeljenih</a:t>
            </a:r>
            <a:r>
              <a:rPr lang="en-GB" sz="2000" strike="noStrike" dirty="0">
                <a:effectLst/>
                <a:latin typeface="+mn-lt"/>
              </a:rPr>
              <a:t> </a:t>
            </a:r>
            <a:r>
              <a:rPr lang="en-GB" sz="2000" strike="noStrike" dirty="0" err="1">
                <a:effectLst/>
                <a:latin typeface="+mn-lt"/>
              </a:rPr>
              <a:t>samo</a:t>
            </a:r>
            <a:r>
              <a:rPr lang="en-GB" sz="2000" strike="noStrike" dirty="0">
                <a:effectLst/>
                <a:latin typeface="+mn-lt"/>
              </a:rPr>
              <a:t> </a:t>
            </a:r>
            <a:r>
              <a:rPr lang="en-GB" sz="2000" strike="noStrike" dirty="0" err="1">
                <a:effectLst/>
                <a:latin typeface="+mn-lt"/>
              </a:rPr>
              <a:t>na</a:t>
            </a:r>
            <a:r>
              <a:rPr lang="en-GB" sz="2000" strike="noStrike" dirty="0">
                <a:effectLst/>
                <a:latin typeface="+mn-lt"/>
              </a:rPr>
              <a:t> </a:t>
            </a:r>
            <a:r>
              <a:rPr lang="en-GB" sz="2000" strike="noStrike" dirty="0" err="1">
                <a:effectLst/>
                <a:latin typeface="+mn-lt"/>
              </a:rPr>
              <a:t>podacima</a:t>
            </a:r>
            <a:r>
              <a:rPr lang="en-GB" sz="2000" strike="noStrike" dirty="0">
                <a:effectLst/>
                <a:latin typeface="+mn-lt"/>
              </a:rPr>
              <a:t> </a:t>
            </a:r>
            <a:r>
              <a:rPr lang="en-GB" sz="2000" strike="noStrike" dirty="0" err="1">
                <a:effectLst/>
                <a:latin typeface="+mn-lt"/>
              </a:rPr>
              <a:t>pojedinačnih</a:t>
            </a:r>
            <a:r>
              <a:rPr lang="en-GB" sz="2000" strike="noStrike" dirty="0">
                <a:effectLst/>
                <a:latin typeface="+mn-lt"/>
              </a:rPr>
              <a:t> </a:t>
            </a:r>
            <a:r>
              <a:rPr lang="en-GB" sz="2000" strike="noStrike" dirty="0" err="1">
                <a:effectLst/>
                <a:latin typeface="+mn-lt"/>
              </a:rPr>
              <a:t>aspekata</a:t>
            </a:r>
            <a:r>
              <a:rPr lang="en-GB" sz="2000" strike="noStrike" dirty="0">
                <a:effectLst/>
                <a:latin typeface="+mn-lt"/>
              </a:rPr>
              <a:t>.</a:t>
            </a:r>
            <a:br>
              <a:rPr lang="en-GB" sz="2000" b="0" i="0" strike="noStrike" dirty="0">
                <a:effectLst/>
                <a:latin typeface="+mn-lt"/>
              </a:rPr>
            </a:br>
            <a:endParaRPr lang="en-GB" sz="2000" dirty="0">
              <a:latin typeface="+mn-lt"/>
            </a:endParaRP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D85CA306-5564-B23E-816D-6306789E67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3481629"/>
              </p:ext>
            </p:extLst>
          </p:nvPr>
        </p:nvGraphicFramePr>
        <p:xfrm>
          <a:off x="836678" y="1869279"/>
          <a:ext cx="10515596" cy="4020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3994">
                  <a:extLst>
                    <a:ext uri="{9D8B030D-6E8A-4147-A177-3AD203B41FA5}">
                      <a16:colId xmlns:a16="http://schemas.microsoft.com/office/drawing/2014/main" val="2637749662"/>
                    </a:ext>
                  </a:extLst>
                </a:gridCol>
                <a:gridCol w="3104397">
                  <a:extLst>
                    <a:ext uri="{9D8B030D-6E8A-4147-A177-3AD203B41FA5}">
                      <a16:colId xmlns:a16="http://schemas.microsoft.com/office/drawing/2014/main" val="4255741852"/>
                    </a:ext>
                  </a:extLst>
                </a:gridCol>
                <a:gridCol w="2237205">
                  <a:extLst>
                    <a:ext uri="{9D8B030D-6E8A-4147-A177-3AD203B41FA5}">
                      <a16:colId xmlns:a16="http://schemas.microsoft.com/office/drawing/2014/main" val="694207311"/>
                    </a:ext>
                  </a:extLst>
                </a:gridCol>
              </a:tblGrid>
              <a:tr h="615129">
                <a:tc>
                  <a:txBody>
                    <a:bodyPr/>
                    <a:lstStyle/>
                    <a:p>
                      <a:pPr algn="l" fontAlgn="b"/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31" marR="10931" marT="1093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u="none" strike="noStrike">
                          <a:effectLst/>
                        </a:rPr>
                        <a:t>Broj ispitanika</a:t>
                      </a:r>
                      <a:endParaRPr lang="en-GB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31" marR="10931" marT="109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u="none" strike="noStrike">
                          <a:effectLst/>
                        </a:rPr>
                        <a:t>% ispitanika</a:t>
                      </a:r>
                      <a:endParaRPr lang="en-GB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31" marR="10931" marT="10931" marB="0" anchor="ctr"/>
                </a:tc>
                <a:extLst>
                  <a:ext uri="{0D108BD9-81ED-4DB2-BD59-A6C34878D82A}">
                    <a16:rowId xmlns:a16="http://schemas.microsoft.com/office/drawing/2014/main" val="122262177"/>
                  </a:ext>
                </a:extLst>
              </a:tr>
              <a:tr h="603849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u="none" strike="noStrike" dirty="0">
                          <a:effectLst/>
                        </a:rPr>
                        <a:t>a) U </a:t>
                      </a:r>
                      <a:r>
                        <a:rPr lang="it-IT" sz="2800" u="none" strike="noStrike" dirty="0" err="1">
                          <a:effectLst/>
                        </a:rPr>
                        <a:t>potpunosti</a:t>
                      </a:r>
                      <a:r>
                        <a:rPr lang="it-IT" sz="2800" u="none" strike="noStrike" dirty="0">
                          <a:effectLst/>
                        </a:rPr>
                        <a:t> se ne </a:t>
                      </a:r>
                      <a:r>
                        <a:rPr lang="it-IT" sz="2800" u="none" strike="noStrike" dirty="0" err="1">
                          <a:effectLst/>
                        </a:rPr>
                        <a:t>slažem</a:t>
                      </a:r>
                      <a:endParaRPr lang="it-IT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31" marR="10931" marT="109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u="none" strike="noStrike" dirty="0">
                          <a:effectLst/>
                        </a:rPr>
                        <a:t>3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31" marR="10931" marT="1093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3230796"/>
                  </a:ext>
                </a:extLst>
              </a:tr>
              <a:tr h="552090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u="none" strike="noStrike">
                          <a:effectLst/>
                        </a:rPr>
                        <a:t>b) Ne slažem se</a:t>
                      </a:r>
                      <a:endParaRPr lang="en-GB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31" marR="10931" marT="109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u="none" strike="noStrike" dirty="0">
                          <a:effectLst/>
                        </a:rPr>
                        <a:t>4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31" marR="10931" marT="10931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7675852"/>
                  </a:ext>
                </a:extLst>
              </a:tr>
              <a:tr h="569344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u="none" strike="noStrike">
                          <a:effectLst/>
                        </a:rPr>
                        <a:t>c) Suzdržan sam</a:t>
                      </a:r>
                      <a:endParaRPr lang="en-GB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31" marR="10931" marT="109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u="none" strike="noStrike" dirty="0">
                          <a:effectLst/>
                        </a:rPr>
                        <a:t>2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31" marR="10931" marT="10931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3516652"/>
                  </a:ext>
                </a:extLst>
              </a:tr>
              <a:tr h="595222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u="none" strike="noStrike">
                          <a:effectLst/>
                        </a:rPr>
                        <a:t>d) </a:t>
                      </a:r>
                      <a:r>
                        <a:rPr lang="en-GB" sz="2800" u="none" strike="noStrike" err="1">
                          <a:effectLst/>
                        </a:rPr>
                        <a:t>Slažem</a:t>
                      </a:r>
                      <a:r>
                        <a:rPr lang="en-GB" sz="2800" u="none" strike="noStrike">
                          <a:effectLst/>
                        </a:rPr>
                        <a:t> se</a:t>
                      </a:r>
                      <a:endParaRPr lang="en-GB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31" marR="10931" marT="109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u="none" strike="noStrike" dirty="0">
                          <a:effectLst/>
                        </a:rPr>
                        <a:t>13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31" marR="10931" marT="10931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0556663"/>
                  </a:ext>
                </a:extLst>
              </a:tr>
              <a:tr h="612476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u="none" strike="noStrike">
                          <a:effectLst/>
                        </a:rPr>
                        <a:t>e) U potpunosti se slažem</a:t>
                      </a:r>
                      <a:endParaRPr lang="it-IT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31" marR="10931" marT="109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u="none" strike="noStrike" dirty="0">
                          <a:effectLst/>
                        </a:rPr>
                        <a:t>9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31" marR="10931" marT="10931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7553105"/>
                  </a:ext>
                </a:extLst>
              </a:tr>
              <a:tr h="472656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1" u="none" strike="noStrike" dirty="0" err="1">
                          <a:effectLst/>
                        </a:rPr>
                        <a:t>Ukupno</a:t>
                      </a:r>
                      <a:endParaRPr lang="en-GB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31" marR="10931" marT="109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1" u="none" strike="noStrike" dirty="0">
                          <a:effectLst/>
                        </a:rPr>
                        <a:t>31</a:t>
                      </a:r>
                      <a:endParaRPr lang="en-GB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931" marR="10931" marT="10931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8994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476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845A0EE-C4C8-4AE1-B3C6-1261368AC0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65844F-C551-E38B-8D07-63758A344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1" y="640080"/>
            <a:ext cx="4897408" cy="52273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000" kern="1200" dirty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11. Prema </a:t>
            </a:r>
            <a:r>
              <a:rPr lang="en-US" sz="3000" kern="1200" dirty="0" err="1">
                <a:solidFill>
                  <a:srgbClr val="FFFFFF"/>
                </a:solidFill>
                <a:latin typeface="+mn-lt"/>
                <a:ea typeface="+mj-ea"/>
                <a:cs typeface="+mj-cs"/>
              </a:rPr>
              <a:t>iskustvu</a:t>
            </a:r>
            <a:r>
              <a:rPr lang="en-US" sz="3000" kern="1200" dirty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sz="3000" kern="1200" dirty="0" err="1">
                <a:solidFill>
                  <a:srgbClr val="FFFFFF"/>
                </a:solidFill>
                <a:latin typeface="+mn-lt"/>
                <a:ea typeface="+mj-ea"/>
                <a:cs typeface="+mj-cs"/>
              </a:rPr>
              <a:t>koje</a:t>
            </a:r>
            <a:r>
              <a:rPr lang="en-US" sz="3000" kern="1200" dirty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sz="3000" kern="1200" dirty="0" err="1">
                <a:solidFill>
                  <a:srgbClr val="FFFFFF"/>
                </a:solidFill>
                <a:latin typeface="+mn-lt"/>
                <a:ea typeface="+mj-ea"/>
                <a:cs typeface="+mj-cs"/>
              </a:rPr>
              <a:t>imate</a:t>
            </a:r>
            <a:r>
              <a:rPr lang="en-US" sz="3000" kern="1200" dirty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 u </a:t>
            </a:r>
            <a:r>
              <a:rPr lang="en-US" sz="3000" kern="1200" dirty="0" err="1">
                <a:solidFill>
                  <a:srgbClr val="FFFFFF"/>
                </a:solidFill>
                <a:latin typeface="+mn-lt"/>
                <a:ea typeface="+mj-ea"/>
                <a:cs typeface="+mj-cs"/>
              </a:rPr>
              <a:t>evaluaciji</a:t>
            </a:r>
            <a:r>
              <a:rPr lang="en-US" sz="3000" kern="1200" dirty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sz="3000" kern="1200" dirty="0" err="1">
                <a:solidFill>
                  <a:srgbClr val="FFFFFF"/>
                </a:solidFill>
                <a:latin typeface="+mn-lt"/>
                <a:ea typeface="+mj-ea"/>
                <a:cs typeface="+mj-cs"/>
              </a:rPr>
              <a:t>javnih</a:t>
            </a:r>
            <a:r>
              <a:rPr lang="en-US" sz="3000" kern="1200" dirty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sz="3000" kern="1200" dirty="0" err="1">
                <a:solidFill>
                  <a:srgbClr val="FFFFFF"/>
                </a:solidFill>
                <a:latin typeface="+mn-lt"/>
                <a:ea typeface="+mj-ea"/>
                <a:cs typeface="+mj-cs"/>
              </a:rPr>
              <a:t>politika</a:t>
            </a:r>
            <a:r>
              <a:rPr lang="en-US" sz="3000" kern="1200" dirty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,  </a:t>
            </a:r>
            <a:r>
              <a:rPr lang="en-US" sz="3000" kern="1200" dirty="0" err="1">
                <a:solidFill>
                  <a:srgbClr val="FFFFFF"/>
                </a:solidFill>
                <a:latin typeface="+mn-lt"/>
                <a:ea typeface="+mj-ea"/>
                <a:cs typeface="+mj-cs"/>
              </a:rPr>
              <a:t>utemeljenost</a:t>
            </a:r>
            <a:r>
              <a:rPr lang="en-US" sz="3000" kern="1200" dirty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sz="3000" kern="1200" dirty="0" err="1">
                <a:solidFill>
                  <a:srgbClr val="FFFFFF"/>
                </a:solidFill>
                <a:latin typeface="+mn-lt"/>
                <a:ea typeface="+mj-ea"/>
                <a:cs typeface="+mj-cs"/>
              </a:rPr>
              <a:t>javnih</a:t>
            </a:r>
            <a:r>
              <a:rPr lang="en-US" sz="3000" kern="1200" dirty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sz="3000" kern="1200" dirty="0" err="1">
                <a:solidFill>
                  <a:srgbClr val="FFFFFF"/>
                </a:solidFill>
                <a:latin typeface="+mn-lt"/>
                <a:ea typeface="+mj-ea"/>
                <a:cs typeface="+mj-cs"/>
              </a:rPr>
              <a:t>politika</a:t>
            </a:r>
            <a:r>
              <a:rPr lang="en-US" sz="3000" kern="1200" dirty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sz="3000" kern="1200" dirty="0" err="1">
                <a:solidFill>
                  <a:srgbClr val="FFFFFF"/>
                </a:solidFill>
                <a:latin typeface="+mn-lt"/>
                <a:ea typeface="+mj-ea"/>
                <a:cs typeface="+mj-cs"/>
              </a:rPr>
              <a:t>na</a:t>
            </a:r>
            <a:r>
              <a:rPr lang="en-US" sz="3000" kern="1200" dirty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sz="3000" kern="1200" dirty="0" err="1">
                <a:solidFill>
                  <a:srgbClr val="FFFFFF"/>
                </a:solidFill>
                <a:latin typeface="+mn-lt"/>
                <a:ea typeface="+mj-ea"/>
                <a:cs typeface="+mj-cs"/>
              </a:rPr>
              <a:t>empirijskim</a:t>
            </a:r>
            <a:r>
              <a:rPr lang="en-US" sz="3000" kern="1200" dirty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sz="3000" kern="1200" dirty="0" err="1">
                <a:solidFill>
                  <a:srgbClr val="FFFFFF"/>
                </a:solidFill>
                <a:latin typeface="+mn-lt"/>
                <a:ea typeface="+mj-ea"/>
                <a:cs typeface="+mj-cs"/>
              </a:rPr>
              <a:t>modelima</a:t>
            </a:r>
            <a:r>
              <a:rPr lang="en-US" sz="3000" kern="1200" dirty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, </a:t>
            </a:r>
            <a:br>
              <a:rPr lang="hr-HR" sz="3000" kern="1200" dirty="0">
                <a:solidFill>
                  <a:srgbClr val="FFFFFF"/>
                </a:solidFill>
                <a:latin typeface="+mn-lt"/>
                <a:ea typeface="+mj-ea"/>
                <a:cs typeface="+mj-cs"/>
              </a:rPr>
            </a:br>
            <a:r>
              <a:rPr lang="en-US" sz="3000" kern="1200" dirty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koji </a:t>
            </a:r>
            <a:r>
              <a:rPr lang="en-US" sz="3000" kern="1200" dirty="0" err="1">
                <a:solidFill>
                  <a:srgbClr val="FFFFFF"/>
                </a:solidFill>
                <a:latin typeface="+mn-lt"/>
                <a:ea typeface="+mj-ea"/>
                <a:cs typeface="+mj-cs"/>
              </a:rPr>
              <a:t>sustavno</a:t>
            </a:r>
            <a:r>
              <a:rPr lang="en-US" sz="3000" kern="1200" dirty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sz="3000" kern="1200" dirty="0" err="1">
                <a:solidFill>
                  <a:srgbClr val="FFFFFF"/>
                </a:solidFill>
                <a:latin typeface="+mn-lt"/>
                <a:ea typeface="+mj-ea"/>
                <a:cs typeface="+mj-cs"/>
              </a:rPr>
              <a:t>opisuju</a:t>
            </a:r>
            <a:r>
              <a:rPr lang="en-US" sz="3000" kern="1200" dirty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sz="3000" kern="1200" dirty="0" err="1">
                <a:solidFill>
                  <a:srgbClr val="FFFFFF"/>
                </a:solidFill>
                <a:latin typeface="+mn-lt"/>
                <a:ea typeface="+mj-ea"/>
                <a:cs typeface="+mj-cs"/>
              </a:rPr>
              <a:t>društveni</a:t>
            </a:r>
            <a:r>
              <a:rPr lang="en-US" sz="3000" kern="1200" dirty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 problem koji se </a:t>
            </a:r>
            <a:r>
              <a:rPr lang="en-US" sz="3000" kern="1200" dirty="0" err="1">
                <a:solidFill>
                  <a:srgbClr val="FFFFFF"/>
                </a:solidFill>
                <a:latin typeface="+mn-lt"/>
                <a:ea typeface="+mj-ea"/>
                <a:cs typeface="+mj-cs"/>
              </a:rPr>
              <a:t>rješava</a:t>
            </a:r>
            <a:r>
              <a:rPr lang="en-US" sz="3000" kern="1200" dirty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, </a:t>
            </a:r>
            <a:r>
              <a:rPr lang="en-US" sz="3000" b="1" u="sng" kern="1200" dirty="0" err="1">
                <a:solidFill>
                  <a:srgbClr val="FFFFFF"/>
                </a:solidFill>
                <a:latin typeface="+mn-lt"/>
                <a:ea typeface="+mj-ea"/>
                <a:cs typeface="+mj-cs"/>
              </a:rPr>
              <a:t>koristi</a:t>
            </a:r>
            <a:r>
              <a:rPr lang="en-US" sz="3000" b="1" u="sng" kern="1200" dirty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 se u </a:t>
            </a:r>
            <a:r>
              <a:rPr lang="en-US" sz="3000" b="1" u="sng" kern="1200" dirty="0" err="1">
                <a:solidFill>
                  <a:srgbClr val="FFFFFF"/>
                </a:solidFill>
                <a:latin typeface="+mn-lt"/>
                <a:ea typeface="+mj-ea"/>
                <a:cs typeface="+mj-cs"/>
              </a:rPr>
              <a:t>praksi</a:t>
            </a:r>
            <a:endParaRPr lang="en-US" sz="3000" b="1" u="sng" kern="1200" dirty="0">
              <a:solidFill>
                <a:srgbClr val="FFFFFF"/>
              </a:solidFill>
              <a:latin typeface="+mn-lt"/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1A69BEF-4CA9-FD40-4EA5-71E1A8207F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901212"/>
              </p:ext>
            </p:extLst>
          </p:nvPr>
        </p:nvGraphicFramePr>
        <p:xfrm>
          <a:off x="5623823" y="1224062"/>
          <a:ext cx="6393252" cy="4409876"/>
        </p:xfrm>
        <a:graphic>
          <a:graphicData uri="http://schemas.openxmlformats.org/drawingml/2006/table">
            <a:tbl>
              <a:tblPr/>
              <a:tblGrid>
                <a:gridCol w="4528001">
                  <a:extLst>
                    <a:ext uri="{9D8B030D-6E8A-4147-A177-3AD203B41FA5}">
                      <a16:colId xmlns:a16="http://schemas.microsoft.com/office/drawing/2014/main" val="1043874028"/>
                    </a:ext>
                  </a:extLst>
                </a:gridCol>
                <a:gridCol w="1865251">
                  <a:extLst>
                    <a:ext uri="{9D8B030D-6E8A-4147-A177-3AD203B41FA5}">
                      <a16:colId xmlns:a16="http://schemas.microsoft.com/office/drawing/2014/main" val="2832616662"/>
                    </a:ext>
                  </a:extLst>
                </a:gridCol>
              </a:tblGrid>
              <a:tr h="96587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4800" b="0" i="0" u="none" strike="noStrike" dirty="0">
                        <a:effectLst/>
                        <a:latin typeface="+mn-lt"/>
                      </a:endParaRPr>
                    </a:p>
                  </a:txBody>
                  <a:tcPr marL="26218" marR="26218" marT="26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</a:t>
                      </a:r>
                      <a:r>
                        <a:rPr lang="en-GB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ispitanika</a:t>
                      </a:r>
                      <a:endParaRPr lang="en-GB" sz="4800" b="1" i="0" u="none" strike="noStrike" dirty="0">
                        <a:effectLst/>
                        <a:latin typeface="+mn-lt"/>
                      </a:endParaRPr>
                    </a:p>
                  </a:txBody>
                  <a:tcPr marL="26218" marR="26218" marT="26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6912309"/>
                  </a:ext>
                </a:extLst>
              </a:tr>
              <a:tr h="96587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a) Nikad ili rijetko (do 30% slučajeva)</a:t>
                      </a:r>
                      <a:endParaRPr lang="pl-PL" sz="4800" b="0" i="0" u="none" strike="noStrike" dirty="0">
                        <a:effectLst/>
                        <a:latin typeface="+mn-lt"/>
                      </a:endParaRPr>
                    </a:p>
                  </a:txBody>
                  <a:tcPr marL="26218" marR="26218" marT="26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  <a:endParaRPr lang="en-GB" sz="4800" b="0" i="0" u="none" strike="noStrike" dirty="0">
                        <a:effectLst/>
                        <a:latin typeface="+mn-lt"/>
                      </a:endParaRPr>
                    </a:p>
                  </a:txBody>
                  <a:tcPr marL="26218" marR="26218" marT="26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7573070"/>
                  </a:ext>
                </a:extLst>
              </a:tr>
              <a:tr h="96587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b) Osrednje (od 31. - 70% slučajeva)</a:t>
                      </a:r>
                      <a:endParaRPr lang="pl-PL" sz="4800" b="0" i="0" u="none" strike="noStrike" dirty="0">
                        <a:effectLst/>
                        <a:latin typeface="+mn-lt"/>
                      </a:endParaRPr>
                    </a:p>
                  </a:txBody>
                  <a:tcPr marL="26218" marR="26218" marT="26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GB" sz="4800" b="0" i="0" u="none" strike="noStrike" dirty="0">
                        <a:effectLst/>
                        <a:latin typeface="+mn-lt"/>
                      </a:endParaRPr>
                    </a:p>
                  </a:txBody>
                  <a:tcPr marL="26218" marR="26218" marT="26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1764468"/>
                  </a:ext>
                </a:extLst>
              </a:tr>
              <a:tr h="96587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c) </a:t>
                      </a:r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Često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ili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uvijek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(71 -100% </a:t>
                      </a:r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slučajeva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GB" sz="4800" b="0" i="0" u="none" strike="noStrike" dirty="0">
                        <a:effectLst/>
                        <a:latin typeface="+mn-lt"/>
                      </a:endParaRPr>
                    </a:p>
                  </a:txBody>
                  <a:tcPr marL="26218" marR="26218" marT="26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GB" sz="4800" b="0" i="0" u="none" strike="noStrike" dirty="0">
                        <a:effectLst/>
                        <a:latin typeface="+mn-lt"/>
                      </a:endParaRPr>
                    </a:p>
                  </a:txBody>
                  <a:tcPr marL="26218" marR="26218" marT="26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7142706"/>
                  </a:ext>
                </a:extLst>
              </a:tr>
              <a:tr h="54638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Ukupno</a:t>
                      </a:r>
                      <a:endParaRPr lang="en-GB" sz="4800" b="1" i="0" u="none" strike="noStrike" dirty="0">
                        <a:effectLst/>
                        <a:latin typeface="+mn-lt"/>
                      </a:endParaRPr>
                    </a:p>
                  </a:txBody>
                  <a:tcPr marL="26218" marR="26218" marT="26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en-GB" sz="4800" b="1" i="0" u="none" strike="noStrike" dirty="0">
                        <a:effectLst/>
                        <a:latin typeface="+mn-lt"/>
                      </a:endParaRPr>
                    </a:p>
                  </a:txBody>
                  <a:tcPr marL="26218" marR="26218" marT="26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423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381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3CA5C-3775-0A5B-DDEC-ECF7314BA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Sadržaj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B4D5D-2FD5-51C9-FA58-951C7F760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Motivacija</a:t>
            </a:r>
          </a:p>
          <a:p>
            <a:r>
              <a:rPr lang="hr-HR" dirty="0"/>
              <a:t>Teoretska i pravna osnova</a:t>
            </a:r>
          </a:p>
          <a:p>
            <a:r>
              <a:rPr lang="hr-HR" dirty="0"/>
              <a:t>Prijedlog Općeg modela za praćenje spremnosti javnih politika za pitanja od općeg interesa (Opći model)</a:t>
            </a:r>
          </a:p>
          <a:p>
            <a:r>
              <a:rPr lang="hr-HR" dirty="0"/>
              <a:t>Metodologija istraživanja </a:t>
            </a:r>
          </a:p>
          <a:p>
            <a:r>
              <a:rPr lang="hr-HR" dirty="0"/>
              <a:t>Istraživanje o stavovima evaluatora o primjeni Općeg modela</a:t>
            </a:r>
          </a:p>
          <a:p>
            <a:r>
              <a:rPr lang="hr-HR" dirty="0"/>
              <a:t>Rezultati istraživanja</a:t>
            </a:r>
          </a:p>
          <a:p>
            <a:r>
              <a:rPr lang="hr-HR" dirty="0"/>
              <a:t>Ograničenja</a:t>
            </a:r>
          </a:p>
          <a:p>
            <a:r>
              <a:rPr lang="hr-HR" dirty="0"/>
              <a:t>Zaključci i preporuke</a:t>
            </a:r>
          </a:p>
          <a:p>
            <a:r>
              <a:rPr lang="hr-HR" dirty="0"/>
              <a:t>Reference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97569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3CA5C-3775-0A5B-DDEC-ECF7314BA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227" y="382377"/>
            <a:ext cx="11283885" cy="1325563"/>
          </a:xfrm>
        </p:spPr>
        <p:txBody>
          <a:bodyPr>
            <a:normAutofit/>
          </a:bodyPr>
          <a:lstStyle/>
          <a:p>
            <a:r>
              <a:rPr lang="hr-HR" dirty="0"/>
              <a:t>Ograničenja istraživanja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B4D5D-2FD5-51C9-FA58-951C7F760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>
                <a:effectLst/>
                <a:ea typeface="Times New Roman" panose="02020603050405020304" pitchFamily="18" charset="0"/>
              </a:rPr>
              <a:t>Primjena Općeg modela u slučaju kada je pojava na koju se traži mjera neistražena, nova (slučaj </a:t>
            </a:r>
            <a:r>
              <a:rPr lang="hr-HR" sz="2000" dirty="0" err="1">
                <a:effectLst/>
                <a:ea typeface="Times New Roman" panose="02020603050405020304" pitchFamily="18" charset="0"/>
              </a:rPr>
              <a:t>Covid</a:t>
            </a:r>
            <a:r>
              <a:rPr lang="hr-HR" sz="2000" dirty="0">
                <a:effectLst/>
                <a:ea typeface="Times New Roman" panose="02020603050405020304" pitchFamily="18" charset="0"/>
              </a:rPr>
              <a:t> 19 pandemija) nije moguća.</a:t>
            </a:r>
          </a:p>
          <a:p>
            <a:r>
              <a:rPr lang="hr-HR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Početni izvor znanstvenih radova samo </a:t>
            </a:r>
            <a:r>
              <a:rPr lang="hr-HR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Scopus</a:t>
            </a:r>
            <a:r>
              <a:rPr lang="hr-HR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kao relevantnu </a:t>
            </a:r>
            <a:r>
              <a:rPr lang="hr-HR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citatnu</a:t>
            </a:r>
            <a:r>
              <a:rPr lang="hr-HR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bazu, no u daljnjim istraživanjima svakako treba sagledati širi akademski pogled na temu i uvidom u druge </a:t>
            </a:r>
            <a:r>
              <a:rPr lang="hr-HR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citatne</a:t>
            </a:r>
            <a:r>
              <a:rPr lang="hr-HR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baze i primijeniti kod analize širi izbor znanstvenih radova. </a:t>
            </a:r>
          </a:p>
          <a:p>
            <a:r>
              <a:rPr lang="hr-HR" sz="2000" dirty="0">
                <a:effectLst/>
                <a:ea typeface="Times New Roman" panose="02020603050405020304" pitchFamily="18" charset="0"/>
              </a:rPr>
              <a:t>U obzir uzeti radov</a:t>
            </a:r>
            <a:r>
              <a:rPr lang="hr-HR" sz="2000" dirty="0">
                <a:ea typeface="Times New Roman" panose="02020603050405020304" pitchFamily="18" charset="0"/>
              </a:rPr>
              <a:t>i </a:t>
            </a:r>
            <a:r>
              <a:rPr lang="hr-HR" sz="2000" dirty="0">
                <a:effectLst/>
                <a:ea typeface="Times New Roman" panose="02020603050405020304" pitchFamily="18" charset="0"/>
              </a:rPr>
              <a:t>koji su objavljeni na engleskom jeziku, što potencijalno isključuje kvalitetne radove istraživača koji objavljuju na nekom drugom jeziku. Jezična barijera je učestali razlog za eliminaciju radova, no možda u dogledno vrijeme, širom primjenom umjetne inteligencije, bude omogućeno brz</a:t>
            </a:r>
            <a:r>
              <a:rPr lang="hr-HR" sz="2000" dirty="0">
                <a:ea typeface="Times New Roman" panose="02020603050405020304" pitchFamily="18" charset="0"/>
              </a:rPr>
              <a:t>o</a:t>
            </a:r>
            <a:r>
              <a:rPr lang="hr-HR" sz="2000" dirty="0">
                <a:effectLst/>
                <a:ea typeface="Times New Roman" panose="02020603050405020304" pitchFamily="18" charset="0"/>
              </a:rPr>
              <a:t> i jednostavno premostiti jezičnu barijeru.</a:t>
            </a:r>
            <a:endParaRPr lang="en-GB" sz="2000" dirty="0">
              <a:effectLst/>
              <a:ea typeface="Times New Roman" panose="02020603050405020304" pitchFamily="18" charset="0"/>
            </a:endParaRPr>
          </a:p>
          <a:p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7099557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3CA5C-3775-0A5B-DDEC-ECF7314BA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2378"/>
            <a:ext cx="11283885" cy="1325563"/>
          </a:xfrm>
        </p:spPr>
        <p:txBody>
          <a:bodyPr>
            <a:normAutofit/>
          </a:bodyPr>
          <a:lstStyle/>
          <a:p>
            <a:r>
              <a:rPr lang="hr-HR" dirty="0"/>
              <a:t>Zaključci i preporuke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B4D5D-2FD5-51C9-FA58-951C7F760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611"/>
            <a:ext cx="10515600" cy="4736352"/>
          </a:xfrm>
        </p:spPr>
        <p:txBody>
          <a:bodyPr>
            <a:normAutofit fontScale="92500" lnSpcReduction="20000"/>
          </a:bodyPr>
          <a:lstStyle/>
          <a:p>
            <a:r>
              <a:rPr lang="hr-HR" dirty="0"/>
              <a:t>Stavovi </a:t>
            </a:r>
            <a:r>
              <a:rPr lang="hr-HR" dirty="0" err="1"/>
              <a:t>evaluatora</a:t>
            </a:r>
            <a:r>
              <a:rPr lang="hr-HR" dirty="0"/>
              <a:t> su da:</a:t>
            </a:r>
          </a:p>
          <a:p>
            <a:pPr lvl="1"/>
            <a:r>
              <a:rPr lang="hr-HR" dirty="0"/>
              <a:t>Javne politike nisu u dovoljnoj mjeri utemeljene na empirijskim modelima i objektivnim podacima, što je primarno nedostatak u postupku kreiranja javnih politika</a:t>
            </a:r>
          </a:p>
          <a:p>
            <a:pPr lvl="1"/>
            <a:r>
              <a:rPr lang="hr-HR" dirty="0"/>
              <a:t>Javna uprava nedovoljno uvodi otvorene podatke u primjenu, a i oni koji jesu objavljeni često nisu ažurirani</a:t>
            </a:r>
          </a:p>
          <a:p>
            <a:pPr lvl="1" fontAlgn="b">
              <a:spcAft>
                <a:spcPts val="0"/>
              </a:spcAft>
            </a:pPr>
            <a:r>
              <a:rPr lang="hr-HR" dirty="0"/>
              <a:t>Razina tehničke otvorenosti otvorenih podataka, prema ocjeni ispitanika, je između (</a:t>
            </a:r>
            <a:r>
              <a:rPr lang="en-GB" dirty="0"/>
              <a:t>★</a:t>
            </a:r>
            <a:r>
              <a:rPr lang="hr-HR" dirty="0"/>
              <a:t>) i (</a:t>
            </a:r>
            <a:r>
              <a:rPr lang="en-GB" dirty="0"/>
              <a:t>★ ★</a:t>
            </a:r>
            <a:r>
              <a:rPr lang="hr-HR"/>
              <a:t>) </a:t>
            </a:r>
            <a:r>
              <a:rPr lang="hr-HR" dirty="0"/>
              <a:t>od ukupno 5</a:t>
            </a:r>
            <a:r>
              <a:rPr lang="en-GB" sz="24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★</a:t>
            </a:r>
            <a:endParaRPr lang="hr-HR" dirty="0"/>
          </a:p>
          <a:p>
            <a:pPr lvl="1" fontAlgn="b">
              <a:spcAft>
                <a:spcPts val="0"/>
              </a:spcAft>
            </a:pPr>
            <a:r>
              <a:rPr lang="hr-HR" dirty="0"/>
              <a:t>R</a:t>
            </a:r>
            <a:r>
              <a:rPr lang="en-US" dirty="0" err="1"/>
              <a:t>azin</a:t>
            </a:r>
            <a:r>
              <a:rPr lang="hr-HR" dirty="0"/>
              <a:t>a</a:t>
            </a:r>
            <a:r>
              <a:rPr lang="en-US" dirty="0"/>
              <a:t>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otvorenosti</a:t>
            </a:r>
            <a:r>
              <a:rPr lang="en-US" dirty="0"/>
              <a:t> </a:t>
            </a:r>
            <a:r>
              <a:rPr lang="hr-HR" dirty="0"/>
              <a:t>Otvorenih podataka nije prepoznata od strane ispitanika, odnosno odgovor je da ne znaju koliko je koja razina u praksi primijenjena </a:t>
            </a:r>
          </a:p>
          <a:p>
            <a:r>
              <a:rPr lang="hr-HR" dirty="0"/>
              <a:t>Preporuka je da se javne službe educiraju o sustavnom pristupu kreiranja i osmišljavanja javnih politika koje na cjelovit način pristupaju rješavanju određenih društvenih izazova</a:t>
            </a:r>
          </a:p>
          <a:p>
            <a:r>
              <a:rPr lang="hr-HR" dirty="0"/>
              <a:t>Mreža </a:t>
            </a:r>
            <a:r>
              <a:rPr lang="hr-HR" dirty="0" err="1"/>
              <a:t>evaluatora</a:t>
            </a:r>
            <a:r>
              <a:rPr lang="hr-HR" dirty="0"/>
              <a:t> treba raditi na razvoju svijesti kod javne uprave o potrebi da se javna sredstva usmjeravaju prema rješenjima kojima se postiže MJERLJIV UČINAK, a ne samo odrađeni  izlaz ili rezultat</a:t>
            </a:r>
          </a:p>
        </p:txBody>
      </p:sp>
    </p:spTree>
    <p:extLst>
      <p:ext uri="{BB962C8B-B14F-4D97-AF65-F5344CB8AC3E}">
        <p14:creationId xmlns:p14="http://schemas.microsoft.com/office/powerpoint/2010/main" val="2729564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A534B-6CAB-1979-AA42-9F28C37DF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HVALA na pažnji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60CF5-3E4C-080A-3C1E-EF98ED031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sym typeface="Wingdings" panose="05000000000000000000" pitchFamily="2" charset="2"/>
              </a:rPr>
              <a:t>Dostupna za suradnju </a:t>
            </a:r>
            <a:r>
              <a:rPr lang="hr-HR" dirty="0">
                <a:sym typeface="Wingdings" panose="05000000000000000000" pitchFamily="2" charset="2"/>
                <a:hlinkClick r:id="rId2"/>
              </a:rPr>
              <a:t>rzdjelar1@gmail.com</a:t>
            </a:r>
            <a:r>
              <a:rPr lang="hr-HR" dirty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131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3CA5C-3775-0A5B-DDEC-ECF7314BA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865" y="330620"/>
            <a:ext cx="11283885" cy="1325563"/>
          </a:xfrm>
        </p:spPr>
        <p:txBody>
          <a:bodyPr>
            <a:normAutofit/>
          </a:bodyPr>
          <a:lstStyle/>
          <a:p>
            <a:r>
              <a:rPr lang="hr-HR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B4D5D-2FD5-51C9-FA58-951C7F760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8606"/>
            <a:ext cx="10515600" cy="4838357"/>
          </a:xfrm>
        </p:spPr>
        <p:txBody>
          <a:bodyPr>
            <a:normAutofit fontScale="70000" lnSpcReduction="20000"/>
          </a:bodyPr>
          <a:lstStyle/>
          <a:p>
            <a:endParaRPr lang="en-GB" sz="1800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Baba, V. V.,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HakemZadeh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F. (2012).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Toward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evidence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decision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hr-HR" sz="1800" i="1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r>
              <a:rPr lang="hr-HR" sz="1800" i="1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decision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hr-HR" sz="1800" i="1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(5), 832-867.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Bates, C.,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Fagerström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K.,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Jarvis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M. J.,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Kunze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M.,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McNeill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A., &amp;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Ramström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L. (2003). European Union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smokeless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tobacco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favour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evidence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regulation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hr-HR" sz="1800" i="1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Tobacco </a:t>
            </a:r>
            <a:r>
              <a:rPr lang="hr-HR" sz="1800" i="1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hr-HR" sz="1800" i="1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(4), 360-367.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hr-HR" sz="1800" dirty="0">
                <a:solidFill>
                  <a:srgbClr val="222222"/>
                </a:solidFill>
                <a:cs typeface="Times New Roman" panose="02020603050405020304" pitchFamily="18" charset="0"/>
              </a:rPr>
              <a:t>Bel, G. (2018). </a:t>
            </a:r>
            <a:r>
              <a:rPr lang="hr-HR" sz="1800" dirty="0" err="1">
                <a:solidFill>
                  <a:srgbClr val="222222"/>
                </a:solidFill>
                <a:cs typeface="Times New Roman" panose="02020603050405020304" pitchFamily="18" charset="0"/>
              </a:rPr>
              <a:t>Less</a:t>
            </a:r>
            <a:r>
              <a:rPr lang="hr-HR" sz="1800" dirty="0">
                <a:solidFill>
                  <a:srgbClr val="222222"/>
                </a:solidFill>
                <a:cs typeface="Times New Roman" panose="02020603050405020304" pitchFamily="18" charset="0"/>
              </a:rPr>
              <a:t> Plato </a:t>
            </a:r>
            <a:r>
              <a:rPr lang="hr-HR" sz="1800" dirty="0" err="1">
                <a:solidFill>
                  <a:srgbClr val="222222"/>
                </a:solidFill>
                <a:cs typeface="Times New Roman" panose="02020603050405020304" pitchFamily="18" charset="0"/>
              </a:rPr>
              <a:t>and</a:t>
            </a:r>
            <a:r>
              <a:rPr lang="hr-HR" sz="1800" dirty="0">
                <a:solidFill>
                  <a:srgbClr val="222222"/>
                </a:solidFill>
                <a:cs typeface="Times New Roman" panose="02020603050405020304" pitchFamily="18" charset="0"/>
              </a:rPr>
              <a:t> More </a:t>
            </a:r>
            <a:r>
              <a:rPr lang="hr-HR" sz="1800" dirty="0" err="1">
                <a:solidFill>
                  <a:srgbClr val="222222"/>
                </a:solidFill>
                <a:cs typeface="Times New Roman" panose="02020603050405020304" pitchFamily="18" charset="0"/>
              </a:rPr>
              <a:t>Aristotle</a:t>
            </a:r>
            <a:r>
              <a:rPr lang="hr-HR" sz="1800" dirty="0">
                <a:solidFill>
                  <a:srgbClr val="222222"/>
                </a:solidFill>
                <a:cs typeface="Times New Roman" panose="02020603050405020304" pitchFamily="18" charset="0"/>
              </a:rPr>
              <a:t>: </a:t>
            </a:r>
            <a:r>
              <a:rPr lang="hr-HR" sz="1800" dirty="0" err="1">
                <a:solidFill>
                  <a:srgbClr val="222222"/>
                </a:solidFill>
                <a:cs typeface="Times New Roman" panose="02020603050405020304" pitchFamily="18" charset="0"/>
              </a:rPr>
              <a:t>Empirical</a:t>
            </a:r>
            <a:r>
              <a:rPr lang="hr-HR" sz="1800" dirty="0">
                <a:solidFill>
                  <a:srgbClr val="222222"/>
                </a:solidFill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cs typeface="Times New Roman" panose="02020603050405020304" pitchFamily="18" charset="0"/>
              </a:rPr>
              <a:t>Evaluation</a:t>
            </a:r>
            <a:r>
              <a:rPr lang="hr-HR" sz="1800" dirty="0">
                <a:solidFill>
                  <a:srgbClr val="222222"/>
                </a:solidFill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cs typeface="Times New Roman" panose="02020603050405020304" pitchFamily="18" charset="0"/>
              </a:rPr>
              <a:t>of</a:t>
            </a:r>
            <a:r>
              <a:rPr lang="hr-HR" sz="1800" dirty="0">
                <a:solidFill>
                  <a:srgbClr val="222222"/>
                </a:solidFill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cs typeface="Times New Roman" panose="02020603050405020304" pitchFamily="18" charset="0"/>
              </a:rPr>
              <a:t>Public</a:t>
            </a:r>
            <a:r>
              <a:rPr lang="hr-HR" sz="1800" dirty="0">
                <a:solidFill>
                  <a:srgbClr val="222222"/>
                </a:solidFill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cs typeface="Times New Roman" panose="02020603050405020304" pitchFamily="18" charset="0"/>
              </a:rPr>
              <a:t>Policies</a:t>
            </a:r>
            <a:r>
              <a:rPr lang="hr-HR" sz="1800" dirty="0">
                <a:solidFill>
                  <a:srgbClr val="222222"/>
                </a:solidFill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cs typeface="Times New Roman" panose="02020603050405020304" pitchFamily="18" charset="0"/>
              </a:rPr>
              <a:t>in</a:t>
            </a:r>
            <a:r>
              <a:rPr lang="hr-HR" sz="1800" dirty="0">
                <a:solidFill>
                  <a:srgbClr val="222222"/>
                </a:solidFill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cs typeface="Times New Roman" panose="02020603050405020304" pitchFamily="18" charset="0"/>
              </a:rPr>
              <a:t>Local</a:t>
            </a:r>
            <a:r>
              <a:rPr lang="hr-HR" sz="1800" dirty="0">
                <a:solidFill>
                  <a:srgbClr val="222222"/>
                </a:solidFill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cs typeface="Times New Roman" panose="02020603050405020304" pitchFamily="18" charset="0"/>
              </a:rPr>
              <a:t>Services</a:t>
            </a:r>
            <a:r>
              <a:rPr lang="hr-HR" sz="1800" dirty="0">
                <a:solidFill>
                  <a:srgbClr val="222222"/>
                </a:solidFill>
                <a:cs typeface="Times New Roman" panose="02020603050405020304" pitchFamily="18" charset="0"/>
              </a:rPr>
              <a:t>. </a:t>
            </a:r>
            <a:r>
              <a:rPr lang="en-GB" sz="1800" i="1" dirty="0">
                <a:effectLst/>
                <a:ea typeface="Times New Roman" panose="02020603050405020304" pitchFamily="18" charset="0"/>
              </a:rPr>
              <a:t>Evaluating Reforms of Local Public and Social Services in Europe: More Evidence for Better Results</a:t>
            </a:r>
            <a:r>
              <a:rPr lang="en-GB" sz="1800" dirty="0">
                <a:effectLst/>
                <a:ea typeface="Times New Roman" panose="02020603050405020304" pitchFamily="18" charset="0"/>
              </a:rPr>
              <a:t>, 35-48.</a:t>
            </a:r>
          </a:p>
          <a:p>
            <a:pPr algn="just"/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Kovačić, M. (2022). Kako bi analiza trebala spasiti Hrvatsku: stvaranje politika utemeljeno na dokazima kao cilj hrvatskih javnih politika. </a:t>
            </a:r>
            <a:r>
              <a:rPr lang="hr-HR" sz="1800" i="1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Croatian </a:t>
            </a:r>
            <a:r>
              <a:rPr lang="hr-HR" sz="1800" i="1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hr-HR" sz="1800" i="1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i="1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Comparative</a:t>
            </a:r>
            <a:r>
              <a:rPr lang="hr-HR" sz="1800" i="1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i="1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hr-HR" sz="1800" i="1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i="1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hr-HR" sz="1800" i="1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(3), 495-520.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Lager, A., Bacchus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Hertzman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J., &amp;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Guldbrandsson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K. (2012). A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Pragmatic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Evidence-Based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Health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hr-HR" sz="1800" i="1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Open </a:t>
            </a:r>
            <a:r>
              <a:rPr lang="hr-HR" sz="1800" i="1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hr-HR" sz="1800" i="1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Health Journal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hr-HR" sz="1800" i="1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70-73.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Mantzari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E., Reynolds, J. P.,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Jebb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S. A.,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Hollands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G. J.,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Pilling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M. A., &amp;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Marteau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T. M. (2022).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policies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improve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population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planetary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population-based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online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assessing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impact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communicating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evidence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multiple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versus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single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hr-HR" sz="1800" i="1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hr-HR" sz="1800" i="1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Science &amp; Medicine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hr-HR" sz="1800" i="1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296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114726.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Mills, D.,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Pudney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S.,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Pevcin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P., &amp;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Dvorak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J. (2021).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Evidence-based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decision-making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smart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cities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extant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achievement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city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sustainability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?. </a:t>
            </a:r>
            <a:r>
              <a:rPr lang="hr-HR" sz="1800" i="1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Sustainability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hr-HR" sz="1800" i="1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(1), 3.	 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en-US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OECD (2008) Handbook on </a:t>
            </a:r>
            <a:r>
              <a:rPr lang="en-US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Contructing</a:t>
            </a:r>
            <a:r>
              <a:rPr lang="en-US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Composite Indicators Methodology and User Guide, JRC European Commission, </a:t>
            </a:r>
            <a:r>
              <a:rPr lang="en-US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Retrievec</a:t>
            </a:r>
            <a:r>
              <a:rPr lang="en-US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from www.oecd.org/publishing/corrigenda, accessed October 5</a:t>
            </a:r>
            <a:r>
              <a:rPr lang="en-US" sz="1800" baseline="300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2019.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OECD, (2020).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Improving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Governance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Lessons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Country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Experiences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Retrieved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hr-HR" sz="1800" u="none" strike="noStrike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https://www.oecd.org/gov/improving-governance-with-policy-evaluation-89b1577d-en.htm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accessed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on April 20th 2023., </a:t>
            </a:r>
            <a:r>
              <a:rPr lang="hr-HR" sz="1800" u="none" strike="noStrike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https://doi.org/10.1787/89b1577d-en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OECD, (2021).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Applying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Criteria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Thoughtfully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Retrieved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u="none" strike="noStrike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https://www.oecd-ilibrary.org/development/applying-evaluation-criteria-thoughtfully_543e84ed-en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18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accessed</a:t>
            </a:r>
            <a:r>
              <a:rPr lang="hr-HR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on April 20th 2023, </a:t>
            </a:r>
            <a:r>
              <a:rPr lang="hr-HR" sz="1800" u="none" strike="noStrike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https://doi.org/10.1787/543e84ed-en</a:t>
            </a:r>
            <a:endParaRPr lang="hr-HR" sz="1800" u="none" strike="noStrike" dirty="0">
              <a:solidFill>
                <a:srgbClr val="222222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Žajdela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Hrustek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N. (2015) Multidimensional and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multiperspective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approach for monitoring e-inclusion (Doctoral thesis).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Varaždin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Faculty of Organization and Informatics,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https://urn.nsk.hr/urn:nbn:hr:211:404534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0" algn="just">
              <a:buNone/>
            </a:pPr>
            <a:endParaRPr lang="hr-HR" sz="1800" u="none" strike="noStrike" dirty="0">
              <a:solidFill>
                <a:srgbClr val="222222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1800" dirty="0">
              <a:effectLst/>
              <a:ea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47607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3CA5C-3775-0A5B-DDEC-ECF7314BA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Motivacija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B4D5D-2FD5-51C9-FA58-951C7F760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142"/>
            <a:ext cx="10515600" cy="4649821"/>
          </a:xfrm>
        </p:spPr>
        <p:txBody>
          <a:bodyPr>
            <a:normAutofit fontScale="92500" lnSpcReduction="20000"/>
          </a:bodyPr>
          <a:lstStyle/>
          <a:p>
            <a:r>
              <a:rPr lang="hr-HR" dirty="0"/>
              <a:t>Kako osigurati sustavan pristup rješavanju društvenih problema? </a:t>
            </a:r>
          </a:p>
          <a:p>
            <a:r>
              <a:rPr lang="hr-HR" dirty="0"/>
              <a:t>Javne politike alat za rješavanje društvenih problema</a:t>
            </a:r>
          </a:p>
          <a:p>
            <a:r>
              <a:rPr lang="hr-HR" dirty="0"/>
              <a:t>Opis i definiranje potreba/problema koje treba riješiti kroz javne politike -&gt; empirijski pristup -&gt; model </a:t>
            </a:r>
            <a:r>
              <a:rPr lang="hr-HR" dirty="0" err="1"/>
              <a:t>based</a:t>
            </a:r>
            <a:r>
              <a:rPr lang="hr-HR" dirty="0"/>
              <a:t> </a:t>
            </a:r>
            <a:r>
              <a:rPr lang="hr-HR" dirty="0" err="1"/>
              <a:t>solutions</a:t>
            </a:r>
            <a:endParaRPr lang="hr-HR" dirty="0"/>
          </a:p>
          <a:p>
            <a:r>
              <a:rPr lang="hr-HR" dirty="0"/>
              <a:t>Realnost (objektivnost) i mjerljivost općih ciljeva </a:t>
            </a:r>
          </a:p>
          <a:p>
            <a:r>
              <a:rPr lang="hr-HR" dirty="0"/>
              <a:t>Mjerljivost općih ciljeva kroz komponente modela i njihove atribute, koji opisuje pojavu (potrebu, problem)</a:t>
            </a:r>
          </a:p>
          <a:p>
            <a:r>
              <a:rPr lang="hr-HR" dirty="0"/>
              <a:t>Prednost primjene općeg modela – egzaktnost, bez subjektivnog, osobnog, individualnog shvaćanja situacije</a:t>
            </a:r>
          </a:p>
          <a:p>
            <a:pPr>
              <a:lnSpc>
                <a:spcPct val="100000"/>
              </a:lnSpc>
            </a:pPr>
            <a:r>
              <a:rPr lang="hr-HR" dirty="0"/>
              <a:t>Sagledavanje spremnosti ovako pripremljenih javnih politika za rješavanje konkretnog društvenog problema može pobuditi svijest kreatora javnih politika o tome koliko su javne politike uspješne u rješavanju određenog pitanja ili problema</a:t>
            </a:r>
          </a:p>
        </p:txBody>
      </p:sp>
    </p:spTree>
    <p:extLst>
      <p:ext uri="{BB962C8B-B14F-4D97-AF65-F5344CB8AC3E}">
        <p14:creationId xmlns:p14="http://schemas.microsoft.com/office/powerpoint/2010/main" val="27834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E3CA5C-3775-0A5B-DDEC-ECF7314BA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5308" y="365126"/>
            <a:ext cx="10208491" cy="947122"/>
          </a:xfrm>
        </p:spPr>
        <p:txBody>
          <a:bodyPr>
            <a:normAutofit/>
          </a:bodyPr>
          <a:lstStyle/>
          <a:p>
            <a:r>
              <a:rPr lang="hr-HR" sz="5400" dirty="0"/>
              <a:t>Teoretska osnova</a:t>
            </a: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B4D5D-2FD5-51C9-FA58-951C7F760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035" y="1841041"/>
            <a:ext cx="10853927" cy="4871578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 rtl="0">
              <a:buFont typeface="Times New Roman" panose="02020603050405020304" pitchFamily="18" charset="0"/>
              <a:buChar char="-"/>
            </a:pPr>
            <a:r>
              <a:rPr lang="hr-HR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Donošenje odluka utemeljeno na dokazima već je više desetljeća tema znanstvenika i struke  (Baba, 2012) Kakva je praksa?</a:t>
            </a:r>
            <a:endParaRPr lang="en-GB" sz="1600" dirty="0">
              <a:solidFill>
                <a:srgbClr val="FF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r-HR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Prekomjerna količina informacija , koje nemaju zadovoljavajuću kvalitetu, prikupljenih s ciljem da služe za donošenje oduka imaju za posljedicu:  trošenje resursa sustava (javna uprava, ali može biti i poduzeće, neprofitna organizacija), a rezultat </a:t>
            </a:r>
            <a:r>
              <a:rPr lang="hr-HR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su </a:t>
            </a:r>
            <a:r>
              <a:rPr lang="hr-HR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štetne odluke jer sustav (javna uprava, poduzeće ili neprofitna organizacija) dalje svoje djelovanje usmjerava realizaciji takvih odluka što dovodi do neučinkovitosti (sustav radi, a učinka nema). Uvođenjem suvremenih upravljačkih alata u javnoj upravi dolazi sve više do analiziranja učinkovitosti, pa tako u slučajevima kada javne politike nisu dobro postavljenje sustav bude neučinkovit. (Baba, 2012).</a:t>
            </a:r>
            <a:endParaRPr lang="en-GB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r-HR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Politike koje su utemeljene na kvalitetnim dokazima imaju veću podršku u provedbi jer ciljana skupina kojoj su politike namijenjene ima jasne vrijednosti zbog kojih valja provođenje politike aktivno podržati (Bates </a:t>
            </a:r>
            <a:r>
              <a:rPr lang="hr-HR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hr-HR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hr-HR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., 2003) (</a:t>
            </a:r>
            <a:r>
              <a:rPr lang="hr-HR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Mantzari</a:t>
            </a:r>
            <a:r>
              <a:rPr lang="hr-HR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hr-HR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hr-HR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., 2022). </a:t>
            </a:r>
            <a:endParaRPr lang="en-GB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r-HR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Kod stvaranje politika utemeljeno na dokazima (Kovačić, 2022) treba voditi računa o vjerodostojnosti dokaza što je i u OECD izvješću (2020, stranica 74) razvidno navedeno da su podatkovni dokazi kategorizirani u četiri skupine: </a:t>
            </a:r>
            <a:r>
              <a:rPr lang="hr-HR" sz="16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statistički podaci</a:t>
            </a:r>
            <a:r>
              <a:rPr lang="hr-HR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16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administrativni podaci prikupljeni kroz djelovanje javne uprave</a:t>
            </a:r>
            <a:r>
              <a:rPr lang="hr-HR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16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Big Data, podaci za evaluaciju</a:t>
            </a:r>
            <a:r>
              <a:rPr lang="hr-HR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r-HR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Kovačić (2022) je proveo analizu jedanaest hrvatskih javnih politika te je zaključio da je stvaranje politika utemeljeno na dokazima  u Hrvatskoj još u povojima (2022, stranica 516). </a:t>
            </a:r>
            <a:endParaRPr lang="en-GB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r-HR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Autori Lager </a:t>
            </a:r>
            <a:r>
              <a:rPr lang="hr-HR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hr-HR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hr-HR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(2012) ističu kako pristup planiranju utemeljen na dokazima doprinosi kvaliteti, sigurnosti  i isplativosti u javnom sektoru. U radu se spominju tri faze procesa izrade politike i u svakoj fazi utemeljenost na dokazima ima svoju funkciju. U fazi definiranja problema utemeljenost na kvalitetnim informacijama važna je jer time određuje opseg problema i njegov značaj. Donošenje odluke utemeljeno na dokazima smanjuje rizik od krivo postavljenih ciljeva i neopravdanog gubitka resursa u fazi provedbe.  </a:t>
            </a:r>
            <a:endParaRPr lang="en-GB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r-HR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Autori Mills </a:t>
            </a:r>
            <a:r>
              <a:rPr lang="hr-HR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hr-HR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hr-HR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(2021) pišu o donošenju odluka utemeljenih na dokazima u javnoj upravi te naglašavaju važnost procesa kojim se generiraju/prikupljaju i provjeravaju dokazi na bazi kojih se donose odluke, kao i kontekst u kojem su dokazi prikupljeni. Također, treba uzeti u obzir jesu li dokazi u skladu sa svrhom (fit for </a:t>
            </a:r>
            <a:r>
              <a:rPr lang="hr-HR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hr-HR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za koju se koriste. Suradnja svih zainteresiranih strana u postupku donošenja odluka, neophodna je da bi se određeni problem sagledao sa svih aspekata.  </a:t>
            </a:r>
            <a:endParaRPr lang="en-GB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261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3CA5C-3775-0A5B-DDEC-ECF7314BA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25" y="0"/>
            <a:ext cx="10515600" cy="1325563"/>
          </a:xfrm>
        </p:spPr>
        <p:txBody>
          <a:bodyPr>
            <a:normAutofit/>
          </a:bodyPr>
          <a:lstStyle/>
          <a:p>
            <a:r>
              <a:rPr lang="hr-HR" dirty="0"/>
              <a:t>Od problema do učinka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BC27CC1-002E-48F0-26DE-AC3265037F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9337439"/>
              </p:ext>
            </p:extLst>
          </p:nvPr>
        </p:nvGraphicFramePr>
        <p:xfrm>
          <a:off x="706225" y="1052945"/>
          <a:ext cx="11020720" cy="5805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950026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3CA5C-3775-0A5B-DDEC-ECF7314BA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499" y="365125"/>
            <a:ext cx="11457569" cy="1325563"/>
          </a:xfrm>
        </p:spPr>
        <p:txBody>
          <a:bodyPr>
            <a:normAutofit/>
          </a:bodyPr>
          <a:lstStyle/>
          <a:p>
            <a:pPr algn="ctr"/>
            <a:r>
              <a:rPr lang="hr-HR" sz="3200" dirty="0"/>
              <a:t>Primjer Općeg modela za praćenje spremnosti javnih politika za pitanja od općeg interesa (Opći model)</a:t>
            </a:r>
          </a:p>
        </p:txBody>
      </p:sp>
      <p:pic>
        <p:nvPicPr>
          <p:cNvPr id="4" name="Slika 27">
            <a:extLst>
              <a:ext uri="{FF2B5EF4-FFF2-40B4-BE49-F238E27FC236}">
                <a16:creationId xmlns:a16="http://schemas.microsoft.com/office/drawing/2014/main" id="{4C70EAD9-5D67-C76E-AD52-728F83BDDF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570" y="1690688"/>
            <a:ext cx="7368859" cy="39510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17715B4-C037-26C4-3E9B-DBFBEE05BE5B}"/>
              </a:ext>
            </a:extLst>
          </p:cNvPr>
          <p:cNvSpPr txBox="1"/>
          <p:nvPr/>
        </p:nvSpPr>
        <p:spPr>
          <a:xfrm>
            <a:off x="3186023" y="5584934"/>
            <a:ext cx="6096000" cy="907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hr-HR" sz="1800" i="1" dirty="0">
                <a:effectLst/>
                <a:ea typeface="Times New Roman" panose="02020603050405020304" pitchFamily="18" charset="0"/>
              </a:rPr>
              <a:t>Slika 1. Predloženi opći teoretski konceptualni model za praćenje e-</a:t>
            </a:r>
            <a:r>
              <a:rPr lang="hr-HR" sz="1800" i="1" dirty="0" err="1">
                <a:effectLst/>
                <a:ea typeface="Times New Roman" panose="02020603050405020304" pitchFamily="18" charset="0"/>
              </a:rPr>
              <a:t>uključivosti</a:t>
            </a:r>
            <a:r>
              <a:rPr lang="hr-HR" sz="1800" i="1" dirty="0">
                <a:effectLst/>
                <a:ea typeface="Times New Roman" panose="02020603050405020304" pitchFamily="18" charset="0"/>
              </a:rPr>
              <a:t> (RM-1)</a:t>
            </a:r>
            <a:endParaRPr lang="en-GB" sz="1800" i="1" dirty="0">
              <a:effectLst/>
              <a:ea typeface="Times New Roman" panose="02020603050405020304" pitchFamily="18" charset="0"/>
            </a:endParaRPr>
          </a:p>
          <a:p>
            <a:pPr algn="ctr"/>
            <a:r>
              <a:rPr lang="sr-Latn-RS" sz="1200" dirty="0">
                <a:effectLst/>
                <a:ea typeface="Times New Roman" panose="02020603050405020304" pitchFamily="18" charset="0"/>
              </a:rPr>
              <a:t>Izvor: prilagođeno prema </a:t>
            </a:r>
            <a:r>
              <a:rPr lang="sr-Latn-RS" sz="1200" dirty="0" err="1">
                <a:effectLst/>
                <a:ea typeface="Times New Roman" panose="02020603050405020304" pitchFamily="18" charset="0"/>
              </a:rPr>
              <a:t>Žajdela</a:t>
            </a:r>
            <a:r>
              <a:rPr lang="sr-Latn-RS" sz="1200" dirty="0">
                <a:effectLst/>
                <a:ea typeface="Times New Roman" panose="02020603050405020304" pitchFamily="18" charset="0"/>
              </a:rPr>
              <a:t> </a:t>
            </a:r>
            <a:r>
              <a:rPr lang="sr-Latn-RS" sz="1200" dirty="0" err="1">
                <a:effectLst/>
                <a:ea typeface="Times New Roman" panose="02020603050405020304" pitchFamily="18" charset="0"/>
              </a:rPr>
              <a:t>Hrustek</a:t>
            </a:r>
            <a:r>
              <a:rPr lang="sr-Latn-RS" sz="1200" dirty="0">
                <a:effectLst/>
                <a:ea typeface="Times New Roman" panose="02020603050405020304" pitchFamily="18" charset="0"/>
              </a:rPr>
              <a:t>, (2015)</a:t>
            </a:r>
            <a:endParaRPr lang="en-GB" sz="1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76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ezervirano mjesto sadržaja 2">
            <a:extLst>
              <a:ext uri="{FF2B5EF4-FFF2-40B4-BE49-F238E27FC236}">
                <a16:creationId xmlns:a16="http://schemas.microsoft.com/office/drawing/2014/main" id="{740DB41B-03A3-11AA-6E13-C8D6959C37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934521"/>
              </p:ext>
            </p:extLst>
          </p:nvPr>
        </p:nvGraphicFramePr>
        <p:xfrm>
          <a:off x="1226425" y="714703"/>
          <a:ext cx="9886294" cy="6332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Naslov 1">
            <a:extLst>
              <a:ext uri="{FF2B5EF4-FFF2-40B4-BE49-F238E27FC236}">
                <a16:creationId xmlns:a16="http://schemas.microsoft.com/office/drawing/2014/main" id="{DE4B82EF-FB2B-440C-9AA9-47859FE55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145" y="238160"/>
            <a:ext cx="12044855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hr-HR" sz="3300" dirty="0"/>
              <a:t>Indikatori i </a:t>
            </a:r>
            <a:r>
              <a:rPr lang="hr-HR" sz="3300" dirty="0" err="1"/>
              <a:t>podindikatori</a:t>
            </a:r>
            <a:r>
              <a:rPr lang="hr-HR" sz="3300" dirty="0"/>
              <a:t> </a:t>
            </a:r>
            <a:r>
              <a:rPr lang="hr-HR" sz="3300" dirty="0" err="1"/>
              <a:t>kopozitnog</a:t>
            </a:r>
            <a:r>
              <a:rPr lang="hr-HR" sz="3300" dirty="0"/>
              <a:t> indeksa za mjerenje spremnosti javne politike za e-</a:t>
            </a:r>
            <a:r>
              <a:rPr lang="hr-HR" sz="3300" dirty="0" err="1"/>
              <a:t>uključivost</a:t>
            </a:r>
            <a:r>
              <a:rPr lang="hr-HR" sz="3300" dirty="0"/>
              <a:t> populacije 54+</a:t>
            </a:r>
          </a:p>
        </p:txBody>
      </p:sp>
    </p:spTree>
    <p:extLst>
      <p:ext uri="{BB962C8B-B14F-4D97-AF65-F5344CB8AC3E}">
        <p14:creationId xmlns:p14="http://schemas.microsoft.com/office/powerpoint/2010/main" val="3212261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E6F22-7FBE-6753-C103-CEAB5BC2B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6296"/>
            <a:ext cx="10515600" cy="6954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hr-HR" sz="3300" dirty="0"/>
              <a:t>Primjer LOŠIH indikatora</a:t>
            </a:r>
            <a:endParaRPr lang="en-GB" sz="3300" dirty="0"/>
          </a:p>
        </p:txBody>
      </p:sp>
      <p:graphicFrame>
        <p:nvGraphicFramePr>
          <p:cNvPr id="8" name="Tablica 8">
            <a:extLst>
              <a:ext uri="{FF2B5EF4-FFF2-40B4-BE49-F238E27FC236}">
                <a16:creationId xmlns:a16="http://schemas.microsoft.com/office/drawing/2014/main" id="{2B21A264-57A7-070B-F2C4-2CA6188B7D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003468"/>
              </p:ext>
            </p:extLst>
          </p:nvPr>
        </p:nvGraphicFramePr>
        <p:xfrm>
          <a:off x="701742" y="1171696"/>
          <a:ext cx="10959642" cy="2438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98897">
                  <a:extLst>
                    <a:ext uri="{9D8B030D-6E8A-4147-A177-3AD203B41FA5}">
                      <a16:colId xmlns:a16="http://schemas.microsoft.com/office/drawing/2014/main" val="2109373639"/>
                    </a:ext>
                  </a:extLst>
                </a:gridCol>
                <a:gridCol w="2156289">
                  <a:extLst>
                    <a:ext uri="{9D8B030D-6E8A-4147-A177-3AD203B41FA5}">
                      <a16:colId xmlns:a16="http://schemas.microsoft.com/office/drawing/2014/main" val="12240660"/>
                    </a:ext>
                  </a:extLst>
                </a:gridCol>
                <a:gridCol w="889717">
                  <a:extLst>
                    <a:ext uri="{9D8B030D-6E8A-4147-A177-3AD203B41FA5}">
                      <a16:colId xmlns:a16="http://schemas.microsoft.com/office/drawing/2014/main" val="1428440165"/>
                    </a:ext>
                  </a:extLst>
                </a:gridCol>
                <a:gridCol w="3562265">
                  <a:extLst>
                    <a:ext uri="{9D8B030D-6E8A-4147-A177-3AD203B41FA5}">
                      <a16:colId xmlns:a16="http://schemas.microsoft.com/office/drawing/2014/main" val="4059589718"/>
                    </a:ext>
                  </a:extLst>
                </a:gridCol>
                <a:gridCol w="1059774">
                  <a:extLst>
                    <a:ext uri="{9D8B030D-6E8A-4147-A177-3AD203B41FA5}">
                      <a16:colId xmlns:a16="http://schemas.microsoft.com/office/drawing/2014/main" val="4139801742"/>
                    </a:ext>
                  </a:extLst>
                </a:gridCol>
                <a:gridCol w="1033057">
                  <a:extLst>
                    <a:ext uri="{9D8B030D-6E8A-4147-A177-3AD203B41FA5}">
                      <a16:colId xmlns:a16="http://schemas.microsoft.com/office/drawing/2014/main" val="345687268"/>
                    </a:ext>
                  </a:extLst>
                </a:gridCol>
                <a:gridCol w="1059643">
                  <a:extLst>
                    <a:ext uri="{9D8B030D-6E8A-4147-A177-3AD203B41FA5}">
                      <a16:colId xmlns:a16="http://schemas.microsoft.com/office/drawing/2014/main" val="326867020"/>
                    </a:ext>
                  </a:extLst>
                </a:gridCol>
              </a:tblGrid>
              <a:tr h="232386">
                <a:tc gridSpan="7">
                  <a:txBody>
                    <a:bodyPr/>
                    <a:lstStyle/>
                    <a:p>
                      <a:pPr algn="ctr"/>
                      <a:r>
                        <a:rPr lang="hr-HR" sz="1300" dirty="0"/>
                        <a:t>TABLICA PLANIRANIH AKTIVNOSTI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hr-HR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hr-HR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hr-HR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265144"/>
                  </a:ext>
                </a:extLst>
              </a:tr>
              <a:tr h="232386">
                <a:tc>
                  <a:txBody>
                    <a:bodyPr/>
                    <a:lstStyle/>
                    <a:p>
                      <a:r>
                        <a:rPr lang="hr-HR" sz="1300" dirty="0"/>
                        <a:t>OPĆI CILJ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hr-HR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812479"/>
                  </a:ext>
                </a:extLst>
              </a:tr>
              <a:tr h="377698">
                <a:tc>
                  <a:txBody>
                    <a:bodyPr/>
                    <a:lstStyle/>
                    <a:p>
                      <a:r>
                        <a:rPr lang="hr-HR" sz="1300" dirty="0"/>
                        <a:t>POSEBNI CILJ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300" dirty="0"/>
                        <a:t>1.1. Poticanje gospodarskog razvoja</a:t>
                      </a:r>
                    </a:p>
                    <a:p>
                      <a:endParaRPr lang="hr-HR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203921"/>
                  </a:ext>
                </a:extLst>
              </a:tr>
              <a:tr h="684578">
                <a:tc>
                  <a:txBody>
                    <a:bodyPr/>
                    <a:lstStyle/>
                    <a:p>
                      <a:pPr algn="ctr"/>
                      <a:r>
                        <a:rPr lang="hr-HR" sz="1300" b="1" dirty="0"/>
                        <a:t>Način ostvarenja</a:t>
                      </a:r>
                    </a:p>
                    <a:p>
                      <a:pPr algn="ctr"/>
                      <a:r>
                        <a:rPr lang="hr-HR" sz="1300" b="1" dirty="0"/>
                        <a:t>(radna jedinica)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300" b="1" dirty="0"/>
                        <a:t>Ključne aktivnosti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1" dirty="0"/>
                        <a:t>Jedinica mjere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300" b="1" dirty="0"/>
                        <a:t>Rezultat</a:t>
                      </a:r>
                    </a:p>
                    <a:p>
                      <a:pPr algn="ctr"/>
                      <a:endParaRPr lang="hr-HR" sz="13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1" dirty="0"/>
                        <a:t>Referentna godina</a:t>
                      </a:r>
                    </a:p>
                    <a:p>
                      <a:pPr algn="ctr"/>
                      <a:r>
                        <a:rPr lang="hr-HR" sz="1300" b="1" dirty="0"/>
                        <a:t>2022.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1" dirty="0"/>
                        <a:t>Vrijednost za 2024.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300" b="1" dirty="0"/>
                        <a:t>Vrijednost za 2025.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0364291"/>
                  </a:ext>
                </a:extLst>
              </a:tr>
              <a:tr h="377698">
                <a:tc>
                  <a:txBody>
                    <a:bodyPr/>
                    <a:lstStyle/>
                    <a:p>
                      <a:r>
                        <a:rPr lang="hr-HR" sz="1300" dirty="0"/>
                        <a:t>1.1.1.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300" dirty="0"/>
                        <a:t>Subvencije poduzetnicima početnicima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300" dirty="0"/>
                        <a:t>Broj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300" dirty="0"/>
                        <a:t>Broj jednokratnih potpora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3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3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300" dirty="0"/>
                        <a:t>115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097882"/>
                  </a:ext>
                </a:extLst>
              </a:tr>
            </a:tbl>
          </a:graphicData>
        </a:graphic>
      </p:graphicFrame>
      <p:graphicFrame>
        <p:nvGraphicFramePr>
          <p:cNvPr id="3" name="Tablica 8">
            <a:extLst>
              <a:ext uri="{FF2B5EF4-FFF2-40B4-BE49-F238E27FC236}">
                <a16:creationId xmlns:a16="http://schemas.microsoft.com/office/drawing/2014/main" id="{10A47DE4-6268-527B-B0BD-DAD310DCF6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884833"/>
              </p:ext>
            </p:extLst>
          </p:nvPr>
        </p:nvGraphicFramePr>
        <p:xfrm>
          <a:off x="701742" y="3862621"/>
          <a:ext cx="10959642" cy="2636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98897">
                  <a:extLst>
                    <a:ext uri="{9D8B030D-6E8A-4147-A177-3AD203B41FA5}">
                      <a16:colId xmlns:a16="http://schemas.microsoft.com/office/drawing/2014/main" val="2109373639"/>
                    </a:ext>
                  </a:extLst>
                </a:gridCol>
                <a:gridCol w="2156289">
                  <a:extLst>
                    <a:ext uri="{9D8B030D-6E8A-4147-A177-3AD203B41FA5}">
                      <a16:colId xmlns:a16="http://schemas.microsoft.com/office/drawing/2014/main" val="12240660"/>
                    </a:ext>
                  </a:extLst>
                </a:gridCol>
                <a:gridCol w="889717">
                  <a:extLst>
                    <a:ext uri="{9D8B030D-6E8A-4147-A177-3AD203B41FA5}">
                      <a16:colId xmlns:a16="http://schemas.microsoft.com/office/drawing/2014/main" val="1428440165"/>
                    </a:ext>
                  </a:extLst>
                </a:gridCol>
                <a:gridCol w="3562265">
                  <a:extLst>
                    <a:ext uri="{9D8B030D-6E8A-4147-A177-3AD203B41FA5}">
                      <a16:colId xmlns:a16="http://schemas.microsoft.com/office/drawing/2014/main" val="4059589718"/>
                    </a:ext>
                  </a:extLst>
                </a:gridCol>
                <a:gridCol w="1059774">
                  <a:extLst>
                    <a:ext uri="{9D8B030D-6E8A-4147-A177-3AD203B41FA5}">
                      <a16:colId xmlns:a16="http://schemas.microsoft.com/office/drawing/2014/main" val="4139801742"/>
                    </a:ext>
                  </a:extLst>
                </a:gridCol>
                <a:gridCol w="1033057">
                  <a:extLst>
                    <a:ext uri="{9D8B030D-6E8A-4147-A177-3AD203B41FA5}">
                      <a16:colId xmlns:a16="http://schemas.microsoft.com/office/drawing/2014/main" val="345687268"/>
                    </a:ext>
                  </a:extLst>
                </a:gridCol>
                <a:gridCol w="1059643">
                  <a:extLst>
                    <a:ext uri="{9D8B030D-6E8A-4147-A177-3AD203B41FA5}">
                      <a16:colId xmlns:a16="http://schemas.microsoft.com/office/drawing/2014/main" val="326867020"/>
                    </a:ext>
                  </a:extLst>
                </a:gridCol>
              </a:tblGrid>
              <a:tr h="232386">
                <a:tc gridSpan="7">
                  <a:txBody>
                    <a:bodyPr/>
                    <a:lstStyle/>
                    <a:p>
                      <a:pPr algn="ctr"/>
                      <a:r>
                        <a:rPr lang="hr-HR" sz="1300" dirty="0"/>
                        <a:t>TABLICA PLANIRANIH AKTIVNOSTI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hr-HR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hr-HR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hr-HR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265144"/>
                  </a:ext>
                </a:extLst>
              </a:tr>
              <a:tr h="232386">
                <a:tc>
                  <a:txBody>
                    <a:bodyPr/>
                    <a:lstStyle/>
                    <a:p>
                      <a:r>
                        <a:rPr lang="hr-HR" sz="1300" dirty="0"/>
                        <a:t>OPĆI CILJ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hr-HR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812479"/>
                  </a:ext>
                </a:extLst>
              </a:tr>
              <a:tr h="377698">
                <a:tc>
                  <a:txBody>
                    <a:bodyPr/>
                    <a:lstStyle/>
                    <a:p>
                      <a:r>
                        <a:rPr lang="hr-HR" sz="1300" dirty="0"/>
                        <a:t>POSEBNI CILJ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300" dirty="0"/>
                        <a:t>1.1. Civilna i </a:t>
                      </a:r>
                      <a:r>
                        <a:rPr lang="hr-HR" sz="1300" dirty="0" err="1"/>
                        <a:t>protunepogodna</a:t>
                      </a:r>
                      <a:r>
                        <a:rPr lang="hr-HR" sz="1300" dirty="0"/>
                        <a:t> zaštita</a:t>
                      </a:r>
                    </a:p>
                    <a:p>
                      <a:endParaRPr lang="hr-HR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203921"/>
                  </a:ext>
                </a:extLst>
              </a:tr>
              <a:tr h="684578">
                <a:tc>
                  <a:txBody>
                    <a:bodyPr/>
                    <a:lstStyle/>
                    <a:p>
                      <a:pPr algn="ctr"/>
                      <a:r>
                        <a:rPr lang="hr-HR" sz="1300" b="1" dirty="0"/>
                        <a:t>Način ostvarenja</a:t>
                      </a:r>
                    </a:p>
                    <a:p>
                      <a:pPr algn="ctr"/>
                      <a:r>
                        <a:rPr lang="hr-HR" sz="1300" b="1" dirty="0"/>
                        <a:t>(radna jedinica)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300" b="1" dirty="0"/>
                        <a:t>Ključne aktivnosti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1" dirty="0"/>
                        <a:t>Jedinica mjere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300" b="1" dirty="0"/>
                        <a:t>Rezultat</a:t>
                      </a:r>
                    </a:p>
                    <a:p>
                      <a:pPr algn="ctr"/>
                      <a:endParaRPr lang="hr-HR" sz="13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1" dirty="0"/>
                        <a:t>Referentna godina</a:t>
                      </a:r>
                    </a:p>
                    <a:p>
                      <a:pPr algn="ctr"/>
                      <a:r>
                        <a:rPr lang="hr-HR" sz="1300" b="1" dirty="0"/>
                        <a:t>2022.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1" dirty="0"/>
                        <a:t>Vrijednost za 2024.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300" b="1" dirty="0"/>
                        <a:t>Vrijednost za 2025.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0364291"/>
                  </a:ext>
                </a:extLst>
              </a:tr>
              <a:tr h="377698">
                <a:tc>
                  <a:txBody>
                    <a:bodyPr/>
                    <a:lstStyle/>
                    <a:p>
                      <a:r>
                        <a:rPr lang="hr-HR" sz="1300" dirty="0"/>
                        <a:t>1.1.1.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300" dirty="0"/>
                        <a:t>Infrastrukturna i druga ulaganja u protupožarnu i civilnu zaštitu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300" dirty="0"/>
                        <a:t>Broj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300" dirty="0"/>
                        <a:t>broj isplata iz proračuna za infrastrukturna ulaganja u sustav zaštite i spašavanja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3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3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300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097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650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3CA5C-3775-0A5B-DDEC-ECF7314BA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Metodologija istraživanja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B4D5D-2FD5-51C9-FA58-951C7F760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hr-HR" dirty="0"/>
              <a:t>Istraživanje područja putem dostupnih znanstvenih radova </a:t>
            </a:r>
          </a:p>
          <a:p>
            <a:r>
              <a:rPr lang="hr-HR" dirty="0"/>
              <a:t>Istražiti stavove </a:t>
            </a:r>
            <a:r>
              <a:rPr lang="hr-HR" dirty="0" err="1"/>
              <a:t>evaluatora</a:t>
            </a:r>
            <a:r>
              <a:rPr lang="hr-HR" dirty="0"/>
              <a:t> s iskustvom o:</a:t>
            </a:r>
          </a:p>
          <a:p>
            <a:pPr lvl="1"/>
            <a:r>
              <a:rPr lang="hr-HR" dirty="0"/>
              <a:t>primjeni empirijskog pristupa programiranju i planiranju javnih politika</a:t>
            </a:r>
          </a:p>
          <a:p>
            <a:pPr lvl="1"/>
            <a:r>
              <a:rPr lang="hr-HR" dirty="0"/>
              <a:t>o dostupnosti i korisnosti otvorenih podataka, naročito onih koje kreiraju tijela javne vlasti </a:t>
            </a:r>
          </a:p>
          <a:p>
            <a:r>
              <a:rPr lang="hr-HR" b="1" dirty="0"/>
              <a:t>Metoda prikupljanja podataka:</a:t>
            </a:r>
          </a:p>
          <a:p>
            <a:pPr marL="0" indent="0">
              <a:buNone/>
            </a:pPr>
            <a:r>
              <a:rPr lang="hr-HR" dirty="0"/>
              <a:t>- </a:t>
            </a:r>
            <a:r>
              <a:rPr lang="hr-HR" sz="2600" dirty="0"/>
              <a:t>Anketni upitnik (Google </a:t>
            </a:r>
            <a:r>
              <a:rPr lang="hr-HR" sz="2600" dirty="0" err="1"/>
              <a:t>docs</a:t>
            </a:r>
            <a:r>
              <a:rPr lang="hr-HR" sz="2600" dirty="0"/>
              <a:t>)</a:t>
            </a:r>
          </a:p>
          <a:p>
            <a:pPr marL="0" indent="0">
              <a:buNone/>
            </a:pPr>
            <a:r>
              <a:rPr lang="hr-HR" sz="2600" dirty="0"/>
              <a:t>- Distribuiran putem nacionalnih koordinatora mreže </a:t>
            </a:r>
            <a:r>
              <a:rPr lang="hr-HR" sz="2600" dirty="0" err="1"/>
              <a:t>evaluatora</a:t>
            </a:r>
            <a:endParaRPr lang="hr-HR" sz="2600" dirty="0"/>
          </a:p>
          <a:p>
            <a:pPr marL="0" indent="0">
              <a:buNone/>
            </a:pPr>
            <a:r>
              <a:rPr lang="hr-HR" sz="2600" dirty="0"/>
              <a:t>- Vrijeme u kojem su se prikupljali podaci: 14.7.-27.9.2023</a:t>
            </a:r>
          </a:p>
          <a:p>
            <a:pPr marL="0" indent="0">
              <a:buNone/>
            </a:pPr>
            <a:r>
              <a:rPr lang="hr-HR" sz="2600" dirty="0"/>
              <a:t>- Odaziv n=31</a:t>
            </a:r>
          </a:p>
        </p:txBody>
      </p:sp>
    </p:spTree>
    <p:extLst>
      <p:ext uri="{BB962C8B-B14F-4D97-AF65-F5344CB8AC3E}">
        <p14:creationId xmlns:p14="http://schemas.microsoft.com/office/powerpoint/2010/main" val="3516158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</TotalTime>
  <Words>3355</Words>
  <Application>Microsoft Office PowerPoint</Application>
  <PresentationFormat>Widescreen</PresentationFormat>
  <Paragraphs>451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(tijelo)</vt:lpstr>
      <vt:lpstr>Calibri Light</vt:lpstr>
      <vt:lpstr>CIDFont+F4</vt:lpstr>
      <vt:lpstr>Times New Roman</vt:lpstr>
      <vt:lpstr>Office Theme</vt:lpstr>
      <vt:lpstr>Opći model za praćenje spremnosti javnih politika za pitanja od općeg interesa</vt:lpstr>
      <vt:lpstr>Sadržaj</vt:lpstr>
      <vt:lpstr>Motivacija</vt:lpstr>
      <vt:lpstr>Teoretska osnova</vt:lpstr>
      <vt:lpstr>Od problema do učinka</vt:lpstr>
      <vt:lpstr>Primjer Općeg modela za praćenje spremnosti javnih politika za pitanja od općeg interesa (Opći model)</vt:lpstr>
      <vt:lpstr>Indikatori i podindikatori kopozitnog indeksa za mjerenje spremnosti javne politike za e-uključivost populacije 54+</vt:lpstr>
      <vt:lpstr>Primjer LOŠIH indikatora</vt:lpstr>
      <vt:lpstr>Metodologija istraživanja </vt:lpstr>
      <vt:lpstr>Rezultati istraživanja – ispitanici  (n=31, na dan 27. 9. 2023)</vt:lpstr>
      <vt:lpstr>Rezultati istraživanja -Poštivanje načela točnosti i cjelovitosti </vt:lpstr>
      <vt:lpstr>Rezultati istraživanja -Poštivanje načela točnosti i cjelovitosti </vt:lpstr>
      <vt:lpstr>PowerPoint Presentation</vt:lpstr>
      <vt:lpstr>PowerPoint Presentation</vt:lpstr>
      <vt:lpstr>PowerPoint Presentation</vt:lpstr>
      <vt:lpstr>9b. Koju razinu tehničke otvorenosti  zadovoljavaju otvoreni podaci s kojima ste se susretali u najvećem broju slučajeva?</vt:lpstr>
      <vt:lpstr>PowerPoint Presentation</vt:lpstr>
      <vt:lpstr>10. Javne politike utemeljene na empirijskim modelima, koji sustavno opisuju društveni problem koji se rješava, bile bi učinkovitije od javnih politika utemeljenih samo na podacima pojedinačnih aspekata. </vt:lpstr>
      <vt:lpstr>11. Prema iskustvu koje imate u evaluaciji javnih politika,  utemeljenost javnih politika na empirijskim modelima,  koji sustavno opisuju društveni problem koji se rješava, koristi se u praksi</vt:lpstr>
      <vt:lpstr>Ograničenja istraživanja</vt:lpstr>
      <vt:lpstr>Zaključci i preporuke</vt:lpstr>
      <vt:lpstr>HVALA na pažnji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Robertina Zdjelar</dc:creator>
  <cp:lastModifiedBy>Robertina Zdjelar</cp:lastModifiedBy>
  <cp:revision>95</cp:revision>
  <dcterms:created xsi:type="dcterms:W3CDTF">2023-07-10T10:39:54Z</dcterms:created>
  <dcterms:modified xsi:type="dcterms:W3CDTF">2023-09-27T10:54:59Z</dcterms:modified>
</cp:coreProperties>
</file>