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81" r:id="rId2"/>
    <p:sldId id="296" r:id="rId3"/>
    <p:sldId id="297" r:id="rId4"/>
    <p:sldId id="287" r:id="rId5"/>
    <p:sldId id="257" r:id="rId6"/>
    <p:sldId id="289" r:id="rId7"/>
    <p:sldId id="298" r:id="rId8"/>
    <p:sldId id="286" r:id="rId9"/>
    <p:sldId id="299" r:id="rId10"/>
    <p:sldId id="300" r:id="rId11"/>
    <p:sldId id="277" r:id="rId12"/>
    <p:sldId id="301" r:id="rId13"/>
    <p:sldId id="303" r:id="rId14"/>
    <p:sldId id="302" r:id="rId15"/>
    <p:sldId id="304" r:id="rId16"/>
    <p:sldId id="305" r:id="rId17"/>
    <p:sldId id="306" r:id="rId18"/>
    <p:sldId id="307" r:id="rId19"/>
    <p:sldId id="295" r:id="rId20"/>
  </p:sldIdLst>
  <p:sldSz cx="12192000" cy="6858000"/>
  <p:notesSz cx="6889750" cy="10021888"/>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47"/>
    <a:srgbClr val="0B2B41"/>
    <a:srgbClr val="114263"/>
    <a:srgbClr val="401918"/>
    <a:srgbClr val="731F1C"/>
    <a:srgbClr val="AB678E"/>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89" autoAdjust="0"/>
  </p:normalViewPr>
  <p:slideViewPr>
    <p:cSldViewPr snapToGrid="0">
      <p:cViewPr varScale="1">
        <p:scale>
          <a:sx n="112" d="100"/>
          <a:sy n="112" d="100"/>
        </p:scale>
        <p:origin x="552" y="96"/>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0" d="100"/>
          <a:sy n="80" d="100"/>
        </p:scale>
        <p:origin x="282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pPr rtl="0"/>
            <a:endParaRPr lang="sl-SI"/>
          </a:p>
        </p:txBody>
      </p:sp>
      <p:sp>
        <p:nvSpPr>
          <p:cNvPr id="3" name="Označba mesta za datum 2">
            <a:extLst>
              <a:ext uri="{FF2B5EF4-FFF2-40B4-BE49-F238E27FC236}">
                <a16:creationId xmlns:a16="http://schemas.microsoft.com/office/drawing/2014/main" id="{B0087A2D-9F8F-45E9-B127-C2407E795365}"/>
              </a:ext>
            </a:extLst>
          </p:cNvPr>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pPr rtl="0"/>
            <a:fld id="{D3E006D4-7139-4BC0-BB5F-16E86D1BF17B}" type="datetime1">
              <a:rPr lang="sl-SI" smtClean="0"/>
              <a:t>26. 09. 2023</a:t>
            </a:fld>
            <a:endParaRPr lang="sl-SI"/>
          </a:p>
        </p:txBody>
      </p:sp>
      <p:sp>
        <p:nvSpPr>
          <p:cNvPr id="4" name="Označba mesta za nogo 3">
            <a:extLst>
              <a:ext uri="{FF2B5EF4-FFF2-40B4-BE49-F238E27FC236}">
                <a16:creationId xmlns:a16="http://schemas.microsoft.com/office/drawing/2014/main" id="{60515058-9F03-4AC5-A723-3D23E2772005}"/>
              </a:ext>
            </a:extLst>
          </p:cNvPr>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pPr rtl="0"/>
            <a:endParaRPr lang="sl-SI"/>
          </a:p>
        </p:txBody>
      </p:sp>
      <p:sp>
        <p:nvSpPr>
          <p:cNvPr id="5" name="Označba mesta številke diapozitiva 4">
            <a:extLst>
              <a:ext uri="{FF2B5EF4-FFF2-40B4-BE49-F238E27FC236}">
                <a16:creationId xmlns:a16="http://schemas.microsoft.com/office/drawing/2014/main" id="{986E583C-77B5-479A-A9CA-17DC816BC653}"/>
              </a:ext>
            </a:extLst>
          </p:cNvPr>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pPr rtl="0"/>
            <a:fld id="{7F3D57C9-54A6-4BAA-A5CD-C535F9370C4B}" type="slidenum">
              <a:rPr lang="sl-SI" smtClean="0"/>
              <a:t>‹#›</a:t>
            </a:fld>
            <a:endParaRPr lang="sl-SI"/>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pPr rtl="0"/>
            <a:endParaRPr lang="sl-SI" noProof="0"/>
          </a:p>
        </p:txBody>
      </p:sp>
      <p:sp>
        <p:nvSpPr>
          <p:cNvPr id="3" name="Označba mesta za datum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pPr rtl="0"/>
            <a:fld id="{37DD9BEE-C508-4B82-8C1C-710A7F263637}" type="datetime1">
              <a:rPr lang="sl-SI" noProof="0" smtClean="0"/>
              <a:t>26. 09. 2023</a:t>
            </a:fld>
            <a:endParaRPr lang="sl-SI" noProof="0"/>
          </a:p>
        </p:txBody>
      </p:sp>
      <p:sp>
        <p:nvSpPr>
          <p:cNvPr id="4" name="Označba mesta za sliko diapozitiva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pPr rtl="0"/>
            <a:endParaRPr lang="sl-SI" noProof="0"/>
          </a:p>
        </p:txBody>
      </p:sp>
      <p:sp>
        <p:nvSpPr>
          <p:cNvPr id="5" name="Označba mesta opomb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rtl="0"/>
            <a:r>
              <a:rPr lang="sl-SI" noProof="0"/>
              <a:t>Uredite sloge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p>
        </p:txBody>
      </p:sp>
      <p:sp>
        <p:nvSpPr>
          <p:cNvPr id="6" name="Označba mesta noge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pPr rtl="0"/>
            <a:endParaRPr lang="sl-SI" noProof="0"/>
          </a:p>
        </p:txBody>
      </p:sp>
      <p:sp>
        <p:nvSpPr>
          <p:cNvPr id="7" name="Označba mesta številke diapozitiva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pPr rtl="0"/>
            <a:fld id="{6BF82289-BCFD-4053-9D06-A9140C63A457}" type="slidenum">
              <a:rPr lang="sl-SI" noProof="0" smtClean="0"/>
              <a:t>‹#›</a:t>
            </a:fld>
            <a:endParaRPr lang="sl-SI" noProof="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a:t>
            </a:fld>
            <a:endParaRPr lang="sl-SI"/>
          </a:p>
        </p:txBody>
      </p:sp>
    </p:spTree>
    <p:extLst>
      <p:ext uri="{BB962C8B-B14F-4D97-AF65-F5344CB8AC3E}">
        <p14:creationId xmlns:p14="http://schemas.microsoft.com/office/powerpoint/2010/main" val="3034441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10</a:t>
            </a:fld>
            <a:endParaRPr lang="sl-SI"/>
          </a:p>
        </p:txBody>
      </p:sp>
    </p:spTree>
    <p:extLst>
      <p:ext uri="{BB962C8B-B14F-4D97-AF65-F5344CB8AC3E}">
        <p14:creationId xmlns:p14="http://schemas.microsoft.com/office/powerpoint/2010/main" val="297110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11</a:t>
            </a:fld>
            <a:endParaRPr lang="sl-SI"/>
          </a:p>
        </p:txBody>
      </p:sp>
    </p:spTree>
    <p:extLst>
      <p:ext uri="{BB962C8B-B14F-4D97-AF65-F5344CB8AC3E}">
        <p14:creationId xmlns:p14="http://schemas.microsoft.com/office/powerpoint/2010/main" val="2091524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12</a:t>
            </a:fld>
            <a:endParaRPr lang="sl-SI"/>
          </a:p>
        </p:txBody>
      </p:sp>
    </p:spTree>
    <p:extLst>
      <p:ext uri="{BB962C8B-B14F-4D97-AF65-F5344CB8AC3E}">
        <p14:creationId xmlns:p14="http://schemas.microsoft.com/office/powerpoint/2010/main" val="4197322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13</a:t>
            </a:fld>
            <a:endParaRPr lang="sl-SI"/>
          </a:p>
        </p:txBody>
      </p:sp>
    </p:spTree>
    <p:extLst>
      <p:ext uri="{BB962C8B-B14F-4D97-AF65-F5344CB8AC3E}">
        <p14:creationId xmlns:p14="http://schemas.microsoft.com/office/powerpoint/2010/main" val="7016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16</a:t>
            </a:fld>
            <a:endParaRPr lang="sl-SI"/>
          </a:p>
        </p:txBody>
      </p:sp>
    </p:spTree>
    <p:extLst>
      <p:ext uri="{BB962C8B-B14F-4D97-AF65-F5344CB8AC3E}">
        <p14:creationId xmlns:p14="http://schemas.microsoft.com/office/powerpoint/2010/main" val="2791672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17</a:t>
            </a:fld>
            <a:endParaRPr lang="sl-SI"/>
          </a:p>
        </p:txBody>
      </p:sp>
    </p:spTree>
    <p:extLst>
      <p:ext uri="{BB962C8B-B14F-4D97-AF65-F5344CB8AC3E}">
        <p14:creationId xmlns:p14="http://schemas.microsoft.com/office/powerpoint/2010/main" val="2399734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18</a:t>
            </a:fld>
            <a:endParaRPr lang="sl-SI"/>
          </a:p>
        </p:txBody>
      </p:sp>
    </p:spTree>
    <p:extLst>
      <p:ext uri="{BB962C8B-B14F-4D97-AF65-F5344CB8AC3E}">
        <p14:creationId xmlns:p14="http://schemas.microsoft.com/office/powerpoint/2010/main" val="4292820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19</a:t>
            </a:fld>
            <a:endParaRPr lang="sl-SI"/>
          </a:p>
        </p:txBody>
      </p:sp>
    </p:spTree>
    <p:extLst>
      <p:ext uri="{BB962C8B-B14F-4D97-AF65-F5344CB8AC3E}">
        <p14:creationId xmlns:p14="http://schemas.microsoft.com/office/powerpoint/2010/main" val="219655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2</a:t>
            </a:fld>
            <a:endParaRPr lang="sl-SI"/>
          </a:p>
        </p:txBody>
      </p:sp>
    </p:spTree>
    <p:extLst>
      <p:ext uri="{BB962C8B-B14F-4D97-AF65-F5344CB8AC3E}">
        <p14:creationId xmlns:p14="http://schemas.microsoft.com/office/powerpoint/2010/main" val="188297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3</a:t>
            </a:fld>
            <a:endParaRPr lang="sl-SI"/>
          </a:p>
        </p:txBody>
      </p:sp>
    </p:spTree>
    <p:extLst>
      <p:ext uri="{BB962C8B-B14F-4D97-AF65-F5344CB8AC3E}">
        <p14:creationId xmlns:p14="http://schemas.microsoft.com/office/powerpoint/2010/main" val="3024258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4</a:t>
            </a:fld>
            <a:endParaRPr lang="sl-SI"/>
          </a:p>
        </p:txBody>
      </p:sp>
    </p:spTree>
    <p:extLst>
      <p:ext uri="{BB962C8B-B14F-4D97-AF65-F5344CB8AC3E}">
        <p14:creationId xmlns:p14="http://schemas.microsoft.com/office/powerpoint/2010/main" val="3500584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5</a:t>
            </a:fld>
            <a:endParaRPr lang="sl-SI"/>
          </a:p>
        </p:txBody>
      </p:sp>
    </p:spTree>
    <p:extLst>
      <p:ext uri="{BB962C8B-B14F-4D97-AF65-F5344CB8AC3E}">
        <p14:creationId xmlns:p14="http://schemas.microsoft.com/office/powerpoint/2010/main" val="415783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6</a:t>
            </a:fld>
            <a:endParaRPr lang="sl-SI"/>
          </a:p>
        </p:txBody>
      </p:sp>
    </p:spTree>
    <p:extLst>
      <p:ext uri="{BB962C8B-B14F-4D97-AF65-F5344CB8AC3E}">
        <p14:creationId xmlns:p14="http://schemas.microsoft.com/office/powerpoint/2010/main" val="2840036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7</a:t>
            </a:fld>
            <a:endParaRPr lang="sl-SI"/>
          </a:p>
        </p:txBody>
      </p:sp>
    </p:spTree>
    <p:extLst>
      <p:ext uri="{BB962C8B-B14F-4D97-AF65-F5344CB8AC3E}">
        <p14:creationId xmlns:p14="http://schemas.microsoft.com/office/powerpoint/2010/main" val="2506352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8</a:t>
            </a:fld>
            <a:endParaRPr lang="sl-SI"/>
          </a:p>
        </p:txBody>
      </p:sp>
    </p:spTree>
    <p:extLst>
      <p:ext uri="{BB962C8B-B14F-4D97-AF65-F5344CB8AC3E}">
        <p14:creationId xmlns:p14="http://schemas.microsoft.com/office/powerpoint/2010/main" val="358848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a:p>
        </p:txBody>
      </p:sp>
      <p:sp>
        <p:nvSpPr>
          <p:cNvPr id="4" name="Označba mesta številke diapozitiva 3"/>
          <p:cNvSpPr>
            <a:spLocks noGrp="1"/>
          </p:cNvSpPr>
          <p:nvPr>
            <p:ph type="sldNum" sz="quarter" idx="5"/>
          </p:nvPr>
        </p:nvSpPr>
        <p:spPr/>
        <p:txBody>
          <a:bodyPr/>
          <a:lstStyle/>
          <a:p>
            <a:pPr rtl="0"/>
            <a:fld id="{6BF82289-BCFD-4053-9D06-A9140C63A457}" type="slidenum">
              <a:rPr lang="sl-SI" smtClean="0"/>
              <a:t>9</a:t>
            </a:fld>
            <a:endParaRPr lang="sl-SI"/>
          </a:p>
        </p:txBody>
      </p:sp>
    </p:spTree>
    <p:extLst>
      <p:ext uri="{BB962C8B-B14F-4D97-AF65-F5344CB8AC3E}">
        <p14:creationId xmlns:p14="http://schemas.microsoft.com/office/powerpoint/2010/main" val="498329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_01">
    <p:spTree>
      <p:nvGrpSpPr>
        <p:cNvPr id="1" name=""/>
        <p:cNvGrpSpPr/>
        <p:nvPr/>
      </p:nvGrpSpPr>
      <p:grpSpPr>
        <a:xfrm>
          <a:off x="0" y="0"/>
          <a:ext cx="0" cy="0"/>
          <a:chOff x="0" y="0"/>
          <a:chExt cx="0" cy="0"/>
        </a:xfrm>
      </p:grpSpPr>
      <p:sp>
        <p:nvSpPr>
          <p:cNvPr id="10" name="Prostoročno: Oblika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noProof="0"/>
          </a:p>
        </p:txBody>
      </p:sp>
      <p:sp>
        <p:nvSpPr>
          <p:cNvPr id="12" name="Označba mesta za sliko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rtlCol="0" anchor="ctr" anchorCtr="1">
            <a:normAutofit/>
          </a:bodyPr>
          <a:lstStyle>
            <a:lvl1pPr marL="0" indent="0">
              <a:buNone/>
              <a:defRPr sz="2400">
                <a:solidFill>
                  <a:schemeClr val="bg1"/>
                </a:solidFill>
              </a:defRPr>
            </a:lvl1pPr>
          </a:lstStyle>
          <a:p>
            <a:pPr rtl="0"/>
            <a:r>
              <a:rPr lang="sl-SI" noProof="0"/>
              <a:t>Vstavljanje slike</a:t>
            </a:r>
          </a:p>
        </p:txBody>
      </p:sp>
      <p:sp>
        <p:nvSpPr>
          <p:cNvPr id="2" name="Naslov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sl-SI" noProof="0"/>
              <a:t>NASLOV</a:t>
            </a:r>
          </a:p>
        </p:txBody>
      </p:sp>
      <p:sp>
        <p:nvSpPr>
          <p:cNvPr id="3" name="Podnaslov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sl-SI" noProof="0"/>
              <a:t>Podnaslov</a:t>
            </a:r>
          </a:p>
        </p:txBody>
      </p:sp>
      <p:grpSp>
        <p:nvGrpSpPr>
          <p:cNvPr id="6" name="Skupina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Elipsa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8" name="Elipsa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9" name="Elipsa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11" name="Elipsa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sl-SI" noProof="0"/>
              <a:t>Uredite slog naslova matrice</a:t>
            </a:r>
          </a:p>
        </p:txBody>
      </p:sp>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Pravokotni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7" name="Elipsa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8" name="Označba mesta za številko diapoz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noProof="0" smtClean="0">
                <a:solidFill>
                  <a:schemeClr val="bg1"/>
                </a:solidFill>
              </a:rPr>
              <a:pPr algn="ctr"/>
              <a:t>‹#›</a:t>
            </a:fld>
            <a:endParaRPr lang="sl-SI" sz="1200" noProof="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Slike_Pomembno besedilo 01">
    <p:spTree>
      <p:nvGrpSpPr>
        <p:cNvPr id="1" name=""/>
        <p:cNvGrpSpPr/>
        <p:nvPr/>
      </p:nvGrpSpPr>
      <p:grpSpPr>
        <a:xfrm>
          <a:off x="0" y="0"/>
          <a:ext cx="0" cy="0"/>
          <a:chOff x="0" y="0"/>
          <a:chExt cx="0" cy="0"/>
        </a:xfrm>
      </p:grpSpPr>
      <p:sp>
        <p:nvSpPr>
          <p:cNvPr id="12" name="Označba mesta za sliko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sl-SI" noProof="0"/>
              <a:t>Vstavljanje slike</a:t>
            </a:r>
          </a:p>
        </p:txBody>
      </p:sp>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rtl="0">
              <a:lnSpc>
                <a:spcPct val="100000"/>
              </a:lnSpc>
            </a:pPr>
            <a:r>
              <a:rPr lang="sl-SI" noProof="0"/>
              <a:t>Uredite slog naslova matrice</a:t>
            </a:r>
          </a:p>
        </p:txBody>
      </p:sp>
      <p:sp>
        <p:nvSpPr>
          <p:cNvPr id="13" name="Označba mesta za besedil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rtl="0">
              <a:lnSpc>
                <a:spcPct val="100000"/>
              </a:lnSpc>
              <a:spcBef>
                <a:spcPct val="0"/>
              </a:spcBef>
            </a:pPr>
            <a:r>
              <a:rPr lang="sl-SI" noProof="0"/>
              <a:t>Uredite sloge besedila matrice</a:t>
            </a:r>
          </a:p>
        </p:txBody>
      </p:sp>
      <p:sp>
        <p:nvSpPr>
          <p:cNvPr id="17" name="Označba mesta za sliko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rtl="0"/>
            <a:r>
              <a:rPr lang="sl-SI" noProof="0"/>
              <a:t>Vstavljanje slike</a:t>
            </a:r>
          </a:p>
        </p:txBody>
      </p:sp>
      <p:sp>
        <p:nvSpPr>
          <p:cNvPr id="20" name="Označba mesta za številko diapozitiva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sl-SI" noProof="0" smtClean="0"/>
              <a:pPr algn="ctr"/>
              <a:t>‹#›</a:t>
            </a:fld>
            <a:endParaRPr lang="sl-SI" noProof="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Pravokotnik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6" name="Elipsa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5" name="Označba mesta za številko diapozitiva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sl-SI" noProof="0" smtClean="0"/>
              <a:pPr algn="ctr"/>
              <a:t>‹#›</a:t>
            </a:fld>
            <a:endParaRPr lang="sl-SI" noProof="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aključni pozdrav">
    <p:spTree>
      <p:nvGrpSpPr>
        <p:cNvPr id="1" name=""/>
        <p:cNvGrpSpPr/>
        <p:nvPr/>
      </p:nvGrpSpPr>
      <p:grpSpPr>
        <a:xfrm>
          <a:off x="0" y="0"/>
          <a:ext cx="0" cy="0"/>
          <a:chOff x="0" y="0"/>
          <a:chExt cx="0" cy="0"/>
        </a:xfrm>
      </p:grpSpPr>
      <p:sp>
        <p:nvSpPr>
          <p:cNvPr id="9" name="Označba mesta za sliko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sl-SI" noProof="0"/>
              <a:t>Vstavljanje slike</a:t>
            </a:r>
          </a:p>
        </p:txBody>
      </p:sp>
      <p:sp>
        <p:nvSpPr>
          <p:cNvPr id="10" name="Naslov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rtl="0"/>
            <a:r>
              <a:rPr lang="sl-SI" noProof="0"/>
              <a:t>NASLOV</a:t>
            </a:r>
          </a:p>
        </p:txBody>
      </p:sp>
      <p:sp>
        <p:nvSpPr>
          <p:cNvPr id="17" name="Označba mesta za besedilo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sl-SI" noProof="0"/>
              <a:t>Ime</a:t>
            </a:r>
          </a:p>
        </p:txBody>
      </p:sp>
      <p:sp>
        <p:nvSpPr>
          <p:cNvPr id="18" name="Označba mesta za besedilo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sl-SI" noProof="0"/>
              <a:t>Telefon</a:t>
            </a:r>
          </a:p>
        </p:txBody>
      </p:sp>
      <p:sp>
        <p:nvSpPr>
          <p:cNvPr id="19" name="Označba mesta za besedilo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sl-SI" noProof="0"/>
              <a:t>E-pošta</a:t>
            </a:r>
          </a:p>
        </p:txBody>
      </p:sp>
      <p:sp>
        <p:nvSpPr>
          <p:cNvPr id="20" name="Označba mesta za besedilo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sl-SI" noProof="0"/>
              <a:t>Spletno mesto</a:t>
            </a:r>
          </a:p>
        </p:txBody>
      </p:sp>
      <p:sp>
        <p:nvSpPr>
          <p:cNvPr id="3" name="Označba mesta za vsebino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sl-SI" noProof="0"/>
              <a:t>Ikona</a:t>
            </a:r>
          </a:p>
        </p:txBody>
      </p:sp>
      <p:sp>
        <p:nvSpPr>
          <p:cNvPr id="28" name="Označba mesta za vsebino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sl-SI" noProof="0"/>
              <a:t>Ikona</a:t>
            </a:r>
          </a:p>
        </p:txBody>
      </p:sp>
      <p:sp>
        <p:nvSpPr>
          <p:cNvPr id="29" name="Označba mesta za vsebino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sl-SI" noProof="0"/>
              <a:t>Ikona</a:t>
            </a:r>
          </a:p>
        </p:txBody>
      </p:sp>
      <p:sp>
        <p:nvSpPr>
          <p:cNvPr id="30" name="Označba mesta za vsebino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sl-SI" noProof="0"/>
              <a:t>Ikona</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sl-SI" noProof="0"/>
              <a:t>NASLOV</a:t>
            </a:r>
          </a:p>
        </p:txBody>
      </p:sp>
      <p:sp>
        <p:nvSpPr>
          <p:cNvPr id="3" name="Podnaslov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sl-SI" noProof="0"/>
              <a:t>Podnaslov</a:t>
            </a:r>
          </a:p>
        </p:txBody>
      </p:sp>
      <p:grpSp>
        <p:nvGrpSpPr>
          <p:cNvPr id="6" name="Skupina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Elipsa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8" name="Elipsa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9" name="Elipsa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11" name="Elipsa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13" name="Prostoročno: Oblika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noProof="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lava odseka">
    <p:spTree>
      <p:nvGrpSpPr>
        <p:cNvPr id="1" name=""/>
        <p:cNvGrpSpPr/>
        <p:nvPr/>
      </p:nvGrpSpPr>
      <p:grpSpPr>
        <a:xfrm>
          <a:off x="0" y="0"/>
          <a:ext cx="0" cy="0"/>
          <a:chOff x="0" y="0"/>
          <a:chExt cx="0" cy="0"/>
        </a:xfrm>
      </p:grpSpPr>
      <p:sp>
        <p:nvSpPr>
          <p:cNvPr id="10" name="Prostoročno: Oblika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noProof="0"/>
          </a:p>
        </p:txBody>
      </p:sp>
      <p:sp>
        <p:nvSpPr>
          <p:cNvPr id="2" name="Naslov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sl-SI" noProof="0"/>
              <a:t>NASLOV</a:t>
            </a:r>
          </a:p>
        </p:txBody>
      </p:sp>
      <p:sp>
        <p:nvSpPr>
          <p:cNvPr id="3" name="Podnaslov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sl-SI" noProof="0"/>
              <a:t>Podnaslov</a:t>
            </a:r>
          </a:p>
        </p:txBody>
      </p:sp>
      <p:grpSp>
        <p:nvGrpSpPr>
          <p:cNvPr id="6" name="Skupina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Elipsa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8" name="Elipsa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9" name="Elipsa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11" name="Elipsa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sl-SI" noProof="0"/>
              <a:t>Kliknite, da uredite slog naslova matrice.</a:t>
            </a:r>
          </a:p>
        </p:txBody>
      </p:sp>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Pravokotni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7" name="Elipsa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8" name="Označba mesta za številko diapoz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noProof="0" smtClean="0">
                <a:solidFill>
                  <a:schemeClr val="bg1"/>
                </a:solidFill>
              </a:rPr>
              <a:pPr algn="ctr"/>
              <a:t>‹#›</a:t>
            </a:fld>
            <a:endParaRPr lang="sl-SI" sz="1200" noProof="0">
              <a:solidFill>
                <a:schemeClr val="bg1"/>
              </a:solidFill>
            </a:endParaRPr>
          </a:p>
        </p:txBody>
      </p:sp>
      <p:sp>
        <p:nvSpPr>
          <p:cNvPr id="9" name="Označba mesta za vsebino 2">
            <a:extLst>
              <a:ext uri="{FF2B5EF4-FFF2-40B4-BE49-F238E27FC236}">
                <a16:creationId xmlns:a16="http://schemas.microsoft.com/office/drawing/2014/main" id="{C7BBA6D3-FEB9-412B-8FBB-095FC3A60ABF}"/>
              </a:ext>
            </a:extLst>
          </p:cNvPr>
          <p:cNvSpPr>
            <a:spLocks noGrp="1"/>
          </p:cNvSpPr>
          <p:nvPr>
            <p:ph idx="1" hasCustomPrompt="1"/>
          </p:nvPr>
        </p:nvSpPr>
        <p:spPr>
          <a:xfrm>
            <a:off x="633186" y="1825625"/>
            <a:ext cx="10815864" cy="4351338"/>
          </a:xfrm>
        </p:spPr>
        <p:txBody>
          <a:bodyPr rtlCol="0"/>
          <a:lstStyle/>
          <a:p>
            <a:pPr lvl="0" rtl="0"/>
            <a:r>
              <a:rPr lang="sl-SI" noProof="0"/>
              <a:t>Uredite sloge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sl-SI" noProof="0"/>
              <a:t>Kliknite, da uredite slog naslova matrice.</a:t>
            </a:r>
          </a:p>
        </p:txBody>
      </p:sp>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Pravokotni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7" name="Elipsa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8" name="Označba mesta za številko diapoz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noProof="0" smtClean="0">
                <a:solidFill>
                  <a:schemeClr val="bg1"/>
                </a:solidFill>
              </a:rPr>
              <a:pPr algn="ctr"/>
              <a:t>‹#›</a:t>
            </a:fld>
            <a:endParaRPr lang="sl-SI" sz="1200" noProof="0">
              <a:solidFill>
                <a:schemeClr val="bg1"/>
              </a:solidFill>
            </a:endParaRPr>
          </a:p>
        </p:txBody>
      </p:sp>
      <p:sp>
        <p:nvSpPr>
          <p:cNvPr id="9" name="Označba mesta za vsebino 2">
            <a:extLst>
              <a:ext uri="{FF2B5EF4-FFF2-40B4-BE49-F238E27FC236}">
                <a16:creationId xmlns:a16="http://schemas.microsoft.com/office/drawing/2014/main" id="{64A4F74B-B2CD-407C-865A-037EDFAC9DB0}"/>
              </a:ext>
            </a:extLst>
          </p:cNvPr>
          <p:cNvSpPr>
            <a:spLocks noGrp="1"/>
          </p:cNvSpPr>
          <p:nvPr>
            <p:ph sz="half" idx="1" hasCustomPrompt="1"/>
          </p:nvPr>
        </p:nvSpPr>
        <p:spPr>
          <a:xfrm>
            <a:off x="633186" y="1825625"/>
            <a:ext cx="5386614"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sl-SI" noProof="0"/>
              <a:t>Uredite sloge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p>
        </p:txBody>
      </p:sp>
      <p:sp>
        <p:nvSpPr>
          <p:cNvPr id="10" name="Označba mesta za vsebino 3">
            <a:extLst>
              <a:ext uri="{FF2B5EF4-FFF2-40B4-BE49-F238E27FC236}">
                <a16:creationId xmlns:a16="http://schemas.microsoft.com/office/drawing/2014/main" id="{A2548E2E-973A-4D52-ACB9-BF564F407308}"/>
              </a:ext>
            </a:extLst>
          </p:cNvPr>
          <p:cNvSpPr>
            <a:spLocks noGrp="1"/>
          </p:cNvSpPr>
          <p:nvPr>
            <p:ph sz="half" idx="2" hasCustomPrompt="1"/>
          </p:nvPr>
        </p:nvSpPr>
        <p:spPr>
          <a:xfrm>
            <a:off x="6172200" y="1825625"/>
            <a:ext cx="527685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sl-SI" noProof="0"/>
              <a:t>Uredite sloge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sl-SI" noProof="0"/>
              <a:t>Kliknite, da uredite slog naslova matrice.</a:t>
            </a:r>
          </a:p>
        </p:txBody>
      </p:sp>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Pravokotni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7" name="Elipsa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8" name="Označba mesta za številko diapoz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noProof="0" smtClean="0">
                <a:solidFill>
                  <a:schemeClr val="bg1"/>
                </a:solidFill>
              </a:rPr>
              <a:pPr algn="ctr"/>
              <a:t>‹#›</a:t>
            </a:fld>
            <a:endParaRPr lang="sl-SI" sz="1200" noProof="0">
              <a:solidFill>
                <a:schemeClr val="bg1"/>
              </a:solidFill>
            </a:endParaRPr>
          </a:p>
        </p:txBody>
      </p:sp>
      <p:sp>
        <p:nvSpPr>
          <p:cNvPr id="9" name="Označba mesta besedila 2">
            <a:extLst>
              <a:ext uri="{FF2B5EF4-FFF2-40B4-BE49-F238E27FC236}">
                <a16:creationId xmlns:a16="http://schemas.microsoft.com/office/drawing/2014/main" id="{10CD1AD0-C8B7-4785-A47D-D822CF4F248F}"/>
              </a:ext>
            </a:extLst>
          </p:cNvPr>
          <p:cNvSpPr>
            <a:spLocks noGrp="1"/>
          </p:cNvSpPr>
          <p:nvPr>
            <p:ph type="body" idx="1" hasCustomPrompt="1"/>
          </p:nvPr>
        </p:nvSpPr>
        <p:spPr>
          <a:xfrm>
            <a:off x="633186" y="1681163"/>
            <a:ext cx="533214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noProof="0"/>
              <a:t>Uredite sloge besedila matrice</a:t>
            </a:r>
          </a:p>
        </p:txBody>
      </p:sp>
      <p:sp>
        <p:nvSpPr>
          <p:cNvPr id="10" name="Označba mesta za besedilo 4">
            <a:extLst>
              <a:ext uri="{FF2B5EF4-FFF2-40B4-BE49-F238E27FC236}">
                <a16:creationId xmlns:a16="http://schemas.microsoft.com/office/drawing/2014/main" id="{90A1BBCF-EEF1-4C9A-BA10-9657A79560D3}"/>
              </a:ext>
            </a:extLst>
          </p:cNvPr>
          <p:cNvSpPr>
            <a:spLocks noGrp="1"/>
          </p:cNvSpPr>
          <p:nvPr>
            <p:ph type="body" sz="quarter" idx="3" hasCustomPrompt="1"/>
          </p:nvPr>
        </p:nvSpPr>
        <p:spPr>
          <a:xfrm>
            <a:off x="6172200" y="1681163"/>
            <a:ext cx="527685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noProof="0"/>
              <a:t>Uredite sloge besedila matrice</a:t>
            </a:r>
          </a:p>
        </p:txBody>
      </p:sp>
      <p:sp>
        <p:nvSpPr>
          <p:cNvPr id="11" name="Označba mesta za vsebino 3">
            <a:extLst>
              <a:ext uri="{FF2B5EF4-FFF2-40B4-BE49-F238E27FC236}">
                <a16:creationId xmlns:a16="http://schemas.microsoft.com/office/drawing/2014/main" id="{79F8415A-57A2-4D5C-97B0-E78499CC7C6F}"/>
              </a:ext>
            </a:extLst>
          </p:cNvPr>
          <p:cNvSpPr>
            <a:spLocks noGrp="1"/>
          </p:cNvSpPr>
          <p:nvPr>
            <p:ph sz="half" idx="2" hasCustomPrompt="1"/>
          </p:nvPr>
        </p:nvSpPr>
        <p:spPr>
          <a:xfrm>
            <a:off x="633186" y="2505075"/>
            <a:ext cx="5332147"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sl-SI" noProof="0"/>
              <a:t>Uredite sloge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p>
        </p:txBody>
      </p:sp>
      <p:sp>
        <p:nvSpPr>
          <p:cNvPr id="12" name="Označba mesta za vsebino 5">
            <a:extLst>
              <a:ext uri="{FF2B5EF4-FFF2-40B4-BE49-F238E27FC236}">
                <a16:creationId xmlns:a16="http://schemas.microsoft.com/office/drawing/2014/main" id="{37A31490-A10D-455A-B515-E26064D0E10A}"/>
              </a:ext>
            </a:extLst>
          </p:cNvPr>
          <p:cNvSpPr>
            <a:spLocks noGrp="1"/>
          </p:cNvSpPr>
          <p:nvPr>
            <p:ph sz="quarter" idx="4" hasCustomPrompt="1"/>
          </p:nvPr>
        </p:nvSpPr>
        <p:spPr>
          <a:xfrm>
            <a:off x="6172200" y="2505075"/>
            <a:ext cx="527685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sl-SI" noProof="0"/>
              <a:t>Uredite sloge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sebina z naslovom">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Pravokotni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7" name="Elipsa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8" name="Označba mesta za številko diapoz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noProof="0" smtClean="0">
                <a:solidFill>
                  <a:schemeClr val="bg1"/>
                </a:solidFill>
              </a:rPr>
              <a:pPr algn="ctr"/>
              <a:t>‹#›</a:t>
            </a:fld>
            <a:endParaRPr lang="sl-SI" sz="1200" noProof="0">
              <a:solidFill>
                <a:schemeClr val="bg1"/>
              </a:solidFill>
            </a:endParaRPr>
          </a:p>
        </p:txBody>
      </p:sp>
      <p:sp>
        <p:nvSpPr>
          <p:cNvPr id="9" name="Označba mesta za besedilo 3">
            <a:extLst>
              <a:ext uri="{FF2B5EF4-FFF2-40B4-BE49-F238E27FC236}">
                <a16:creationId xmlns:a16="http://schemas.microsoft.com/office/drawing/2014/main" id="{9F5DF135-B773-4FF0-A198-687768159124}"/>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noProof="0"/>
              <a:t>Uredite sloge besedila matrice</a:t>
            </a:r>
          </a:p>
        </p:txBody>
      </p:sp>
      <p:sp>
        <p:nvSpPr>
          <p:cNvPr id="10" name="Označba mesta za vsebino 2">
            <a:extLst>
              <a:ext uri="{FF2B5EF4-FFF2-40B4-BE49-F238E27FC236}">
                <a16:creationId xmlns:a16="http://schemas.microsoft.com/office/drawing/2014/main" id="{4D4BA48E-457A-42FA-BC00-3AE386B38A0C}"/>
              </a:ext>
            </a:extLst>
          </p:cNvPr>
          <p:cNvSpPr>
            <a:spLocks noGrp="1"/>
          </p:cNvSpPr>
          <p:nvPr>
            <p:ph idx="1" hasCustomPrompt="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l-SI" noProof="0"/>
              <a:t>Uredite sloge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p>
        </p:txBody>
      </p:sp>
      <p:sp>
        <p:nvSpPr>
          <p:cNvPr id="11" name="Naslov 1">
            <a:extLst>
              <a:ext uri="{FF2B5EF4-FFF2-40B4-BE49-F238E27FC236}">
                <a16:creationId xmlns:a16="http://schemas.microsoft.com/office/drawing/2014/main" id="{43DF8AE6-3466-400C-B6F1-335DF4DED075}"/>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sl-SI" noProof="0"/>
              <a:t>Kliknite, da uredite slog naslova matrice.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_02">
    <p:spTree>
      <p:nvGrpSpPr>
        <p:cNvPr id="1" name=""/>
        <p:cNvGrpSpPr/>
        <p:nvPr/>
      </p:nvGrpSpPr>
      <p:grpSpPr>
        <a:xfrm>
          <a:off x="0" y="0"/>
          <a:ext cx="0" cy="0"/>
          <a:chOff x="0" y="0"/>
          <a:chExt cx="0" cy="0"/>
        </a:xfrm>
      </p:grpSpPr>
      <p:sp>
        <p:nvSpPr>
          <p:cNvPr id="10" name="Prostoročno: Oblika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noProof="0"/>
          </a:p>
        </p:txBody>
      </p:sp>
      <p:sp>
        <p:nvSpPr>
          <p:cNvPr id="12" name="Označba mesta za sliko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rtlCol="0" anchor="ctr" anchorCtr="1">
            <a:normAutofit/>
          </a:bodyPr>
          <a:lstStyle>
            <a:lvl1pPr marL="0" indent="0">
              <a:buNone/>
              <a:defRPr sz="2400">
                <a:solidFill>
                  <a:schemeClr val="bg1"/>
                </a:solidFill>
              </a:defRPr>
            </a:lvl1pPr>
          </a:lstStyle>
          <a:p>
            <a:pPr rtl="0"/>
            <a:r>
              <a:rPr lang="sl-SI" noProof="0"/>
              <a:t>Vstavljanje slike</a:t>
            </a:r>
          </a:p>
        </p:txBody>
      </p:sp>
      <p:sp>
        <p:nvSpPr>
          <p:cNvPr id="2" name="Naslov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sl-SI" noProof="0"/>
              <a:t>NASLOV</a:t>
            </a:r>
          </a:p>
        </p:txBody>
      </p:sp>
      <p:sp>
        <p:nvSpPr>
          <p:cNvPr id="3" name="Podnaslov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sl-SI" noProof="0"/>
              <a:t>Podnaslov</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ka z napisom">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Pravokotni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7" name="Elipsa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8" name="Označba mesta za številko diapozitiva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noProof="0" smtClean="0">
                <a:solidFill>
                  <a:schemeClr val="bg1"/>
                </a:solidFill>
              </a:rPr>
              <a:pPr algn="ctr"/>
              <a:t>‹#›</a:t>
            </a:fld>
            <a:endParaRPr lang="sl-SI" sz="1200" noProof="0">
              <a:solidFill>
                <a:schemeClr val="bg1"/>
              </a:solidFill>
            </a:endParaRPr>
          </a:p>
        </p:txBody>
      </p:sp>
      <p:sp>
        <p:nvSpPr>
          <p:cNvPr id="9" name="Naslov 1">
            <a:extLst>
              <a:ext uri="{FF2B5EF4-FFF2-40B4-BE49-F238E27FC236}">
                <a16:creationId xmlns:a16="http://schemas.microsoft.com/office/drawing/2014/main" id="{A3EA16B2-FFAE-4A6E-977D-191BC1DB5B28}"/>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sl-SI" noProof="0"/>
              <a:t>Kliknite, da uredite slog naslova matrice.</a:t>
            </a:r>
          </a:p>
        </p:txBody>
      </p:sp>
      <p:sp>
        <p:nvSpPr>
          <p:cNvPr id="10" name="Označba mesta za besedilo 3">
            <a:extLst>
              <a:ext uri="{FF2B5EF4-FFF2-40B4-BE49-F238E27FC236}">
                <a16:creationId xmlns:a16="http://schemas.microsoft.com/office/drawing/2014/main" id="{436B2E80-B2B9-4309-8C9B-11D0B83C433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l-SI" noProof="0"/>
              <a:t>Uredite sloge besedila matrice</a:t>
            </a:r>
          </a:p>
        </p:txBody>
      </p:sp>
      <p:sp>
        <p:nvSpPr>
          <p:cNvPr id="11" name="Označba mesta za sliko 2">
            <a:extLst>
              <a:ext uri="{FF2B5EF4-FFF2-40B4-BE49-F238E27FC236}">
                <a16:creationId xmlns:a16="http://schemas.microsoft.com/office/drawing/2014/main" id="{03DB89DF-F372-4E54-9DFD-D53E42A2B8E8}"/>
              </a:ext>
            </a:extLst>
          </p:cNvPr>
          <p:cNvSpPr>
            <a:spLocks noGrp="1"/>
          </p:cNvSpPr>
          <p:nvPr>
            <p:ph type="pic" idx="1" hasCustomPrompt="1"/>
          </p:nvPr>
        </p:nvSpPr>
        <p:spPr>
          <a:xfrm>
            <a:off x="5183188" y="457201"/>
            <a:ext cx="6172200" cy="540385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l-SI" noProof="0"/>
              <a:t>Kliknite ikono, da dodate sliko</a:t>
            </a:r>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slov_03">
    <p:spTree>
      <p:nvGrpSpPr>
        <p:cNvPr id="1" name=""/>
        <p:cNvGrpSpPr/>
        <p:nvPr/>
      </p:nvGrpSpPr>
      <p:grpSpPr>
        <a:xfrm>
          <a:off x="0" y="0"/>
          <a:ext cx="0" cy="0"/>
          <a:chOff x="0" y="0"/>
          <a:chExt cx="0" cy="0"/>
        </a:xfrm>
      </p:grpSpPr>
      <p:sp>
        <p:nvSpPr>
          <p:cNvPr id="7" name="Označba mesta za sliko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sl-SI" noProof="0"/>
              <a:t>Vstavljanje slike</a:t>
            </a:r>
          </a:p>
        </p:txBody>
      </p:sp>
      <p:sp>
        <p:nvSpPr>
          <p:cNvPr id="2" name="Naslov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sl-SI" noProof="0"/>
              <a:t>NASLOV</a:t>
            </a:r>
          </a:p>
        </p:txBody>
      </p:sp>
      <p:sp>
        <p:nvSpPr>
          <p:cNvPr id="3" name="Podnaslov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sl-SI" noProof="0"/>
              <a:t>Podnaslov</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lava odseka s sliko">
    <p:spTree>
      <p:nvGrpSpPr>
        <p:cNvPr id="1" name=""/>
        <p:cNvGrpSpPr/>
        <p:nvPr/>
      </p:nvGrpSpPr>
      <p:grpSpPr>
        <a:xfrm>
          <a:off x="0" y="0"/>
          <a:ext cx="0" cy="0"/>
          <a:chOff x="0" y="0"/>
          <a:chExt cx="0" cy="0"/>
        </a:xfrm>
      </p:grpSpPr>
      <p:sp>
        <p:nvSpPr>
          <p:cNvPr id="7" name="Označba mesta za sliko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tx1"/>
                </a:solidFill>
              </a:defRPr>
            </a:lvl1pPr>
          </a:lstStyle>
          <a:p>
            <a:pPr rtl="0"/>
            <a:r>
              <a:rPr lang="sl-SI" noProof="0"/>
              <a:t>Vstavljanje slike</a:t>
            </a:r>
          </a:p>
        </p:txBody>
      </p:sp>
      <p:sp>
        <p:nvSpPr>
          <p:cNvPr id="2" name="Naslov 1">
            <a:extLst>
              <a:ext uri="{FF2B5EF4-FFF2-40B4-BE49-F238E27FC236}">
                <a16:creationId xmlns:a16="http://schemas.microsoft.com/office/drawing/2014/main" id="{2DCD3B46-48AB-439D-A981-D3596F977592}"/>
              </a:ext>
            </a:extLst>
          </p:cNvPr>
          <p:cNvSpPr>
            <a:spLocks noGrp="1"/>
          </p:cNvSpPr>
          <p:nvPr>
            <p:ph type="title" hasCustomPrompt="1"/>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rtl="0"/>
            <a:r>
              <a:rPr lang="sl-SI" noProof="0"/>
              <a:t>Kliknite, da uredite slog naslova matrice.</a:t>
            </a:r>
          </a:p>
        </p:txBody>
      </p:sp>
      <p:sp>
        <p:nvSpPr>
          <p:cNvPr id="3" name="Označba mesta besedila 2">
            <a:extLst>
              <a:ext uri="{FF2B5EF4-FFF2-40B4-BE49-F238E27FC236}">
                <a16:creationId xmlns:a16="http://schemas.microsoft.com/office/drawing/2014/main" id="{2728D712-0D13-4ECD-9BEB-B8EE651FF63F}"/>
              </a:ext>
            </a:extLst>
          </p:cNvPr>
          <p:cNvSpPr>
            <a:spLocks noGrp="1"/>
          </p:cNvSpPr>
          <p:nvPr>
            <p:ph type="body" idx="1" hasCustomPrompt="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rtl="0"/>
            <a:r>
              <a:rPr lang="sl-SI" noProof="0"/>
              <a:t>Uredite sloge besedila matrice</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Vsebina_2 stolpec">
    <p:spTree>
      <p:nvGrpSpPr>
        <p:cNvPr id="1" name=""/>
        <p:cNvGrpSpPr/>
        <p:nvPr/>
      </p:nvGrpSpPr>
      <p:grpSpPr>
        <a:xfrm>
          <a:off x="0" y="0"/>
          <a:ext cx="0" cy="0"/>
          <a:chOff x="0" y="0"/>
          <a:chExt cx="0" cy="0"/>
        </a:xfrm>
      </p:grpSpPr>
      <p:sp>
        <p:nvSpPr>
          <p:cNvPr id="9" name="Označba mesta za sliko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sl-SI" noProof="0"/>
              <a:t>Vstavljanje slike</a:t>
            </a:r>
          </a:p>
        </p:txBody>
      </p:sp>
      <p:sp>
        <p:nvSpPr>
          <p:cNvPr id="14" name="Označba mesta za besedilo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sl-SI" noProof="0"/>
              <a:t>Uredite sloge besedila matrice</a:t>
            </a:r>
          </a:p>
        </p:txBody>
      </p:sp>
      <p:sp>
        <p:nvSpPr>
          <p:cNvPr id="13" name="Označba mesta za besedil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sl-SI" noProof="0"/>
              <a:t>Uredite sloge besedila matrice</a:t>
            </a:r>
          </a:p>
        </p:txBody>
      </p:sp>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rtl="0">
              <a:lnSpc>
                <a:spcPct val="100000"/>
              </a:lnSpc>
            </a:pPr>
            <a:r>
              <a:rPr lang="sl-SI" noProof="0"/>
              <a:t>Uredite slog naslova matrice</a:t>
            </a:r>
          </a:p>
        </p:txBody>
      </p:sp>
      <p:sp>
        <p:nvSpPr>
          <p:cNvPr id="16" name="Označba mesta za vsebin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rtlCol="0" anchor="ctr">
            <a:noAutofit/>
          </a:bodyPr>
          <a:lstStyle>
            <a:lvl1pPr marL="0" indent="0" algn="ctr">
              <a:buNone/>
              <a:defRPr sz="1400"/>
            </a:lvl1pPr>
          </a:lstStyle>
          <a:p>
            <a:pPr lvl="0" rtl="0"/>
            <a:r>
              <a:rPr lang="sl-SI" noProof="0"/>
              <a:t>Ikona</a:t>
            </a:r>
          </a:p>
        </p:txBody>
      </p:sp>
      <p:sp>
        <p:nvSpPr>
          <p:cNvPr id="17" name="Označba mesta za vsebino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rtlCol="0" anchor="ctr">
            <a:noAutofit/>
          </a:bodyPr>
          <a:lstStyle>
            <a:lvl1pPr marL="0" indent="0" algn="ctr">
              <a:buNone/>
              <a:defRPr sz="1400"/>
            </a:lvl1pPr>
          </a:lstStyle>
          <a:p>
            <a:pPr lvl="0" rtl="0"/>
            <a:r>
              <a:rPr lang="sl-SI" noProof="0"/>
              <a:t>Ikona</a:t>
            </a:r>
          </a:p>
        </p:txBody>
      </p:sp>
      <p:sp>
        <p:nvSpPr>
          <p:cNvPr id="18" name="Označba mesta za številko diapozitiva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sl-SI" noProof="0" smtClean="0"/>
              <a:pPr algn="ctr"/>
              <a:t>‹#›</a:t>
            </a:fld>
            <a:endParaRPr lang="sl-SI" noProof="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Vsebina_3 stolpec">
    <p:spTree>
      <p:nvGrpSpPr>
        <p:cNvPr id="1" name=""/>
        <p:cNvGrpSpPr/>
        <p:nvPr/>
      </p:nvGrpSpPr>
      <p:grpSpPr>
        <a:xfrm>
          <a:off x="0" y="0"/>
          <a:ext cx="0" cy="0"/>
          <a:chOff x="0" y="0"/>
          <a:chExt cx="0" cy="0"/>
        </a:xfrm>
      </p:grpSpPr>
      <p:sp>
        <p:nvSpPr>
          <p:cNvPr id="9" name="Označba mesta za sliko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sl-SI" noProof="0"/>
              <a:t>Vstavljanje slike</a:t>
            </a:r>
          </a:p>
        </p:txBody>
      </p:sp>
      <p:sp>
        <p:nvSpPr>
          <p:cNvPr id="14" name="Označba mesta za besedilo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sl-SI" noProof="0"/>
              <a:t>Uredite sloge besedila matrice</a:t>
            </a:r>
          </a:p>
        </p:txBody>
      </p:sp>
      <p:sp>
        <p:nvSpPr>
          <p:cNvPr id="13" name="Označba mesta za besedil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sl-SI" noProof="0"/>
              <a:t>Uredite sloge besedila matrice</a:t>
            </a:r>
          </a:p>
        </p:txBody>
      </p:sp>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sl-SI" noProof="0"/>
              <a:t>Uredite slog naslova matrice</a:t>
            </a:r>
          </a:p>
        </p:txBody>
      </p:sp>
      <p:sp>
        <p:nvSpPr>
          <p:cNvPr id="16" name="Označba mesta za vsebin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sl-SI" noProof="0"/>
              <a:t>Ikona</a:t>
            </a:r>
          </a:p>
        </p:txBody>
      </p:sp>
      <p:sp>
        <p:nvSpPr>
          <p:cNvPr id="17" name="Označba mesta za vsebino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sl-SI" noProof="0"/>
              <a:t>Ikona</a:t>
            </a:r>
          </a:p>
        </p:txBody>
      </p:sp>
      <p:sp>
        <p:nvSpPr>
          <p:cNvPr id="8" name="Označba mesta za besedilo 12">
            <a:extLst>
              <a:ext uri="{FF2B5EF4-FFF2-40B4-BE49-F238E27FC236}">
                <a16:creationId xmlns:a16="http://schemas.microsoft.com/office/drawing/2014/main" id="{DEF523FD-B1FC-40A7-93AA-389CB38E17C0}"/>
              </a:ext>
            </a:extLst>
          </p:cNvPr>
          <p:cNvSpPr>
            <a:spLocks noGrp="1"/>
          </p:cNvSpPr>
          <p:nvPr>
            <p:ph type="body" sz="quarter" idx="15" hasCustomPrompt="1"/>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sl-SI" noProof="0"/>
              <a:t>Uredite sloge besedila matrice</a:t>
            </a:r>
          </a:p>
        </p:txBody>
      </p:sp>
      <p:sp>
        <p:nvSpPr>
          <p:cNvPr id="10" name="Označba mesta za vsebino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sl-SI" noProof="0"/>
              <a:t>Ikona</a:t>
            </a:r>
          </a:p>
        </p:txBody>
      </p:sp>
      <p:sp>
        <p:nvSpPr>
          <p:cNvPr id="11" name="Označba mesta za številko diapozitiva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sl-SI" noProof="0" smtClean="0"/>
              <a:pPr algn="ctr"/>
              <a:t>‹#›</a:t>
            </a:fld>
            <a:endParaRPr lang="sl-SI" noProof="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vsebina_2 navpičen stolpec">
    <p:spTree>
      <p:nvGrpSpPr>
        <p:cNvPr id="1" name=""/>
        <p:cNvGrpSpPr/>
        <p:nvPr/>
      </p:nvGrpSpPr>
      <p:grpSpPr>
        <a:xfrm>
          <a:off x="0" y="0"/>
          <a:ext cx="0" cy="0"/>
          <a:chOff x="0" y="0"/>
          <a:chExt cx="0" cy="0"/>
        </a:xfrm>
      </p:grpSpPr>
      <p:sp>
        <p:nvSpPr>
          <p:cNvPr id="9" name="Označba mesta za sliko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sl-SI" noProof="0"/>
              <a:t>Vstavljanje slike</a:t>
            </a:r>
          </a:p>
        </p:txBody>
      </p:sp>
      <p:sp>
        <p:nvSpPr>
          <p:cNvPr id="13" name="Označba mesta za besedil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sl-SI" noProof="0"/>
              <a:t>Uredite sloge besedila matrice</a:t>
            </a:r>
          </a:p>
        </p:txBody>
      </p:sp>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sl-SI" noProof="0"/>
              <a:t>Uredite slog naslova matrice</a:t>
            </a:r>
          </a:p>
        </p:txBody>
      </p:sp>
      <p:sp>
        <p:nvSpPr>
          <p:cNvPr id="16" name="Označba mesta za vsebin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sl-SI" noProof="0"/>
              <a:t>Ikona</a:t>
            </a:r>
          </a:p>
        </p:txBody>
      </p:sp>
      <p:sp>
        <p:nvSpPr>
          <p:cNvPr id="11" name="Označba mesta za besedilo 12">
            <a:extLst>
              <a:ext uri="{FF2B5EF4-FFF2-40B4-BE49-F238E27FC236}">
                <a16:creationId xmlns:a16="http://schemas.microsoft.com/office/drawing/2014/main" id="{C3BB8EAB-4266-4938-A8CB-6D18C938017F}"/>
              </a:ext>
            </a:extLst>
          </p:cNvPr>
          <p:cNvSpPr>
            <a:spLocks noGrp="1"/>
          </p:cNvSpPr>
          <p:nvPr>
            <p:ph type="body" sz="quarter" idx="14" hasCustomPrompt="1"/>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sl-SI" noProof="0"/>
              <a:t>Uredite sloge besedila matrice</a:t>
            </a:r>
          </a:p>
        </p:txBody>
      </p:sp>
      <p:sp>
        <p:nvSpPr>
          <p:cNvPr id="12" name="Označba mesta za vsebino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sl-SI" noProof="0"/>
              <a:t>Ikona</a:t>
            </a:r>
          </a:p>
        </p:txBody>
      </p:sp>
      <p:sp>
        <p:nvSpPr>
          <p:cNvPr id="15" name="Označba mesta za številko diapozitiva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sl-SI" noProof="0" smtClean="0"/>
              <a:pPr algn="ctr"/>
              <a:t>‹#›</a:t>
            </a:fld>
            <a:endParaRPr lang="sl-SI" noProof="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Vsebina_1 stolpec">
    <p:spTree>
      <p:nvGrpSpPr>
        <p:cNvPr id="1" name=""/>
        <p:cNvGrpSpPr/>
        <p:nvPr/>
      </p:nvGrpSpPr>
      <p:grpSpPr>
        <a:xfrm>
          <a:off x="0" y="0"/>
          <a:ext cx="0" cy="0"/>
          <a:chOff x="0" y="0"/>
          <a:chExt cx="0" cy="0"/>
        </a:xfrm>
      </p:grpSpPr>
      <p:sp>
        <p:nvSpPr>
          <p:cNvPr id="9" name="Označba mesta za sliko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sl-SI" noProof="0"/>
              <a:t>Vstavljanje slike</a:t>
            </a:r>
          </a:p>
        </p:txBody>
      </p:sp>
      <p:sp>
        <p:nvSpPr>
          <p:cNvPr id="13" name="Označba mesta za besedil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sl-SI" noProof="0"/>
              <a:t>Uredite sloge besedila matrice</a:t>
            </a:r>
          </a:p>
        </p:txBody>
      </p:sp>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sl-SI" noProof="0"/>
              <a:t>Uredite slog naslova matrice</a:t>
            </a:r>
          </a:p>
        </p:txBody>
      </p:sp>
      <p:sp>
        <p:nvSpPr>
          <p:cNvPr id="16" name="Označba mesta za vsebin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sl-SI" noProof="0"/>
              <a:t>Ikona</a:t>
            </a:r>
          </a:p>
        </p:txBody>
      </p:sp>
      <p:sp>
        <p:nvSpPr>
          <p:cNvPr id="8" name="Označba mesta za številko diapozitiva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sl-SI" noProof="0" smtClean="0"/>
              <a:pPr algn="ctr"/>
              <a:t>‹#›</a:t>
            </a:fld>
            <a:endParaRPr lang="sl-SI" noProof="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Vsebina">
    <p:spTree>
      <p:nvGrpSpPr>
        <p:cNvPr id="1" name=""/>
        <p:cNvGrpSpPr/>
        <p:nvPr/>
      </p:nvGrpSpPr>
      <p:grpSpPr>
        <a:xfrm>
          <a:off x="0" y="0"/>
          <a:ext cx="0" cy="0"/>
          <a:chOff x="0" y="0"/>
          <a:chExt cx="0" cy="0"/>
        </a:xfrm>
      </p:grpSpPr>
      <p:sp>
        <p:nvSpPr>
          <p:cNvPr id="13" name="Označba mesta za besedilo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rtl="0">
              <a:lnSpc>
                <a:spcPct val="100000"/>
              </a:lnSpc>
              <a:spcBef>
                <a:spcPct val="0"/>
              </a:spcBef>
              <a:buNone/>
            </a:pPr>
            <a:r>
              <a:rPr lang="sl-SI" noProof="0"/>
              <a:t>Uredite sloge besedila matrice</a:t>
            </a:r>
          </a:p>
        </p:txBody>
      </p:sp>
      <p:sp>
        <p:nvSpPr>
          <p:cNvPr id="2" name="Naslov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sl-SI" noProof="0"/>
              <a:t>Uredite slog naslova matrice</a:t>
            </a:r>
          </a:p>
        </p:txBody>
      </p:sp>
      <p:sp>
        <p:nvSpPr>
          <p:cNvPr id="16" name="Označba mesta za vsebino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tx1"/>
                </a:solidFill>
              </a:defRPr>
            </a:lvl1pPr>
          </a:lstStyle>
          <a:p>
            <a:pPr lvl="0" rtl="0"/>
            <a:r>
              <a:rPr lang="sl-SI" noProof="0"/>
              <a:t>Ikona</a:t>
            </a:r>
          </a:p>
        </p:txBody>
      </p:sp>
      <p:grpSp>
        <p:nvGrpSpPr>
          <p:cNvPr id="11" name="Skupina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Pravokotnik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sp>
          <p:nvSpPr>
            <p:cNvPr id="14" name="Elipsa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noProof="0"/>
            </a:p>
          </p:txBody>
        </p:sp>
      </p:grpSp>
      <p:sp>
        <p:nvSpPr>
          <p:cNvPr id="15" name="Označba mesta za številko diapozitiva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noProof="0" smtClean="0">
                <a:solidFill>
                  <a:schemeClr val="bg1"/>
                </a:solidFill>
              </a:rPr>
              <a:pPr algn="ctr"/>
              <a:t>‹#›</a:t>
            </a:fld>
            <a:endParaRPr lang="sl-SI" sz="1200" noProof="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Označba mesta za številko diapozitiva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rtl="0"/>
            <a:fld id="{817179DE-9BF3-494C-804F-0C7C90AC8700}" type="slidenum">
              <a:rPr lang="sl-SI" noProof="0" smtClean="0"/>
              <a:pPr algn="ctr"/>
              <a:t>‹#›</a:t>
            </a:fld>
            <a:endParaRPr lang="sl-SI" noProof="0"/>
          </a:p>
        </p:txBody>
      </p:sp>
      <p:sp>
        <p:nvSpPr>
          <p:cNvPr id="2" name="Označba mesta za naslov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sl-SI" noProof="0"/>
              <a:t>Uredite slog naslova matrice</a:t>
            </a:r>
          </a:p>
        </p:txBody>
      </p:sp>
      <p:sp>
        <p:nvSpPr>
          <p:cNvPr id="3" name="Označba mesta besedila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sl-SI" noProof="0"/>
              <a:t>Uredite sloge besedila matrice</a:t>
            </a:r>
          </a:p>
          <a:p>
            <a:pPr lvl="1" rtl="0"/>
            <a:r>
              <a:rPr lang="sl-SI" noProof="0"/>
              <a:t>Druga raven</a:t>
            </a:r>
          </a:p>
          <a:p>
            <a:pPr lvl="2" rtl="0"/>
            <a:r>
              <a:rPr lang="sl-SI" noProof="0"/>
              <a:t>Tretja raven</a:t>
            </a:r>
          </a:p>
          <a:p>
            <a:pPr lvl="3" rtl="0"/>
            <a:r>
              <a:rPr lang="sl-SI" noProof="0"/>
              <a:t>Četrta raven</a:t>
            </a:r>
          </a:p>
          <a:p>
            <a:pPr lvl="4" rtl="0"/>
            <a:r>
              <a:rPr lang="sl-SI" noProof="0"/>
              <a:t>Peta raven</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emf"/><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descr="naslov">
            <a:extLst>
              <a:ext uri="{FF2B5EF4-FFF2-40B4-BE49-F238E27FC236}">
                <a16:creationId xmlns:a16="http://schemas.microsoft.com/office/drawing/2014/main" id="{28BAA8DA-C40B-4AB9-9407-30FB70335152}"/>
              </a:ext>
            </a:extLst>
          </p:cNvPr>
          <p:cNvSpPr>
            <a:spLocks noGrp="1"/>
          </p:cNvSpPr>
          <p:nvPr>
            <p:ph type="ctrTitle"/>
          </p:nvPr>
        </p:nvSpPr>
        <p:spPr/>
        <p:txBody>
          <a:bodyPr rtlCol="0"/>
          <a:lstStyle/>
          <a:p>
            <a:pPr rtl="0"/>
            <a:r>
              <a:rPr lang="sv-SE" dirty="0"/>
              <a:t>Vrednotenje učinkov na področju socialnega varstva (socialnega dela)</a:t>
            </a:r>
            <a:endParaRPr lang="sl-SI" dirty="0"/>
          </a:p>
        </p:txBody>
      </p:sp>
      <p:sp>
        <p:nvSpPr>
          <p:cNvPr id="12" name="Podnaslov 11" descr="podnaslov">
            <a:extLst>
              <a:ext uri="{FF2B5EF4-FFF2-40B4-BE49-F238E27FC236}">
                <a16:creationId xmlns:a16="http://schemas.microsoft.com/office/drawing/2014/main" id="{B28A8D9C-5123-4D2B-9272-016EF90E0E50}"/>
              </a:ext>
            </a:extLst>
          </p:cNvPr>
          <p:cNvSpPr>
            <a:spLocks noGrp="1"/>
          </p:cNvSpPr>
          <p:nvPr>
            <p:ph type="subTitle" idx="1"/>
          </p:nvPr>
        </p:nvSpPr>
        <p:spPr>
          <a:xfrm>
            <a:off x="7007551" y="5392400"/>
            <a:ext cx="4560336" cy="846029"/>
          </a:xfrm>
        </p:spPr>
        <p:txBody>
          <a:bodyPr rtlCol="0"/>
          <a:lstStyle/>
          <a:p>
            <a:pPr rtl="0"/>
            <a:r>
              <a:rPr lang="sl-SI" dirty="0"/>
              <a:t>Izr. prof. dr. Liljana Rihter</a:t>
            </a:r>
          </a:p>
          <a:p>
            <a:pPr rtl="0"/>
            <a:r>
              <a:rPr lang="sl-SI" dirty="0"/>
              <a:t>Univerza v Ljubljani, Fakulteta za socialno delo</a:t>
            </a:r>
          </a:p>
        </p:txBody>
      </p:sp>
      <p:pic>
        <p:nvPicPr>
          <p:cNvPr id="14" name="Označba mesta za sliko 13" descr="Tri osebe sedijo za mizo za piknik">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6676568" cy="6858000"/>
          </a:xfrm>
        </p:spPr>
      </p:pic>
      <p:grpSp>
        <p:nvGrpSpPr>
          <p:cNvPr id="4" name="Skupina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Prostoročno: Oblik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9" name="Pravokotnik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pic>
        <p:nvPicPr>
          <p:cNvPr id="5" name="Slika 4" descr="Slika, ki vsebuje besede besedilo, oblikovanje">
            <a:extLst>
              <a:ext uri="{FF2B5EF4-FFF2-40B4-BE49-F238E27FC236}">
                <a16:creationId xmlns:a16="http://schemas.microsoft.com/office/drawing/2014/main" id="{79E383AF-DBC1-C728-1048-ED1142A634E9}"/>
              </a:ext>
            </a:extLst>
          </p:cNvPr>
          <p:cNvPicPr>
            <a:picLocks noChangeAspect="1"/>
          </p:cNvPicPr>
          <p:nvPr/>
        </p:nvPicPr>
        <p:blipFill>
          <a:blip r:embed="rId4"/>
          <a:stretch>
            <a:fillRect/>
          </a:stretch>
        </p:blipFill>
        <p:spPr>
          <a:xfrm>
            <a:off x="10545510" y="136733"/>
            <a:ext cx="1458525" cy="1598063"/>
          </a:xfrm>
          <a:prstGeom prst="rect">
            <a:avLst/>
          </a:prstGeom>
        </p:spPr>
      </p:pic>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značba mesta za sliko 16" descr="posnetek ure od blizu">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464300" y="0"/>
            <a:ext cx="5727700" cy="6858000"/>
          </a:xfrm>
        </p:spPr>
      </p:pic>
      <p:pic>
        <p:nvPicPr>
          <p:cNvPr id="5" name="Označba mesta za sliko 4" descr="dekle s slušalkami, nahrbtnikom in svežnjem fasciklov/knjig">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0" y="0"/>
            <a:ext cx="8087304" cy="6858000"/>
          </a:xfrm>
        </p:spPr>
      </p:pic>
      <p:grpSp>
        <p:nvGrpSpPr>
          <p:cNvPr id="9" name="Skupina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552413"/>
            <a:ext cx="7833208" cy="3135040"/>
            <a:chOff x="0" y="3808320"/>
            <a:chExt cx="7833208" cy="2547440"/>
          </a:xfrm>
        </p:grpSpPr>
        <p:sp>
          <p:nvSpPr>
            <p:cNvPr id="10" name="Prostoročno: Oblika 9">
              <a:extLst>
                <a:ext uri="{FF2B5EF4-FFF2-40B4-BE49-F238E27FC236}">
                  <a16:creationId xmlns:a16="http://schemas.microsoft.com/office/drawing/2014/main" id="{E531D018-EFA3-4346-AB80-7CE436393D9E}"/>
                </a:ext>
                <a:ext uri="{C183D7F6-B498-43B3-948B-1728B52AA6E4}">
                  <adec:decorative xmlns:adec="http://schemas.microsoft.com/office/drawing/2017/decorative" val="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11" name="Prostoročno: Oblika 10">
              <a:extLst>
                <a:ext uri="{FF2B5EF4-FFF2-40B4-BE49-F238E27FC236}">
                  <a16:creationId xmlns:a16="http://schemas.microsoft.com/office/drawing/2014/main" id="{FA9D7AC8-80D5-49DC-A585-FCFFA6CA4B66}"/>
                </a:ext>
                <a:ext uri="{C183D7F6-B498-43B3-948B-1728B52AA6E4}">
                  <adec:decorative xmlns:adec="http://schemas.microsoft.com/office/drawing/2017/decorative" val="1"/>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grpSp>
      <p:sp>
        <p:nvSpPr>
          <p:cNvPr id="33" name="Naslov 32" descr="naslov">
            <a:extLst>
              <a:ext uri="{FF2B5EF4-FFF2-40B4-BE49-F238E27FC236}">
                <a16:creationId xmlns:a16="http://schemas.microsoft.com/office/drawing/2014/main" id="{18CDD97B-6E25-4FB4-B239-493E54AA0830}"/>
              </a:ext>
            </a:extLst>
          </p:cNvPr>
          <p:cNvSpPr>
            <a:spLocks noGrp="1"/>
          </p:cNvSpPr>
          <p:nvPr>
            <p:ph type="title"/>
          </p:nvPr>
        </p:nvSpPr>
        <p:spPr>
          <a:xfrm>
            <a:off x="63500" y="3820160"/>
            <a:ext cx="7190740" cy="1026160"/>
          </a:xfrm>
        </p:spPr>
        <p:txBody>
          <a:bodyPr rtlCol="0"/>
          <a:lstStyle/>
          <a:p>
            <a:pPr rtl="0"/>
            <a:r>
              <a:rPr lang="sl-SI" sz="2800" dirty="0">
                <a:solidFill>
                  <a:schemeClr val="bg1"/>
                </a:solidFill>
              </a:rPr>
              <a:t>EUROPEAN SOCIAL NETWORK - primer </a:t>
            </a:r>
          </a:p>
        </p:txBody>
      </p:sp>
      <p:sp>
        <p:nvSpPr>
          <p:cNvPr id="34" name="Označba mesta za besedilo 33" descr="vsebina diapozitiva">
            <a:extLst>
              <a:ext uri="{FF2B5EF4-FFF2-40B4-BE49-F238E27FC236}">
                <a16:creationId xmlns:a16="http://schemas.microsoft.com/office/drawing/2014/main" id="{859D862E-AE8E-482F-9E23-3C096FF03E54}"/>
              </a:ext>
            </a:extLst>
          </p:cNvPr>
          <p:cNvSpPr>
            <a:spLocks noGrp="1"/>
          </p:cNvSpPr>
          <p:nvPr>
            <p:ph type="body" sz="quarter" idx="11"/>
          </p:nvPr>
        </p:nvSpPr>
        <p:spPr>
          <a:xfrm>
            <a:off x="63500" y="4683760"/>
            <a:ext cx="6814820" cy="1369187"/>
          </a:xfrm>
        </p:spPr>
        <p:txBody>
          <a:bodyPr rtlCol="0"/>
          <a:lstStyle/>
          <a:p>
            <a:pPr marL="0" indent="0" rtl="0">
              <a:buNone/>
            </a:pPr>
            <a:r>
              <a:rPr lang="sl-SI" sz="2400" dirty="0">
                <a:solidFill>
                  <a:schemeClr val="bg1"/>
                </a:solidFill>
              </a:rPr>
              <a:t>Smernice za spremljanje kakovosti socialnih storitev</a:t>
            </a:r>
          </a:p>
          <a:p>
            <a:pPr marL="0" indent="0" rtl="0">
              <a:buNone/>
            </a:pPr>
            <a:endParaRPr lang="sl-SI" dirty="0">
              <a:solidFill>
                <a:schemeClr val="bg1"/>
              </a:solidFill>
            </a:endParaRP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2" name="Označba mesta za številko diapozitiva 5" descr="številka diapozitiva">
            <a:extLst>
              <a:ext uri="{FF2B5EF4-FFF2-40B4-BE49-F238E27FC236}">
                <a16:creationId xmlns:a16="http://schemas.microsoft.com/office/drawing/2014/main"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10</a:t>
            </a:fld>
            <a:endParaRPr lang="sl-SI" sz="1200">
              <a:solidFill>
                <a:schemeClr val="bg1"/>
              </a:solidFill>
            </a:endParaRPr>
          </a:p>
        </p:txBody>
      </p:sp>
    </p:spTree>
    <p:extLst>
      <p:ext uri="{BB962C8B-B14F-4D97-AF65-F5344CB8AC3E}">
        <p14:creationId xmlns:p14="http://schemas.microsoft.com/office/powerpoint/2010/main" val="4057293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značba mesta za sliko 19" descr="skupina učencev sedi za mizo in se uči v knjižnici">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grpSp>
        <p:nvGrpSpPr>
          <p:cNvPr id="3" name="Skupina 2">
            <a:extLst>
              <a:ext uri="{FF2B5EF4-FFF2-40B4-BE49-F238E27FC236}">
                <a16:creationId xmlns:a16="http://schemas.microsoft.com/office/drawing/2014/main" id="{B96D2D9B-E0B9-499F-9404-108DB59E4502}"/>
              </a:ext>
              <a:ext uri="{C183D7F6-B498-43B3-948B-1728B52AA6E4}">
                <adec:decorative xmlns:adec="http://schemas.microsoft.com/office/drawing/2017/decorative" val="1"/>
              </a:ext>
            </a:extLst>
          </p:cNvPr>
          <p:cNvGrpSpPr/>
          <p:nvPr/>
        </p:nvGrpSpPr>
        <p:grpSpPr>
          <a:xfrm>
            <a:off x="0" y="230737"/>
            <a:ext cx="6957056" cy="6858000"/>
            <a:chOff x="0" y="0"/>
            <a:chExt cx="6957056" cy="6858000"/>
          </a:xfrm>
        </p:grpSpPr>
        <p:sp>
          <p:nvSpPr>
            <p:cNvPr id="33" name="Para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0" name="Prostoročno: Oblika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13" name="Prostoročno: Oblika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grpSp>
      <p:pic>
        <p:nvPicPr>
          <p:cNvPr id="2" name="Slika 1">
            <a:extLst>
              <a:ext uri="{FF2B5EF4-FFF2-40B4-BE49-F238E27FC236}">
                <a16:creationId xmlns:a16="http://schemas.microsoft.com/office/drawing/2014/main" id="{91FF8987-345D-93C0-12E4-14DD37473810}"/>
              </a:ext>
            </a:extLst>
          </p:cNvPr>
          <p:cNvPicPr>
            <a:picLocks noChangeAspect="1"/>
          </p:cNvPicPr>
          <p:nvPr/>
        </p:nvPicPr>
        <p:blipFill>
          <a:blip r:embed="rId4"/>
          <a:stretch>
            <a:fillRect/>
          </a:stretch>
        </p:blipFill>
        <p:spPr>
          <a:xfrm>
            <a:off x="5306938" y="713337"/>
            <a:ext cx="6739782" cy="4628198"/>
          </a:xfrm>
          <a:prstGeom prst="rect">
            <a:avLst/>
          </a:prstGeom>
        </p:spPr>
      </p:pic>
      <p:sp>
        <p:nvSpPr>
          <p:cNvPr id="4" name="PoljeZBesedilom 3">
            <a:extLst>
              <a:ext uri="{FF2B5EF4-FFF2-40B4-BE49-F238E27FC236}">
                <a16:creationId xmlns:a16="http://schemas.microsoft.com/office/drawing/2014/main" id="{7A1AD1E7-E0DC-6B63-B57D-2415F022AC64}"/>
              </a:ext>
            </a:extLst>
          </p:cNvPr>
          <p:cNvSpPr txBox="1"/>
          <p:nvPr/>
        </p:nvSpPr>
        <p:spPr>
          <a:xfrm>
            <a:off x="217274" y="819743"/>
            <a:ext cx="4030200" cy="5570756"/>
          </a:xfrm>
          <a:prstGeom prst="rect">
            <a:avLst/>
          </a:prstGeom>
          <a:noFill/>
        </p:spPr>
        <p:txBody>
          <a:bodyPr wrap="square" rtlCol="0">
            <a:spAutoFit/>
          </a:bodyPr>
          <a:lstStyle/>
          <a:p>
            <a:r>
              <a:rPr lang="en-US" b="1" dirty="0">
                <a:solidFill>
                  <a:schemeClr val="bg1"/>
                </a:solidFill>
              </a:rPr>
              <a:t>Service delivery: </a:t>
            </a:r>
          </a:p>
          <a:p>
            <a:r>
              <a:rPr lang="en-US" sz="1600" b="1" dirty="0">
                <a:solidFill>
                  <a:schemeClr val="bg1"/>
                </a:solidFill>
              </a:rPr>
              <a:t>1.Human-rights-based</a:t>
            </a:r>
            <a:endParaRPr lang="sl-SI" sz="1600" b="1" dirty="0">
              <a:solidFill>
                <a:schemeClr val="bg1"/>
              </a:solidFill>
            </a:endParaRPr>
          </a:p>
          <a:p>
            <a:r>
              <a:rPr lang="en-US" sz="1600" b="1" dirty="0">
                <a:solidFill>
                  <a:schemeClr val="bg1"/>
                </a:solidFill>
              </a:rPr>
              <a:t>2.Person-centred</a:t>
            </a:r>
            <a:endParaRPr lang="sl-SI" sz="1600" b="1" dirty="0">
              <a:solidFill>
                <a:schemeClr val="bg1"/>
              </a:solidFill>
            </a:endParaRPr>
          </a:p>
          <a:p>
            <a:r>
              <a:rPr lang="en-US" sz="1600" b="1" dirty="0">
                <a:solidFill>
                  <a:schemeClr val="bg1"/>
                </a:solidFill>
              </a:rPr>
              <a:t>3.Outcomes-oriented</a:t>
            </a:r>
            <a:endParaRPr lang="sl-SI" sz="1600" b="1" dirty="0">
              <a:solidFill>
                <a:schemeClr val="bg1"/>
              </a:solidFill>
            </a:endParaRPr>
          </a:p>
          <a:p>
            <a:r>
              <a:rPr lang="en-US" sz="1600" b="1" dirty="0">
                <a:solidFill>
                  <a:schemeClr val="bg1"/>
                </a:solidFill>
              </a:rPr>
              <a:t>4.Safe </a:t>
            </a:r>
            <a:endParaRPr lang="sl-SI" sz="1600" b="1" dirty="0">
              <a:solidFill>
                <a:schemeClr val="bg1"/>
              </a:solidFill>
            </a:endParaRPr>
          </a:p>
          <a:p>
            <a:r>
              <a:rPr lang="en-US" sz="1600" b="1" dirty="0">
                <a:solidFill>
                  <a:schemeClr val="bg1"/>
                </a:solidFill>
              </a:rPr>
              <a:t>5.Community-Based</a:t>
            </a:r>
            <a:endParaRPr lang="sl-SI" sz="1600" b="1" dirty="0">
              <a:solidFill>
                <a:schemeClr val="bg1"/>
              </a:solidFill>
            </a:endParaRPr>
          </a:p>
          <a:p>
            <a:r>
              <a:rPr lang="en-US" sz="1600" b="1" dirty="0">
                <a:solidFill>
                  <a:schemeClr val="bg1"/>
                </a:solidFill>
              </a:rPr>
              <a:t>6.Accessible </a:t>
            </a:r>
            <a:endParaRPr lang="sl-SI" sz="1600" b="1" dirty="0">
              <a:solidFill>
                <a:schemeClr val="bg1"/>
              </a:solidFill>
            </a:endParaRPr>
          </a:p>
          <a:p>
            <a:r>
              <a:rPr lang="en-US" sz="1600" b="1" dirty="0">
                <a:solidFill>
                  <a:schemeClr val="bg1"/>
                </a:solidFill>
              </a:rPr>
              <a:t>7.Responsive </a:t>
            </a:r>
            <a:endParaRPr lang="sl-SI" sz="1600" b="1" dirty="0">
              <a:solidFill>
                <a:schemeClr val="bg1"/>
              </a:solidFill>
            </a:endParaRPr>
          </a:p>
          <a:p>
            <a:r>
              <a:rPr lang="en-US" sz="1600" b="1" dirty="0">
                <a:solidFill>
                  <a:schemeClr val="bg1"/>
                </a:solidFill>
              </a:rPr>
              <a:t>8.Empowering</a:t>
            </a:r>
            <a:endParaRPr lang="sl-SI" sz="1600" b="1" dirty="0">
              <a:solidFill>
                <a:schemeClr val="bg1"/>
              </a:solidFill>
            </a:endParaRPr>
          </a:p>
          <a:p>
            <a:r>
              <a:rPr lang="en-US" sz="1600" b="1" dirty="0">
                <a:solidFill>
                  <a:schemeClr val="bg1"/>
                </a:solidFill>
              </a:rPr>
              <a:t>9.Respectful</a:t>
            </a:r>
            <a:endParaRPr lang="sl-SI" sz="1600" b="1" dirty="0">
              <a:solidFill>
                <a:schemeClr val="bg1"/>
              </a:solidFill>
            </a:endParaRPr>
          </a:p>
          <a:p>
            <a:r>
              <a:rPr lang="en-US" sz="1600" b="1" dirty="0">
                <a:solidFill>
                  <a:schemeClr val="bg1"/>
                </a:solidFill>
              </a:rPr>
              <a:t>10.Trust-based</a:t>
            </a:r>
            <a:endParaRPr lang="sl-SI" sz="1600" b="1" dirty="0">
              <a:solidFill>
                <a:schemeClr val="bg1"/>
              </a:solidFill>
            </a:endParaRPr>
          </a:p>
          <a:p>
            <a:r>
              <a:rPr lang="en-US" b="1" dirty="0">
                <a:solidFill>
                  <a:schemeClr val="bg1"/>
                </a:solidFill>
              </a:rPr>
              <a:t>Governance</a:t>
            </a:r>
          </a:p>
          <a:p>
            <a:r>
              <a:rPr lang="en-US" sz="1600" b="1" dirty="0">
                <a:solidFill>
                  <a:schemeClr val="bg1"/>
                </a:solidFill>
              </a:rPr>
              <a:t>11. Choice</a:t>
            </a:r>
            <a:endParaRPr lang="sl-SI" sz="1600" b="1" dirty="0">
              <a:solidFill>
                <a:schemeClr val="bg1"/>
              </a:solidFill>
            </a:endParaRPr>
          </a:p>
          <a:p>
            <a:r>
              <a:rPr lang="en-US" sz="1600" b="1" dirty="0">
                <a:solidFill>
                  <a:schemeClr val="bg1"/>
                </a:solidFill>
              </a:rPr>
              <a:t>12. Partnership </a:t>
            </a:r>
            <a:endParaRPr lang="sl-SI" sz="1600" b="1" dirty="0">
              <a:solidFill>
                <a:schemeClr val="bg1"/>
              </a:solidFill>
            </a:endParaRPr>
          </a:p>
          <a:p>
            <a:r>
              <a:rPr lang="en-US" sz="1600" b="1" dirty="0">
                <a:solidFill>
                  <a:schemeClr val="bg1"/>
                </a:solidFill>
              </a:rPr>
              <a:t>13. Transparent</a:t>
            </a:r>
            <a:endParaRPr lang="sl-SI" sz="1600" b="1" dirty="0">
              <a:solidFill>
                <a:schemeClr val="bg1"/>
              </a:solidFill>
            </a:endParaRPr>
          </a:p>
          <a:p>
            <a:r>
              <a:rPr lang="en-US" sz="1600" b="1" dirty="0">
                <a:solidFill>
                  <a:schemeClr val="bg1"/>
                </a:solidFill>
              </a:rPr>
              <a:t>14. Integrated &amp; Comprehensive</a:t>
            </a:r>
            <a:endParaRPr lang="sl-SI" sz="1600" b="1" dirty="0">
              <a:solidFill>
                <a:schemeClr val="bg1"/>
              </a:solidFill>
            </a:endParaRPr>
          </a:p>
          <a:p>
            <a:r>
              <a:rPr lang="en-US" sz="1600" b="1" dirty="0">
                <a:solidFill>
                  <a:schemeClr val="bg1"/>
                </a:solidFill>
              </a:rPr>
              <a:t>15.Well-Resourced/ Well-funded</a:t>
            </a:r>
          </a:p>
          <a:p>
            <a:r>
              <a:rPr lang="en-US" b="1" dirty="0">
                <a:solidFill>
                  <a:schemeClr val="bg1"/>
                </a:solidFill>
              </a:rPr>
              <a:t>Leadership and management</a:t>
            </a:r>
          </a:p>
          <a:p>
            <a:r>
              <a:rPr lang="en-US" sz="1600" b="1" dirty="0">
                <a:solidFill>
                  <a:schemeClr val="bg1"/>
                </a:solidFill>
              </a:rPr>
              <a:t>16. Accountable </a:t>
            </a:r>
            <a:endParaRPr lang="sl-SI" sz="1600" b="1" dirty="0">
              <a:solidFill>
                <a:schemeClr val="bg1"/>
              </a:solidFill>
            </a:endParaRPr>
          </a:p>
          <a:p>
            <a:r>
              <a:rPr lang="en-US" sz="1600" b="1" dirty="0">
                <a:solidFill>
                  <a:schemeClr val="bg1"/>
                </a:solidFill>
              </a:rPr>
              <a:t>17. Well-led (Management)</a:t>
            </a:r>
            <a:endParaRPr lang="sl-SI" sz="1600" b="1" dirty="0">
              <a:solidFill>
                <a:schemeClr val="bg1"/>
              </a:solidFill>
            </a:endParaRPr>
          </a:p>
          <a:p>
            <a:r>
              <a:rPr lang="en-US" sz="1600" b="1" dirty="0">
                <a:solidFill>
                  <a:schemeClr val="bg1"/>
                </a:solidFill>
              </a:rPr>
              <a:t>18. Permanent Improvement </a:t>
            </a:r>
            <a:endParaRPr lang="sl-SI" sz="1600" b="1" dirty="0">
              <a:solidFill>
                <a:schemeClr val="bg1"/>
              </a:solidFill>
            </a:endParaRPr>
          </a:p>
          <a:p>
            <a:r>
              <a:rPr lang="en-US" sz="1600" b="1" dirty="0">
                <a:solidFill>
                  <a:schemeClr val="bg1"/>
                </a:solidFill>
              </a:rPr>
              <a:t>19. Workforce</a:t>
            </a:r>
          </a:p>
        </p:txBody>
      </p:sp>
    </p:spTree>
    <p:extLst>
      <p:ext uri="{BB962C8B-B14F-4D97-AF65-F5344CB8AC3E}">
        <p14:creationId xmlns:p14="http://schemas.microsoft.com/office/powerpoint/2010/main" val="2366578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za sliko 6" descr="posnetek fanta, ki sedi in uporablja prenosnik, od zgoraj">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grpSp>
        <p:nvGrpSpPr>
          <p:cNvPr id="11" name="Skupina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9" name="Para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2" name="Para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sp>
        <p:nvSpPr>
          <p:cNvPr id="4" name="Naslov 3" descr="Naslov">
            <a:extLst>
              <a:ext uri="{FF2B5EF4-FFF2-40B4-BE49-F238E27FC236}">
                <a16:creationId xmlns:a16="http://schemas.microsoft.com/office/drawing/2014/main" id="{DFF36EE7-AE57-42F4-ACA9-A328C1F4EA02}"/>
              </a:ext>
            </a:extLst>
          </p:cNvPr>
          <p:cNvSpPr>
            <a:spLocks noGrp="1"/>
          </p:cNvSpPr>
          <p:nvPr>
            <p:ph type="title"/>
          </p:nvPr>
        </p:nvSpPr>
        <p:spPr>
          <a:xfrm>
            <a:off x="633186" y="506639"/>
            <a:ext cx="8307614" cy="830997"/>
          </a:xfrm>
        </p:spPr>
        <p:txBody>
          <a:bodyPr rtlCol="0"/>
          <a:lstStyle/>
          <a:p>
            <a:pPr rtl="0"/>
            <a:r>
              <a:rPr lang="sl-SI" sz="3200" b="1" dirty="0"/>
              <a:t>3. Hitre spremembe </a:t>
            </a:r>
          </a:p>
        </p:txBody>
      </p:sp>
      <p:pic>
        <p:nvPicPr>
          <p:cNvPr id="35" name="Označba mesta za vsebino 34" descr="Odprta knjiga">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6453" y="1332597"/>
            <a:ext cx="548640" cy="548640"/>
          </a:xfrm>
        </p:spPr>
      </p:pic>
      <p:sp>
        <p:nvSpPr>
          <p:cNvPr id="23" name="Označba mesta za besedilo 22" descr="blok z vsebino 1">
            <a:extLst>
              <a:ext uri="{FF2B5EF4-FFF2-40B4-BE49-F238E27FC236}">
                <a16:creationId xmlns:a16="http://schemas.microsoft.com/office/drawing/2014/main" id="{B88939B0-5B9A-4423-AFD1-CF6B22268795}"/>
              </a:ext>
            </a:extLst>
          </p:cNvPr>
          <p:cNvSpPr>
            <a:spLocks noGrp="1"/>
          </p:cNvSpPr>
          <p:nvPr>
            <p:ph type="body" sz="quarter" idx="11"/>
          </p:nvPr>
        </p:nvSpPr>
        <p:spPr>
          <a:xfrm>
            <a:off x="213360" y="2621850"/>
            <a:ext cx="3895960" cy="3729511"/>
          </a:xfrm>
        </p:spPr>
        <p:txBody>
          <a:bodyPr rtlCol="0"/>
          <a:lstStyle/>
          <a:p>
            <a:pPr rtl="0"/>
            <a:r>
              <a:rPr lang="sl-SI" sz="2400" dirty="0"/>
              <a:t>- družbene, tehnološke spremembe</a:t>
            </a:r>
          </a:p>
          <a:p>
            <a:pPr rtl="0"/>
            <a:r>
              <a:rPr lang="sl-SI" sz="2400" dirty="0"/>
              <a:t>- obstoječi sistemi vrednotenja ne sledijo potrebam časa(?)</a:t>
            </a:r>
          </a:p>
        </p:txBody>
      </p:sp>
      <p:pic>
        <p:nvPicPr>
          <p:cNvPr id="36" name="Označba mesta za vsebino 35" descr="Medalja">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22556" y="1268716"/>
            <a:ext cx="548640" cy="548640"/>
          </a:xfrm>
        </p:spPr>
      </p:pic>
      <p:sp>
        <p:nvSpPr>
          <p:cNvPr id="24" name="Označba mesta za besedilo 23" descr="blok z vsebino 2">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683379"/>
            <a:ext cx="3658926" cy="3403099"/>
          </a:xfrm>
        </p:spPr>
        <p:txBody>
          <a:bodyPr rtlCol="0"/>
          <a:lstStyle/>
          <a:p>
            <a:pPr rtl="0"/>
            <a:r>
              <a:rPr lang="sl-SI" sz="2400" dirty="0"/>
              <a:t>- uporaba UI (AI)?</a:t>
            </a:r>
          </a:p>
          <a:p>
            <a:pPr rtl="0"/>
            <a:r>
              <a:rPr lang="sl-SI" sz="2400" dirty="0"/>
              <a:t>- trenutno kot pomoč pri hitrejšem dostopu do možnih načinov vrednotenja</a:t>
            </a:r>
          </a:p>
          <a:p>
            <a:pPr rtl="0"/>
            <a:r>
              <a:rPr lang="sl-SI" sz="2400" dirty="0"/>
              <a:t>- NUJNO PREVERJANJE ODGOVOROV</a:t>
            </a: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44" name="Označba mesta za številko diapozitiva 5" descr="Številka diapoz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12</a:t>
            </a:fld>
            <a:endParaRPr lang="sl-SI" sz="1200">
              <a:solidFill>
                <a:schemeClr val="bg1"/>
              </a:solidFill>
            </a:endParaRPr>
          </a:p>
        </p:txBody>
      </p:sp>
    </p:spTree>
    <p:extLst>
      <p:ext uri="{BB962C8B-B14F-4D97-AF65-F5344CB8AC3E}">
        <p14:creationId xmlns:p14="http://schemas.microsoft.com/office/powerpoint/2010/main" val="1708932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značba mesta za sliko 16" descr="posnetek ure od blizu">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464300" y="0"/>
            <a:ext cx="5727700" cy="6858000"/>
          </a:xfrm>
        </p:spPr>
      </p:pic>
      <p:pic>
        <p:nvPicPr>
          <p:cNvPr id="5" name="Označba mesta za sliko 4" descr="dekle s slušalkami, nahrbtnikom in svežnjem fasciklov/knjig">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0" y="0"/>
            <a:ext cx="8087304" cy="6858000"/>
          </a:xfrm>
        </p:spPr>
      </p:pic>
      <p:grpSp>
        <p:nvGrpSpPr>
          <p:cNvPr id="9" name="Skupina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552413"/>
            <a:ext cx="7833208" cy="3135040"/>
            <a:chOff x="0" y="3808320"/>
            <a:chExt cx="7833208" cy="2547440"/>
          </a:xfrm>
        </p:grpSpPr>
        <p:sp>
          <p:nvSpPr>
            <p:cNvPr id="10" name="Prostoročno: Oblika 9">
              <a:extLst>
                <a:ext uri="{FF2B5EF4-FFF2-40B4-BE49-F238E27FC236}">
                  <a16:creationId xmlns:a16="http://schemas.microsoft.com/office/drawing/2014/main" id="{E531D018-EFA3-4346-AB80-7CE436393D9E}"/>
                </a:ext>
                <a:ext uri="{C183D7F6-B498-43B3-948B-1728B52AA6E4}">
                  <adec:decorative xmlns:adec="http://schemas.microsoft.com/office/drawing/2017/decorative" val="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11" name="Prostoročno: Oblika 10">
              <a:extLst>
                <a:ext uri="{FF2B5EF4-FFF2-40B4-BE49-F238E27FC236}">
                  <a16:creationId xmlns:a16="http://schemas.microsoft.com/office/drawing/2014/main" id="{FA9D7AC8-80D5-49DC-A585-FCFFA6CA4B66}"/>
                </a:ext>
                <a:ext uri="{C183D7F6-B498-43B3-948B-1728B52AA6E4}">
                  <adec:decorative xmlns:adec="http://schemas.microsoft.com/office/drawing/2017/decorative" val="1"/>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grpSp>
      <p:sp>
        <p:nvSpPr>
          <p:cNvPr id="33" name="Naslov 32" descr="naslov">
            <a:extLst>
              <a:ext uri="{FF2B5EF4-FFF2-40B4-BE49-F238E27FC236}">
                <a16:creationId xmlns:a16="http://schemas.microsoft.com/office/drawing/2014/main" id="{18CDD97B-6E25-4FB4-B239-493E54AA0830}"/>
              </a:ext>
            </a:extLst>
          </p:cNvPr>
          <p:cNvSpPr>
            <a:spLocks noGrp="1"/>
          </p:cNvSpPr>
          <p:nvPr>
            <p:ph type="title"/>
          </p:nvPr>
        </p:nvSpPr>
        <p:spPr>
          <a:xfrm>
            <a:off x="63500" y="3820160"/>
            <a:ext cx="7190740" cy="1026160"/>
          </a:xfrm>
        </p:spPr>
        <p:txBody>
          <a:bodyPr rtlCol="0"/>
          <a:lstStyle/>
          <a:p>
            <a:pPr rtl="0"/>
            <a:r>
              <a:rPr lang="sl-SI" sz="2800" dirty="0">
                <a:solidFill>
                  <a:schemeClr val="bg1"/>
                </a:solidFill>
              </a:rPr>
              <a:t>Vprašanje za CHAT GPT</a:t>
            </a:r>
          </a:p>
        </p:txBody>
      </p:sp>
      <p:sp>
        <p:nvSpPr>
          <p:cNvPr id="34" name="Označba mesta za besedilo 33" descr="vsebina diapozitiva">
            <a:extLst>
              <a:ext uri="{FF2B5EF4-FFF2-40B4-BE49-F238E27FC236}">
                <a16:creationId xmlns:a16="http://schemas.microsoft.com/office/drawing/2014/main" id="{859D862E-AE8E-482F-9E23-3C096FF03E54}"/>
              </a:ext>
            </a:extLst>
          </p:cNvPr>
          <p:cNvSpPr>
            <a:spLocks noGrp="1"/>
          </p:cNvSpPr>
          <p:nvPr>
            <p:ph type="body" sz="quarter" idx="11"/>
          </p:nvPr>
        </p:nvSpPr>
        <p:spPr>
          <a:xfrm>
            <a:off x="63500" y="4683760"/>
            <a:ext cx="6814820" cy="1369187"/>
          </a:xfrm>
        </p:spPr>
        <p:txBody>
          <a:bodyPr rtlCol="0"/>
          <a:lstStyle/>
          <a:p>
            <a:pPr marL="0" indent="0" rtl="0">
              <a:buNone/>
            </a:pPr>
            <a:r>
              <a:rPr lang="sl-SI" dirty="0">
                <a:solidFill>
                  <a:schemeClr val="bg1"/>
                </a:solidFill>
              </a:rPr>
              <a:t>Kateri kriteriji za vrednotenje programov socialnega varstva so na voljo v evropskih državah?</a:t>
            </a: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2" name="Označba mesta za številko diapozitiva 5" descr="številka diapozitiva">
            <a:extLst>
              <a:ext uri="{FF2B5EF4-FFF2-40B4-BE49-F238E27FC236}">
                <a16:creationId xmlns:a16="http://schemas.microsoft.com/office/drawing/2014/main"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13</a:t>
            </a:fld>
            <a:endParaRPr lang="sl-SI" sz="1200">
              <a:solidFill>
                <a:schemeClr val="bg1"/>
              </a:solidFill>
            </a:endParaRPr>
          </a:p>
        </p:txBody>
      </p:sp>
    </p:spTree>
    <p:extLst>
      <p:ext uri="{BB962C8B-B14F-4D97-AF65-F5344CB8AC3E}">
        <p14:creationId xmlns:p14="http://schemas.microsoft.com/office/powerpoint/2010/main" val="612988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A7365758-3A1E-BAAB-80D9-93332F72E122}"/>
              </a:ext>
            </a:extLst>
          </p:cNvPr>
          <p:cNvSpPr>
            <a:spLocks noGrp="1"/>
          </p:cNvSpPr>
          <p:nvPr>
            <p:ph type="body" sz="quarter" idx="11"/>
          </p:nvPr>
        </p:nvSpPr>
        <p:spPr>
          <a:xfrm>
            <a:off x="653126" y="1922804"/>
            <a:ext cx="10803664" cy="4836919"/>
          </a:xfrm>
        </p:spPr>
        <p:txBody>
          <a:bodyPr/>
          <a:lstStyle/>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Vrednotenje programov socialnega varstva v evropskih državah običajno poteka z uporabo različnih kriterijev in metodologij. Glavni cilj vrednotenja je oceniti učinkovitost in </a:t>
            </a:r>
            <a:r>
              <a:rPr lang="sl-SI"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učinkovitost  </a:t>
            </a:r>
            <a:r>
              <a:rPr lang="sl-SI" sz="18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(USPEŠNOST?)</a:t>
            </a:r>
            <a:r>
              <a:rPr lang="sl-SI" sz="1800" kern="100" dirty="0">
                <a:latin typeface="Calibri" panose="020F0502020204030204" pitchFamily="34" charset="0"/>
                <a:ea typeface="Calibri" panose="020F0502020204030204" pitchFamily="34" charset="0"/>
                <a:cs typeface="Times New Roman" panose="02020603050405020304" pitchFamily="18" charset="0"/>
              </a:rPr>
              <a:t> </a:t>
            </a: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programov socialnega varstva ter zagotoviti, da ti programi ustrezajo potrebam in ciljem, ki so določeni v nacionalnih in evropskih politikah socialnega varstva. Spodaj so navedeni nekateri pogosti kriteriji in </a:t>
            </a:r>
            <a:r>
              <a:rPr lang="sl-SI"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metode </a:t>
            </a:r>
            <a:r>
              <a:rPr lang="sl-SI" sz="18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(JIH NI NAVEDENIH)</a:t>
            </a: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ki se uporabljajo pri vrednotenju programov socialnega varstva v evropskih državah:</a:t>
            </a:r>
          </a:p>
          <a:p>
            <a:pPr>
              <a:lnSpc>
                <a:spcPct val="107000"/>
              </a:lnSpc>
              <a:spcAft>
                <a:spcPts val="800"/>
              </a:spcAft>
            </a:pPr>
            <a:r>
              <a:rPr lang="sl-SI" sz="18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Dostopnost:</a:t>
            </a: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Vrednotenje ocenjuje, ali so programi socialnega varstva dostopni za vse prebivalce, zlasti za ranljive skupine, kot so brezposelni, invalidi, starejši, otroci in </a:t>
            </a:r>
            <a:r>
              <a:rPr lang="sl-SI" sz="1800" kern="100" dirty="0" err="1">
                <a:effectLst/>
                <a:latin typeface="Calibri" panose="020F0502020204030204" pitchFamily="34" charset="0"/>
                <a:ea typeface="Calibri" panose="020F0502020204030204" pitchFamily="34" charset="0"/>
                <a:cs typeface="Times New Roman" panose="02020603050405020304" pitchFamily="18" charset="0"/>
              </a:rPr>
              <a:t>migrantska</a:t>
            </a: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populacija.</a:t>
            </a:r>
          </a:p>
          <a:p>
            <a:pPr>
              <a:lnSpc>
                <a:spcPct val="107000"/>
              </a:lnSpc>
              <a:spcAft>
                <a:spcPts val="800"/>
              </a:spcAft>
            </a:pPr>
            <a:r>
              <a:rPr lang="sl-SI"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Kakovost storitev</a:t>
            </a: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Preučuje se kakovost storitev, ki jih ponujajo programi socialnega varstva, vključno s strokovnostjo in usposobljenostjo osebja, varnostjo, človeškim dostojanstvom in uporabniškim zadovoljstvom.</a:t>
            </a:r>
          </a:p>
          <a:p>
            <a:pPr>
              <a:lnSpc>
                <a:spcPct val="107000"/>
              </a:lnSpc>
              <a:spcAft>
                <a:spcPts val="800"/>
              </a:spcAft>
            </a:pPr>
            <a:r>
              <a:rPr lang="sl-SI"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Učinkovitost:</a:t>
            </a: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Analizira se, kako učinkovito programi dosegajo svoje cilje. To vključuje oceno stroškov in koristi ter analizo rezultatov v primerjavi s postavljenimi cilji.</a:t>
            </a:r>
          </a:p>
          <a:p>
            <a:pPr>
              <a:lnSpc>
                <a:spcPct val="107000"/>
              </a:lnSpc>
              <a:spcAft>
                <a:spcPts val="800"/>
              </a:spcAft>
            </a:pPr>
            <a:r>
              <a:rPr lang="sl-SI" sz="18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Enakost</a:t>
            </a: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Preučuje se, ali programi socialnega varstva prispevajo k zmanjšanju socialnih neenakosti in izboljšanju socialne pravičnosti.</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Trajnost: Vrednotenje lahko oceni trajnost programov socialnega varstva, vključno z ekološko trajnostjo in dolgoročno finančno vzdržnostjo.</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Upravljanje in administracija: Preverja se učinkovitost upravljanja in administracije programov, vključno z birokratskimi postopki, odzivnostjo na potrebe strank in transparentnostjo.</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Pravni okvir: Ugotavlja se, ali so programi socialnega varstva v skladu z nacionalno in evropsko zakonodajo ter ali zagotavljajo ustrezne pravne okvire za varstvo pravic uporabnikov.</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Kazalniki uspešnosti: Uporabljajo se različni kazalniki uspešnosti, kot so stopnja brezposelnosti, stopnja revščine, stopnja socialne vključenosti, stopnja dostopa do zdravstvenega varstva itd.</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Sodelovanje deležnikov: Vrednotenje lahko vključuje tudi oceno sodelovanja različnih deležnikov, vključno z vladnimi agencijami, nevladnimi organizacijami in civilno družbo.</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Mednarodna primerjava: Države se med seboj primerjajo glede učinkovitosti svojih programov socialnega varstva, kar omogoča izmenjavo najboljših praks.</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Pomembno je poudariti, da se lahko kriteriji in metode vrednotenja razlikujejo med državami in se lahko prilagajajo specifičnim potrebam vsake države. Poleg tega se lahko vrednotenje programov socialnega varstva redno posodablja in prilagaja glede na spremembe v družbi, politiki in gospodarstvu.</a:t>
            </a:r>
          </a:p>
          <a:p>
            <a:endParaRPr lang="sl-SI" dirty="0"/>
          </a:p>
        </p:txBody>
      </p:sp>
      <p:sp>
        <p:nvSpPr>
          <p:cNvPr id="5" name="Naslov 4">
            <a:extLst>
              <a:ext uri="{FF2B5EF4-FFF2-40B4-BE49-F238E27FC236}">
                <a16:creationId xmlns:a16="http://schemas.microsoft.com/office/drawing/2014/main" id="{363A2E0C-E939-782A-5F8C-7CE6CEFF16C9}"/>
              </a:ext>
            </a:extLst>
          </p:cNvPr>
          <p:cNvSpPr>
            <a:spLocks noGrp="1"/>
          </p:cNvSpPr>
          <p:nvPr>
            <p:ph type="title"/>
          </p:nvPr>
        </p:nvSpPr>
        <p:spPr/>
        <p:txBody>
          <a:bodyPr/>
          <a:lstStyle/>
          <a:p>
            <a:r>
              <a:rPr lang="sl-SI" dirty="0"/>
              <a:t>Odgovor CHAT GPT (1)</a:t>
            </a:r>
          </a:p>
        </p:txBody>
      </p:sp>
      <p:pic>
        <p:nvPicPr>
          <p:cNvPr id="9" name="Označba mesta vsebine 8" descr="Hardcover books">
            <a:extLst>
              <a:ext uri="{FF2B5EF4-FFF2-40B4-BE49-F238E27FC236}">
                <a16:creationId xmlns:a16="http://schemas.microsoft.com/office/drawing/2014/main" id="{0436BB3D-C7FE-7C8B-0335-96AFA8E26418}"/>
              </a:ext>
            </a:extLst>
          </p:cNvPr>
          <p:cNvPicPr>
            <a:picLocks noGrp="1" noChangeAspect="1"/>
          </p:cNvPicPr>
          <p:nvPr>
            <p:ph sz="quarter" idx="13"/>
          </p:nvPr>
        </p:nvPicPr>
        <p:blipFill>
          <a:blip r:embed="rId2"/>
          <a:stretch>
            <a:fillRect/>
          </a:stretch>
        </p:blipFill>
        <p:spPr>
          <a:xfrm>
            <a:off x="4613709" y="677766"/>
            <a:ext cx="1556182" cy="1037454"/>
          </a:xfrm>
        </p:spPr>
      </p:pic>
    </p:spTree>
    <p:extLst>
      <p:ext uri="{BB962C8B-B14F-4D97-AF65-F5344CB8AC3E}">
        <p14:creationId xmlns:p14="http://schemas.microsoft.com/office/powerpoint/2010/main" val="242004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A7365758-3A1E-BAAB-80D9-93332F72E122}"/>
              </a:ext>
            </a:extLst>
          </p:cNvPr>
          <p:cNvSpPr>
            <a:spLocks noGrp="1"/>
          </p:cNvSpPr>
          <p:nvPr>
            <p:ph type="body" sz="quarter" idx="11"/>
          </p:nvPr>
        </p:nvSpPr>
        <p:spPr>
          <a:xfrm>
            <a:off x="307649" y="2025354"/>
            <a:ext cx="11579551" cy="4832646"/>
          </a:xfrm>
        </p:spPr>
        <p:txBody>
          <a:bodyPr/>
          <a:lstStyle/>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Trajnost: Vrednotenje lahko oceni trajnost programov socialnega varstva, vključno z ekološko trajnostjo in dolgoročno finančno vzdržnostjo.</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Upravljanje in administracija: Preverja se učinkovitost upravljanja in administracije programov, vključno z birokratskimi postopki, odzivnostjo na potrebe strank in transparentnostjo.</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Pravni okvir: Ugotavlja se, ali so programi socialnega varstva v skladu z nacionalno in evropsko zakonodajo ter ali zagotavljajo ustrezne pravne okvire za varstvo pravic uporabnikov.</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Kazalniki uspešnosti: Uporabljajo se različni kazalniki uspešnosti, kot so stopnja brezposelnosti, stopnja revščine, stopnja socialne vključenosti, stopnja dostopa do zdravstvenega varstva itd.</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Sodelovanje deležnikov: Vrednotenje lahko vključuje tudi oceno sodelovanja različnih deležnikov, vključno z vladnimi agencijami, nevladnimi organizacijami in civilno družbo.</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Mednarodna primerjava: Države se med seboj primerjajo glede učinkovitosti svojih programov socialnega varstva, kar omogoča izmenjavo najboljših praks.</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l-SI" sz="1800" kern="100" dirty="0">
                <a:effectLst/>
                <a:latin typeface="Calibri" panose="020F0502020204030204" pitchFamily="34" charset="0"/>
                <a:ea typeface="Calibri" panose="020F0502020204030204" pitchFamily="34" charset="0"/>
                <a:cs typeface="Times New Roman" panose="02020603050405020304" pitchFamily="18" charset="0"/>
              </a:rPr>
              <a:t>Pomembno je poudariti, da se lahko kriteriji in metode vrednotenja razlikujejo med državami in se lahko prilagajajo specifičnim potrebam vsake države. Poleg tega se lahko vrednotenje programov socialnega varstva redno posodablja in prilagaja glede na spremembe v družbi, politiki in gospodarstvu.</a:t>
            </a:r>
          </a:p>
          <a:p>
            <a:endParaRPr lang="sl-SI" dirty="0"/>
          </a:p>
        </p:txBody>
      </p:sp>
      <p:sp>
        <p:nvSpPr>
          <p:cNvPr id="5" name="Naslov 4">
            <a:extLst>
              <a:ext uri="{FF2B5EF4-FFF2-40B4-BE49-F238E27FC236}">
                <a16:creationId xmlns:a16="http://schemas.microsoft.com/office/drawing/2014/main" id="{363A2E0C-E939-782A-5F8C-7CE6CEFF16C9}"/>
              </a:ext>
            </a:extLst>
          </p:cNvPr>
          <p:cNvSpPr>
            <a:spLocks noGrp="1"/>
          </p:cNvSpPr>
          <p:nvPr>
            <p:ph type="title"/>
          </p:nvPr>
        </p:nvSpPr>
        <p:spPr/>
        <p:txBody>
          <a:bodyPr/>
          <a:lstStyle/>
          <a:p>
            <a:r>
              <a:rPr lang="sl-SI" dirty="0"/>
              <a:t>Odgovor CHAT GPT (2)</a:t>
            </a:r>
          </a:p>
        </p:txBody>
      </p:sp>
      <p:pic>
        <p:nvPicPr>
          <p:cNvPr id="9" name="Označba mesta vsebine 8" descr="Hardcover books">
            <a:extLst>
              <a:ext uri="{FF2B5EF4-FFF2-40B4-BE49-F238E27FC236}">
                <a16:creationId xmlns:a16="http://schemas.microsoft.com/office/drawing/2014/main" id="{0436BB3D-C7FE-7C8B-0335-96AFA8E26418}"/>
              </a:ext>
            </a:extLst>
          </p:cNvPr>
          <p:cNvPicPr>
            <a:picLocks noGrp="1" noChangeAspect="1"/>
          </p:cNvPicPr>
          <p:nvPr>
            <p:ph sz="quarter" idx="13"/>
          </p:nvPr>
        </p:nvPicPr>
        <p:blipFill>
          <a:blip r:embed="rId2"/>
          <a:stretch>
            <a:fillRect/>
          </a:stretch>
        </p:blipFill>
        <p:spPr>
          <a:xfrm>
            <a:off x="4613709" y="677766"/>
            <a:ext cx="1556182" cy="1037454"/>
          </a:xfrm>
        </p:spPr>
      </p:pic>
    </p:spTree>
    <p:extLst>
      <p:ext uri="{BB962C8B-B14F-4D97-AF65-F5344CB8AC3E}">
        <p14:creationId xmlns:p14="http://schemas.microsoft.com/office/powerpoint/2010/main" val="1037815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za sliko 6" descr="posnetek fanta, ki sedi in uporablja prenosnik, od zgoraj">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grpSp>
        <p:nvGrpSpPr>
          <p:cNvPr id="11" name="Skupina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9" name="Para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2" name="Para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sp>
        <p:nvSpPr>
          <p:cNvPr id="4" name="Naslov 3" descr="Naslov">
            <a:extLst>
              <a:ext uri="{FF2B5EF4-FFF2-40B4-BE49-F238E27FC236}">
                <a16:creationId xmlns:a16="http://schemas.microsoft.com/office/drawing/2014/main" id="{DFF36EE7-AE57-42F4-ACA9-A328C1F4EA02}"/>
              </a:ext>
            </a:extLst>
          </p:cNvPr>
          <p:cNvSpPr>
            <a:spLocks noGrp="1"/>
          </p:cNvSpPr>
          <p:nvPr>
            <p:ph type="title"/>
          </p:nvPr>
        </p:nvSpPr>
        <p:spPr>
          <a:xfrm>
            <a:off x="556274" y="225968"/>
            <a:ext cx="8307614" cy="1159791"/>
          </a:xfrm>
        </p:spPr>
        <p:txBody>
          <a:bodyPr rtlCol="0"/>
          <a:lstStyle/>
          <a:p>
            <a:pPr rtl="0"/>
            <a:r>
              <a:rPr lang="sl-SI" sz="3200" b="1" dirty="0">
                <a:latin typeface="+mj-lt"/>
              </a:rPr>
              <a:t>4. </a:t>
            </a:r>
            <a:r>
              <a:rPr lang="sl-SI" sz="3200" b="1" dirty="0">
                <a:latin typeface="+mj-lt"/>
                <a:cs typeface="Times New Roman" panose="02020603050405020304" pitchFamily="18" charset="0"/>
              </a:rPr>
              <a:t>A</a:t>
            </a:r>
            <a:r>
              <a:rPr lang="sl-SI" sz="3200" b="1" dirty="0">
                <a:effectLst/>
                <a:latin typeface="+mj-lt"/>
                <a:ea typeface="Calibri" panose="020F0502020204030204" pitchFamily="34" charset="0"/>
                <a:cs typeface="Times New Roman" panose="02020603050405020304" pitchFamily="18" charset="0"/>
              </a:rPr>
              <a:t>li nam pridobljeni kvantitativni podatki podajo (dovolj) ustrezno sliko za vrednotenje učinkov?</a:t>
            </a:r>
            <a:endParaRPr lang="sl-SI" sz="3200" b="1" dirty="0">
              <a:latin typeface="+mj-lt"/>
            </a:endParaRPr>
          </a:p>
        </p:txBody>
      </p:sp>
      <p:pic>
        <p:nvPicPr>
          <p:cNvPr id="35" name="Označba mesta za vsebino 34" descr="Odprta knjiga">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9422" y="1939779"/>
            <a:ext cx="548640" cy="548640"/>
          </a:xfrm>
        </p:spPr>
      </p:pic>
      <p:sp>
        <p:nvSpPr>
          <p:cNvPr id="23" name="Označba mesta za besedilo 22" descr="blok z vsebino 1">
            <a:extLst>
              <a:ext uri="{FF2B5EF4-FFF2-40B4-BE49-F238E27FC236}">
                <a16:creationId xmlns:a16="http://schemas.microsoft.com/office/drawing/2014/main" id="{B88939B0-5B9A-4423-AFD1-CF6B22268795}"/>
              </a:ext>
            </a:extLst>
          </p:cNvPr>
          <p:cNvSpPr>
            <a:spLocks noGrp="1"/>
          </p:cNvSpPr>
          <p:nvPr>
            <p:ph type="body" sz="quarter" idx="11"/>
          </p:nvPr>
        </p:nvSpPr>
        <p:spPr>
          <a:xfrm>
            <a:off x="213360" y="2621850"/>
            <a:ext cx="3895960" cy="3729511"/>
          </a:xfrm>
        </p:spPr>
        <p:txBody>
          <a:bodyPr rtlCol="0"/>
          <a:lstStyle/>
          <a:p>
            <a:pPr rtl="0"/>
            <a:r>
              <a:rPr lang="sl-SI" sz="2400" dirty="0"/>
              <a:t>- </a:t>
            </a:r>
            <a:r>
              <a:rPr lang="sl-SI" sz="2400" dirty="0">
                <a:effectLst/>
                <a:ea typeface="Calibri" panose="020F0502020204030204" pitchFamily="34" charset="0"/>
                <a:cs typeface="Times New Roman" panose="02020603050405020304" pitchFamily="18" charset="0"/>
              </a:rPr>
              <a:t>vrednotenja učinkov zgolj na podlagi kvantitativnih podatkov premalo, da bi dobili dovolj dobre informacije, kaj je potrebno spremeniti (če cilji niso doseženi)</a:t>
            </a:r>
            <a:endParaRPr lang="sl-SI" sz="2400" dirty="0"/>
          </a:p>
        </p:txBody>
      </p:sp>
      <p:pic>
        <p:nvPicPr>
          <p:cNvPr id="36" name="Označba mesta za vsebino 35" descr="Medalja">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547360" y="1900584"/>
            <a:ext cx="548640" cy="548640"/>
          </a:xfrm>
        </p:spPr>
      </p:pic>
      <p:sp>
        <p:nvSpPr>
          <p:cNvPr id="24" name="Označba mesta za besedilo 23" descr="blok z vsebino 2">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683379"/>
            <a:ext cx="3658926" cy="3403099"/>
          </a:xfrm>
        </p:spPr>
        <p:txBody>
          <a:bodyPr rtlCol="0"/>
          <a:lstStyle/>
          <a:p>
            <a:pPr rtl="0"/>
            <a:r>
              <a:rPr lang="sl-SI" sz="2400" dirty="0"/>
              <a:t>- nujne poglobljene kvalitativne raziskave, kjer so opazna večja odstopanja glede na kvantitativne podatke</a:t>
            </a: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44" name="Označba mesta za številko diapozitiva 5" descr="Številka diapoz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16</a:t>
            </a:fld>
            <a:endParaRPr lang="sl-SI" sz="1200">
              <a:solidFill>
                <a:schemeClr val="bg1"/>
              </a:solidFill>
            </a:endParaRPr>
          </a:p>
        </p:txBody>
      </p:sp>
    </p:spTree>
    <p:extLst>
      <p:ext uri="{BB962C8B-B14F-4D97-AF65-F5344CB8AC3E}">
        <p14:creationId xmlns:p14="http://schemas.microsoft.com/office/powerpoint/2010/main" val="3037828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značba mesta za sliko 16" descr="posnetek ure od blizu">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464300" y="0"/>
            <a:ext cx="5727700" cy="6858000"/>
          </a:xfrm>
        </p:spPr>
      </p:pic>
      <p:pic>
        <p:nvPicPr>
          <p:cNvPr id="5" name="Označba mesta za sliko 4" descr="dekle s slušalkami, nahrbtnikom in svežnjem fasciklov/knjig">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0" y="0"/>
            <a:ext cx="8087304" cy="6858000"/>
          </a:xfrm>
        </p:spPr>
      </p:pic>
      <p:grpSp>
        <p:nvGrpSpPr>
          <p:cNvPr id="9" name="Skupina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552413"/>
            <a:ext cx="7833208" cy="3135040"/>
            <a:chOff x="0" y="3808320"/>
            <a:chExt cx="7833208" cy="2547440"/>
          </a:xfrm>
        </p:grpSpPr>
        <p:sp>
          <p:nvSpPr>
            <p:cNvPr id="10" name="Prostoročno: Oblika 9">
              <a:extLst>
                <a:ext uri="{FF2B5EF4-FFF2-40B4-BE49-F238E27FC236}">
                  <a16:creationId xmlns:a16="http://schemas.microsoft.com/office/drawing/2014/main" id="{E531D018-EFA3-4346-AB80-7CE436393D9E}"/>
                </a:ext>
                <a:ext uri="{C183D7F6-B498-43B3-948B-1728B52AA6E4}">
                  <adec:decorative xmlns:adec="http://schemas.microsoft.com/office/drawing/2017/decorative" val="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11" name="Prostoročno: Oblika 10">
              <a:extLst>
                <a:ext uri="{FF2B5EF4-FFF2-40B4-BE49-F238E27FC236}">
                  <a16:creationId xmlns:a16="http://schemas.microsoft.com/office/drawing/2014/main" id="{FA9D7AC8-80D5-49DC-A585-FCFFA6CA4B66}"/>
                </a:ext>
                <a:ext uri="{C183D7F6-B498-43B3-948B-1728B52AA6E4}">
                  <adec:decorative xmlns:adec="http://schemas.microsoft.com/office/drawing/2017/decorative" val="1"/>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grpSp>
      <p:sp>
        <p:nvSpPr>
          <p:cNvPr id="33" name="Naslov 32" descr="naslov">
            <a:extLst>
              <a:ext uri="{FF2B5EF4-FFF2-40B4-BE49-F238E27FC236}">
                <a16:creationId xmlns:a16="http://schemas.microsoft.com/office/drawing/2014/main" id="{18CDD97B-6E25-4FB4-B239-493E54AA0830}"/>
              </a:ext>
            </a:extLst>
          </p:cNvPr>
          <p:cNvSpPr>
            <a:spLocks noGrp="1"/>
          </p:cNvSpPr>
          <p:nvPr>
            <p:ph type="title"/>
          </p:nvPr>
        </p:nvSpPr>
        <p:spPr>
          <a:xfrm>
            <a:off x="63500" y="3820160"/>
            <a:ext cx="7190740" cy="1026160"/>
          </a:xfrm>
        </p:spPr>
        <p:txBody>
          <a:bodyPr rtlCol="0"/>
          <a:lstStyle/>
          <a:p>
            <a:pPr rtl="0"/>
            <a:r>
              <a:rPr lang="sl-SI" sz="2800" dirty="0">
                <a:solidFill>
                  <a:schemeClr val="bg1"/>
                </a:solidFill>
              </a:rPr>
              <a:t>Vrednotenje doseganja ciljev </a:t>
            </a:r>
            <a:r>
              <a:rPr lang="sl-SI" sz="2800" dirty="0" err="1">
                <a:solidFill>
                  <a:schemeClr val="bg1"/>
                </a:solidFill>
              </a:rPr>
              <a:t>ReNPSV</a:t>
            </a:r>
            <a:endParaRPr lang="sl-SI" sz="2800" dirty="0">
              <a:solidFill>
                <a:schemeClr val="bg1"/>
              </a:solidFill>
            </a:endParaRPr>
          </a:p>
        </p:txBody>
      </p:sp>
      <p:sp>
        <p:nvSpPr>
          <p:cNvPr id="34" name="Označba mesta za besedilo 33" descr="vsebina diapozitiva">
            <a:extLst>
              <a:ext uri="{FF2B5EF4-FFF2-40B4-BE49-F238E27FC236}">
                <a16:creationId xmlns:a16="http://schemas.microsoft.com/office/drawing/2014/main" id="{859D862E-AE8E-482F-9E23-3C096FF03E54}"/>
              </a:ext>
            </a:extLst>
          </p:cNvPr>
          <p:cNvSpPr>
            <a:spLocks noGrp="1"/>
          </p:cNvSpPr>
          <p:nvPr>
            <p:ph type="body" sz="quarter" idx="11"/>
          </p:nvPr>
        </p:nvSpPr>
        <p:spPr>
          <a:xfrm>
            <a:off x="63500" y="4683759"/>
            <a:ext cx="6814820" cy="1605945"/>
          </a:xfrm>
        </p:spPr>
        <p:txBody>
          <a:bodyPr rtlCol="0"/>
          <a:lstStyle/>
          <a:p>
            <a:pPr marL="342900" indent="-342900" rtl="0">
              <a:buAutoNum type="arabicPeriod"/>
            </a:pPr>
            <a:r>
              <a:rPr lang="sl-SI" dirty="0">
                <a:solidFill>
                  <a:schemeClr val="bg1"/>
                </a:solidFill>
              </a:rPr>
              <a:t>Cilj »Zmanjševanje tveganja revščine in povečevanje socialne vključenosti« </a:t>
            </a:r>
          </a:p>
          <a:p>
            <a:pPr rtl="0"/>
            <a:endParaRPr lang="sl-SI" dirty="0">
              <a:solidFill>
                <a:schemeClr val="bg1"/>
              </a:solidFill>
            </a:endParaRPr>
          </a:p>
          <a:p>
            <a:pPr rtl="0"/>
            <a:r>
              <a:rPr lang="sl-SI" dirty="0">
                <a:solidFill>
                  <a:schemeClr val="bg1"/>
                </a:solidFill>
              </a:rPr>
              <a:t>Rezultat v številki: 270.000 ljudi, ki so socialno izključeni</a:t>
            </a:r>
          </a:p>
          <a:p>
            <a:pPr rtl="0"/>
            <a:r>
              <a:rPr lang="sl-SI" dirty="0">
                <a:solidFill>
                  <a:schemeClr val="bg1"/>
                </a:solidFill>
              </a:rPr>
              <a:t>Kaj nam to pove o njihovih življenjih?</a:t>
            </a: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2" name="Označba mesta za številko diapozitiva 5" descr="številka diapozitiva">
            <a:extLst>
              <a:ext uri="{FF2B5EF4-FFF2-40B4-BE49-F238E27FC236}">
                <a16:creationId xmlns:a16="http://schemas.microsoft.com/office/drawing/2014/main"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17</a:t>
            </a:fld>
            <a:endParaRPr lang="sl-SI" sz="1200">
              <a:solidFill>
                <a:schemeClr val="bg1"/>
              </a:solidFill>
            </a:endParaRPr>
          </a:p>
        </p:txBody>
      </p:sp>
    </p:spTree>
    <p:extLst>
      <p:ext uri="{BB962C8B-B14F-4D97-AF65-F5344CB8AC3E}">
        <p14:creationId xmlns:p14="http://schemas.microsoft.com/office/powerpoint/2010/main" val="4067156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za sliko 6" descr="posnetek fanta, ki sedi in uporablja prenosnik, od zgoraj">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grpSp>
        <p:nvGrpSpPr>
          <p:cNvPr id="11" name="Skupina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9" name="Para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2" name="Para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sp>
        <p:nvSpPr>
          <p:cNvPr id="4" name="Naslov 3" descr="Naslov">
            <a:extLst>
              <a:ext uri="{FF2B5EF4-FFF2-40B4-BE49-F238E27FC236}">
                <a16:creationId xmlns:a16="http://schemas.microsoft.com/office/drawing/2014/main" id="{DFF36EE7-AE57-42F4-ACA9-A328C1F4EA02}"/>
              </a:ext>
            </a:extLst>
          </p:cNvPr>
          <p:cNvSpPr>
            <a:spLocks noGrp="1"/>
          </p:cNvSpPr>
          <p:nvPr>
            <p:ph type="title"/>
          </p:nvPr>
        </p:nvSpPr>
        <p:spPr>
          <a:xfrm>
            <a:off x="213360" y="506639"/>
            <a:ext cx="9255380" cy="1159791"/>
          </a:xfrm>
        </p:spPr>
        <p:txBody>
          <a:bodyPr rtlCol="0"/>
          <a:lstStyle/>
          <a:p>
            <a:pPr rtl="0"/>
            <a:r>
              <a:rPr lang="sl-SI" sz="3200" b="1" dirty="0">
                <a:latin typeface="+mj-lt"/>
              </a:rPr>
              <a:t>5. </a:t>
            </a:r>
            <a:r>
              <a:rPr lang="sl-SI" sz="3200" b="1" dirty="0">
                <a:latin typeface="+mj-lt"/>
                <a:cs typeface="Times New Roman" panose="02020603050405020304" pitchFamily="18" charset="0"/>
              </a:rPr>
              <a:t>Kdo je/bo odgovoren in pristojen za vrednotenje učinkov</a:t>
            </a:r>
            <a:r>
              <a:rPr lang="sl-SI" sz="3200" b="1" dirty="0">
                <a:effectLst/>
                <a:latin typeface="+mj-lt"/>
                <a:ea typeface="Calibri" panose="020F0502020204030204" pitchFamily="34" charset="0"/>
                <a:cs typeface="Times New Roman" panose="02020603050405020304" pitchFamily="18" charset="0"/>
              </a:rPr>
              <a:t>?</a:t>
            </a:r>
            <a:endParaRPr lang="sl-SI" sz="3200" b="1" dirty="0">
              <a:latin typeface="+mj-lt"/>
            </a:endParaRPr>
          </a:p>
        </p:txBody>
      </p:sp>
      <p:pic>
        <p:nvPicPr>
          <p:cNvPr id="35" name="Označba mesta za vsebino 34" descr="Odprta knjiga">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07255" y="1791719"/>
            <a:ext cx="548640" cy="548640"/>
          </a:xfrm>
        </p:spPr>
      </p:pic>
      <p:sp>
        <p:nvSpPr>
          <p:cNvPr id="23" name="Označba mesta za besedilo 22" descr="blok z vsebino 1">
            <a:extLst>
              <a:ext uri="{FF2B5EF4-FFF2-40B4-BE49-F238E27FC236}">
                <a16:creationId xmlns:a16="http://schemas.microsoft.com/office/drawing/2014/main" id="{B88939B0-5B9A-4423-AFD1-CF6B22268795}"/>
              </a:ext>
            </a:extLst>
          </p:cNvPr>
          <p:cNvSpPr>
            <a:spLocks noGrp="1"/>
          </p:cNvSpPr>
          <p:nvPr>
            <p:ph type="body" sz="quarter" idx="11"/>
          </p:nvPr>
        </p:nvSpPr>
        <p:spPr>
          <a:xfrm>
            <a:off x="213360" y="2621850"/>
            <a:ext cx="3895960" cy="3729511"/>
          </a:xfrm>
        </p:spPr>
        <p:txBody>
          <a:bodyPr rtlCol="0"/>
          <a:lstStyle/>
          <a:p>
            <a:pPr rtl="0"/>
            <a:r>
              <a:rPr lang="sl-SI" sz="2400" dirty="0"/>
              <a:t>- obstoj raznolikih akterjev</a:t>
            </a:r>
          </a:p>
          <a:p>
            <a:pPr rtl="0"/>
            <a:r>
              <a:rPr lang="sl-SI" sz="2400" dirty="0"/>
              <a:t>- nedoločnost zakonodaje</a:t>
            </a:r>
          </a:p>
        </p:txBody>
      </p:sp>
      <p:pic>
        <p:nvPicPr>
          <p:cNvPr id="36" name="Označba mesta za vsebino 35" descr="Medalja">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54740" y="1777212"/>
            <a:ext cx="548640" cy="548640"/>
          </a:xfrm>
        </p:spPr>
      </p:pic>
      <p:sp>
        <p:nvSpPr>
          <p:cNvPr id="24" name="Označba mesta za besedilo 23" descr="blok z vsebino 2">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683379"/>
            <a:ext cx="3658926" cy="3403099"/>
          </a:xfrm>
        </p:spPr>
        <p:txBody>
          <a:bodyPr rtlCol="0"/>
          <a:lstStyle/>
          <a:p>
            <a:pPr rtl="0"/>
            <a:r>
              <a:rPr lang="sl-SI" sz="2400" dirty="0"/>
              <a:t>- neodvisna telesa/izvajalci, pri čemer se postavijo zelo jasne zahteve za kompetence tistih, ki pri vrednotenju sodelujejo</a:t>
            </a: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44" name="Označba mesta za številko diapozitiva 5" descr="Številka diapoz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18</a:t>
            </a:fld>
            <a:endParaRPr lang="sl-SI" sz="1200">
              <a:solidFill>
                <a:schemeClr val="bg1"/>
              </a:solidFill>
            </a:endParaRPr>
          </a:p>
        </p:txBody>
      </p:sp>
    </p:spTree>
    <p:extLst>
      <p:ext uri="{BB962C8B-B14F-4D97-AF65-F5344CB8AC3E}">
        <p14:creationId xmlns:p14="http://schemas.microsoft.com/office/powerpoint/2010/main" val="1485865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za sliko 5" descr="Skupina ljudi sedi za leseno mizo&#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12192000" cy="6858000"/>
          </a:xfrm>
        </p:spPr>
      </p:pic>
      <p:sp>
        <p:nvSpPr>
          <p:cNvPr id="52" name="Pravokotnik 51">
            <a:extLst>
              <a:ext uri="{FF2B5EF4-FFF2-40B4-BE49-F238E27FC236}">
                <a16:creationId xmlns:a16="http://schemas.microsoft.com/office/drawing/2014/main" id="{31664CF3-C0D1-4769-8E59-8694AF07951A}"/>
              </a:ext>
              <a:ext uri="{C183D7F6-B498-43B3-948B-1728B52AA6E4}">
                <adec:decorative xmlns:adec="http://schemas.microsoft.com/office/drawing/2017/decorative" val="1"/>
              </a:ext>
            </a:extLst>
          </p:cNvPr>
          <p:cNvSpPr/>
          <p:nvPr/>
        </p:nvSpPr>
        <p:spPr>
          <a:xfrm>
            <a:off x="0" y="0"/>
            <a:ext cx="12191999" cy="6857999"/>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nvGrpSpPr>
          <p:cNvPr id="7" name="Skupina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69" y="0"/>
            <a:ext cx="2570831" cy="6858001"/>
            <a:chOff x="9621170" y="0"/>
            <a:chExt cx="2570831" cy="6858001"/>
          </a:xfrm>
        </p:grpSpPr>
        <p:sp>
          <p:nvSpPr>
            <p:cNvPr id="32" name="Prostoročno: Oblika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30" name="Prostoročno: Oblika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28" name="Prostoročno: Oblika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26" name="Prostoročno: Oblika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24" name="Prostoročno: Oblika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grpSp>
      <p:sp>
        <p:nvSpPr>
          <p:cNvPr id="42" name="Naslov 41" descr="naslov">
            <a:extLst>
              <a:ext uri="{FF2B5EF4-FFF2-40B4-BE49-F238E27FC236}">
                <a16:creationId xmlns:a16="http://schemas.microsoft.com/office/drawing/2014/main" id="{72FCEAE4-FA74-4446-B2F5-9AFA2DA139A2}"/>
              </a:ext>
            </a:extLst>
          </p:cNvPr>
          <p:cNvSpPr>
            <a:spLocks noGrp="1"/>
          </p:cNvSpPr>
          <p:nvPr>
            <p:ph type="ctrTitle"/>
          </p:nvPr>
        </p:nvSpPr>
        <p:spPr>
          <a:xfrm>
            <a:off x="691080" y="2142271"/>
            <a:ext cx="7042864" cy="879928"/>
          </a:xfrm>
        </p:spPr>
        <p:txBody>
          <a:bodyPr rtlCol="0"/>
          <a:lstStyle/>
          <a:p>
            <a:pPr rtl="0"/>
            <a:r>
              <a:rPr lang="sl-SI" b="0" dirty="0"/>
              <a:t>HVALA ZA POZORNOST</a:t>
            </a:r>
          </a:p>
        </p:txBody>
      </p:sp>
      <p:pic>
        <p:nvPicPr>
          <p:cNvPr id="94" name="Označba mesta za vsebino 93" descr="Uporabnik">
            <a:extLst>
              <a:ext uri="{FF2B5EF4-FFF2-40B4-BE49-F238E27FC236}">
                <a16:creationId xmlns:a16="http://schemas.microsoft.com/office/drawing/2014/main" id="{5AC6F288-703B-45A1-9B56-079BD755B2CB}"/>
              </a:ext>
            </a:extLst>
          </p:cNvPr>
          <p:cNvPicPr>
            <a:picLocks noGrp="1" noChangeAspect="1"/>
          </p:cNvPicPr>
          <p:nvPr>
            <p:ph sz="quarter" idx="22"/>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p:pic>
      <p:sp>
        <p:nvSpPr>
          <p:cNvPr id="80" name="Označba mesta za besedilo 79" descr="ime uporabnika">
            <a:extLst>
              <a:ext uri="{FF2B5EF4-FFF2-40B4-BE49-F238E27FC236}">
                <a16:creationId xmlns:a16="http://schemas.microsoft.com/office/drawing/2014/main" id="{40F0AA8D-0756-4350-8005-9BCD0DDB3B92}"/>
              </a:ext>
            </a:extLst>
          </p:cNvPr>
          <p:cNvSpPr>
            <a:spLocks noGrp="1"/>
          </p:cNvSpPr>
          <p:nvPr>
            <p:ph type="body" sz="quarter" idx="15"/>
          </p:nvPr>
        </p:nvSpPr>
        <p:spPr/>
        <p:txBody>
          <a:bodyPr rtlCol="0"/>
          <a:lstStyle/>
          <a:p>
            <a:pPr rtl="0"/>
            <a:r>
              <a:rPr lang="sl-SI" dirty="0"/>
              <a:t>Liljana Rihter</a:t>
            </a:r>
          </a:p>
        </p:txBody>
      </p:sp>
      <p:cxnSp>
        <p:nvCxnSpPr>
          <p:cNvPr id="131" name="Raven povezovalnik 130">
            <a:extLst>
              <a:ext uri="{FF2B5EF4-FFF2-40B4-BE49-F238E27FC236}">
                <a16:creationId xmlns:a16="http://schemas.microsoft.com/office/drawing/2014/main" id="{8695A66A-1D9E-4D4E-9067-DC97380D3FDF}"/>
              </a:ext>
              <a:ext uri="{C183D7F6-B498-43B3-948B-1728B52AA6E4}">
                <adec:decorative xmlns:adec="http://schemas.microsoft.com/office/drawing/2017/decorative" val="1"/>
              </a:ext>
            </a:extLst>
          </p:cNvPr>
          <p:cNvCxnSpPr/>
          <p:nvPr/>
        </p:nvCxnSpPr>
        <p:spPr>
          <a:xfrm>
            <a:off x="756601" y="41430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6" name="Označba mesta za vsebino 95" descr="Prejemnik">
            <a:extLst>
              <a:ext uri="{FF2B5EF4-FFF2-40B4-BE49-F238E27FC236}">
                <a16:creationId xmlns:a16="http://schemas.microsoft.com/office/drawing/2014/main" id="{106CDB5A-A67F-441C-894F-3EDD7AD64C9A}"/>
              </a:ext>
            </a:extLst>
          </p:cNvPr>
          <p:cNvPicPr>
            <a:picLocks noGrp="1" noChangeAspect="1"/>
          </p:cNvPicPr>
          <p:nvPr>
            <p:ph sz="quarter" idx="19"/>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p:pic>
      <p:sp>
        <p:nvSpPr>
          <p:cNvPr id="86" name="Označba mesta za besedilo 85" descr="telefon uporabnika">
            <a:extLst>
              <a:ext uri="{FF2B5EF4-FFF2-40B4-BE49-F238E27FC236}">
                <a16:creationId xmlns:a16="http://schemas.microsoft.com/office/drawing/2014/main" id="{60CCF183-9FEB-4677-9379-BC01A7251D2C}"/>
              </a:ext>
            </a:extLst>
          </p:cNvPr>
          <p:cNvSpPr>
            <a:spLocks noGrp="1"/>
          </p:cNvSpPr>
          <p:nvPr>
            <p:ph type="body" sz="quarter" idx="16"/>
          </p:nvPr>
        </p:nvSpPr>
        <p:spPr/>
        <p:txBody>
          <a:bodyPr rtlCol="0"/>
          <a:lstStyle/>
          <a:p>
            <a:pPr rtl="0"/>
            <a:r>
              <a:rPr lang="sl-SI" dirty="0"/>
              <a:t>01 2809264</a:t>
            </a:r>
          </a:p>
        </p:txBody>
      </p:sp>
      <p:cxnSp>
        <p:nvCxnSpPr>
          <p:cNvPr id="132" name="Raven povezovalnik 131">
            <a:extLst>
              <a:ext uri="{FF2B5EF4-FFF2-40B4-BE49-F238E27FC236}">
                <a16:creationId xmlns:a16="http://schemas.microsoft.com/office/drawing/2014/main" id="{529648F7-20E3-4312-823A-D8265A94AF23}"/>
              </a:ext>
              <a:ext uri="{C183D7F6-B498-43B3-948B-1728B52AA6E4}">
                <adec:decorative xmlns:adec="http://schemas.microsoft.com/office/drawing/2017/decorative" val="1"/>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8" name="Označba mesta za vsebino 97" descr="Ovojnica">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p:pic>
      <p:sp>
        <p:nvSpPr>
          <p:cNvPr id="87" name="Označba mesta za besedilo 86" descr="e-poštni naslov uporabnika">
            <a:extLst>
              <a:ext uri="{FF2B5EF4-FFF2-40B4-BE49-F238E27FC236}">
                <a16:creationId xmlns:a16="http://schemas.microsoft.com/office/drawing/2014/main" id="{DF3FE72B-F9BD-472F-A413-71BEEF95F43B}"/>
              </a:ext>
            </a:extLst>
          </p:cNvPr>
          <p:cNvSpPr>
            <a:spLocks noGrp="1"/>
          </p:cNvSpPr>
          <p:nvPr>
            <p:ph type="body" sz="quarter" idx="17"/>
          </p:nvPr>
        </p:nvSpPr>
        <p:spPr/>
        <p:txBody>
          <a:bodyPr rtlCol="0"/>
          <a:lstStyle/>
          <a:p>
            <a:pPr rtl="0"/>
            <a:r>
              <a:rPr lang="sl-SI" dirty="0"/>
              <a:t>liljana.rihter@fsd.uni-lj.si</a:t>
            </a:r>
          </a:p>
        </p:txBody>
      </p:sp>
      <p:cxnSp>
        <p:nvCxnSpPr>
          <p:cNvPr id="133" name="Raven povezovalnik 132">
            <a:extLst>
              <a:ext uri="{FF2B5EF4-FFF2-40B4-BE49-F238E27FC236}">
                <a16:creationId xmlns:a16="http://schemas.microsoft.com/office/drawing/2014/main" id="{8F841485-6093-48AB-9892-0FB58675C726}"/>
              </a:ext>
              <a:ext uri="{C183D7F6-B498-43B3-948B-1728B52AA6E4}">
                <adec:decorative xmlns:adec="http://schemas.microsoft.com/office/drawing/2017/decorative" val="1"/>
              </a:ext>
            </a:extLst>
          </p:cNvPr>
          <p:cNvCxnSpPr/>
          <p:nvPr/>
        </p:nvCxnSpPr>
        <p:spPr>
          <a:xfrm>
            <a:off x="756601" y="56162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0" name="Označba mesta za vsebino 99" descr="Povezava">
            <a:extLst>
              <a:ext uri="{FF2B5EF4-FFF2-40B4-BE49-F238E27FC236}">
                <a16:creationId xmlns:a16="http://schemas.microsoft.com/office/drawing/2014/main" id="{420E824D-10A7-42CB-A7E8-5298E3E84F02}"/>
              </a:ext>
            </a:extLst>
          </p:cNvPr>
          <p:cNvPicPr>
            <a:picLocks noGrp="1" noChangeAspect="1"/>
          </p:cNvPicPr>
          <p:nvPr>
            <p:ph sz="quarter" idx="21"/>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p:pic>
      <p:sp>
        <p:nvSpPr>
          <p:cNvPr id="88" name="Označba mesta za besedilo 87" descr="spletno mesto uporabnika">
            <a:extLst>
              <a:ext uri="{FF2B5EF4-FFF2-40B4-BE49-F238E27FC236}">
                <a16:creationId xmlns:a16="http://schemas.microsoft.com/office/drawing/2014/main" id="{3717E33B-5954-4CDC-B30A-BD21BED6DD45}"/>
              </a:ext>
            </a:extLst>
          </p:cNvPr>
          <p:cNvSpPr>
            <a:spLocks noGrp="1"/>
          </p:cNvSpPr>
          <p:nvPr>
            <p:ph type="body" sz="quarter" idx="18"/>
          </p:nvPr>
        </p:nvSpPr>
        <p:spPr/>
        <p:txBody>
          <a:bodyPr rtlCol="0"/>
          <a:lstStyle/>
          <a:p>
            <a:pPr rtl="0"/>
            <a:r>
              <a:rPr lang="sl-SI" dirty="0"/>
              <a:t>https://www.fsd.uni-lj.si/fakulteta/fakulteta/organigram/zaposleni/2008050813072178/</a:t>
            </a:r>
          </a:p>
        </p:txBody>
      </p:sp>
    </p:spTree>
    <p:extLst>
      <p:ext uri="{BB962C8B-B14F-4D97-AF65-F5344CB8AC3E}">
        <p14:creationId xmlns:p14="http://schemas.microsoft.com/office/powerpoint/2010/main" val="2674200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descr="naslov">
            <a:extLst>
              <a:ext uri="{FF2B5EF4-FFF2-40B4-BE49-F238E27FC236}">
                <a16:creationId xmlns:a16="http://schemas.microsoft.com/office/drawing/2014/main" id="{28BAA8DA-C40B-4AB9-9407-30FB70335152}"/>
              </a:ext>
            </a:extLst>
          </p:cNvPr>
          <p:cNvSpPr>
            <a:spLocks noGrp="1"/>
          </p:cNvSpPr>
          <p:nvPr>
            <p:ph type="ctrTitle"/>
          </p:nvPr>
        </p:nvSpPr>
        <p:spPr>
          <a:xfrm>
            <a:off x="7274144" y="1291772"/>
            <a:ext cx="4379976" cy="2538548"/>
          </a:xfrm>
        </p:spPr>
        <p:txBody>
          <a:bodyPr rtlCol="0"/>
          <a:lstStyle/>
          <a:p>
            <a:pPr rtl="0"/>
            <a:r>
              <a:rPr lang="sl-SI" dirty="0"/>
              <a:t>Uvod</a:t>
            </a:r>
          </a:p>
        </p:txBody>
      </p:sp>
      <p:pic>
        <p:nvPicPr>
          <p:cNvPr id="14" name="Označba mesta za sliko 13" descr="soba z rdečimi stoli pred oknom">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grpSp>
        <p:nvGrpSpPr>
          <p:cNvPr id="4" name="Skupina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Prostoročno: Oblik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9" name="Pravokotnik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spTree>
    <p:extLst>
      <p:ext uri="{BB962C8B-B14F-4D97-AF65-F5344CB8AC3E}">
        <p14:creationId xmlns:p14="http://schemas.microsoft.com/office/powerpoint/2010/main" val="148778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za sliko 6" descr="posnetek fanta, ki sedi in uporablja prenosnik, od zgoraj">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grpSp>
        <p:nvGrpSpPr>
          <p:cNvPr id="11" name="Skupina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9" name="Para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2" name="Para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sp>
        <p:nvSpPr>
          <p:cNvPr id="4" name="Naslov 3" descr="Naslov">
            <a:extLst>
              <a:ext uri="{FF2B5EF4-FFF2-40B4-BE49-F238E27FC236}">
                <a16:creationId xmlns:a16="http://schemas.microsoft.com/office/drawing/2014/main" id="{DFF36EE7-AE57-42F4-ACA9-A328C1F4EA02}"/>
              </a:ext>
            </a:extLst>
          </p:cNvPr>
          <p:cNvSpPr>
            <a:spLocks noGrp="1"/>
          </p:cNvSpPr>
          <p:nvPr>
            <p:ph type="title"/>
          </p:nvPr>
        </p:nvSpPr>
        <p:spPr>
          <a:xfrm>
            <a:off x="633186" y="506639"/>
            <a:ext cx="6891564" cy="830997"/>
          </a:xfrm>
        </p:spPr>
        <p:txBody>
          <a:bodyPr rtlCol="0"/>
          <a:lstStyle/>
          <a:p>
            <a:pPr rtl="0"/>
            <a:r>
              <a:rPr lang="sl-SI" dirty="0"/>
              <a:t>UVOD</a:t>
            </a:r>
          </a:p>
        </p:txBody>
      </p:sp>
      <p:pic>
        <p:nvPicPr>
          <p:cNvPr id="35" name="Označba mesta za vsebino 34" descr="Odprta knjiga">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0889" y="1706880"/>
            <a:ext cx="548640" cy="548640"/>
          </a:xfrm>
        </p:spPr>
      </p:pic>
      <p:sp>
        <p:nvSpPr>
          <p:cNvPr id="23" name="Označba mesta za besedilo 22" descr="blok z vsebino 1">
            <a:extLst>
              <a:ext uri="{FF2B5EF4-FFF2-40B4-BE49-F238E27FC236}">
                <a16:creationId xmlns:a16="http://schemas.microsoft.com/office/drawing/2014/main" id="{B88939B0-5B9A-4423-AFD1-CF6B22268795}"/>
              </a:ext>
            </a:extLst>
          </p:cNvPr>
          <p:cNvSpPr>
            <a:spLocks noGrp="1"/>
          </p:cNvSpPr>
          <p:nvPr>
            <p:ph type="body" sz="quarter" idx="11"/>
          </p:nvPr>
        </p:nvSpPr>
        <p:spPr>
          <a:xfrm>
            <a:off x="647700" y="2717803"/>
            <a:ext cx="3121660" cy="3368675"/>
          </a:xfrm>
        </p:spPr>
        <p:txBody>
          <a:bodyPr rtlCol="0"/>
          <a:lstStyle/>
          <a:p>
            <a:pPr rtl="0"/>
            <a:r>
              <a:rPr lang="sl-SI" sz="3200" b="1" dirty="0"/>
              <a:t>Vrednotenje učinkov politik</a:t>
            </a:r>
          </a:p>
          <a:p>
            <a:pPr rtl="0"/>
            <a:r>
              <a:rPr lang="sl-SI" sz="2800" dirty="0"/>
              <a:t>- kompleksno</a:t>
            </a:r>
          </a:p>
          <a:p>
            <a:pPr rtl="0"/>
            <a:r>
              <a:rPr lang="sl-SI" sz="2800" dirty="0"/>
              <a:t>- izzivi raznoliki</a:t>
            </a:r>
          </a:p>
          <a:p>
            <a:pPr rtl="0"/>
            <a:r>
              <a:rPr lang="sl-SI" sz="2800" dirty="0"/>
              <a:t>- kdo in kako uporabi rezultate vrednotenja</a:t>
            </a:r>
          </a:p>
        </p:txBody>
      </p:sp>
      <p:pic>
        <p:nvPicPr>
          <p:cNvPr id="36" name="Označba mesta za vsebino 35" descr="Medalja">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19921" y="1689427"/>
            <a:ext cx="548640" cy="548640"/>
          </a:xfrm>
        </p:spPr>
      </p:pic>
      <p:sp>
        <p:nvSpPr>
          <p:cNvPr id="24" name="Označba mesta za besedilo 23" descr="blok z vsebino 2">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717803"/>
            <a:ext cx="4036084" cy="3368675"/>
          </a:xfrm>
        </p:spPr>
        <p:txBody>
          <a:bodyPr rtlCol="0"/>
          <a:lstStyle/>
          <a:p>
            <a:pPr rtl="0"/>
            <a:r>
              <a:rPr lang="sl-SI" sz="3200" b="1" dirty="0"/>
              <a:t>Vrednotenje učinkov politik na področju socialnega varstva</a:t>
            </a:r>
          </a:p>
          <a:p>
            <a:pPr rtl="0"/>
            <a:r>
              <a:rPr lang="sl-SI" sz="2800" dirty="0"/>
              <a:t>- specifike (?)</a:t>
            </a:r>
          </a:p>
          <a:p>
            <a:pPr rtl="0"/>
            <a:r>
              <a:rPr lang="sl-SI" sz="2800" dirty="0"/>
              <a:t>- soustvarjanje modela </a:t>
            </a:r>
            <a:r>
              <a:rPr lang="sl-SI" sz="2800" dirty="0" err="1"/>
              <a:t>evalviranja</a:t>
            </a:r>
            <a:endParaRPr lang="sl-SI" sz="2800" dirty="0"/>
          </a:p>
          <a:p>
            <a:pPr rtl="0"/>
            <a:endParaRPr lang="sl-SI" sz="2800" dirty="0"/>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44" name="Označba mesta za številko diapozitiva 5" descr="Številka diapoz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3</a:t>
            </a:fld>
            <a:endParaRPr lang="sl-SI" sz="1200">
              <a:solidFill>
                <a:schemeClr val="bg1"/>
              </a:solidFill>
            </a:endParaRPr>
          </a:p>
        </p:txBody>
      </p:sp>
    </p:spTree>
    <p:extLst>
      <p:ext uri="{BB962C8B-B14F-4D97-AF65-F5344CB8AC3E}">
        <p14:creationId xmlns:p14="http://schemas.microsoft.com/office/powerpoint/2010/main" val="45217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descr="naslov">
            <a:extLst>
              <a:ext uri="{FF2B5EF4-FFF2-40B4-BE49-F238E27FC236}">
                <a16:creationId xmlns:a16="http://schemas.microsoft.com/office/drawing/2014/main" id="{28BAA8DA-C40B-4AB9-9407-30FB70335152}"/>
              </a:ext>
            </a:extLst>
          </p:cNvPr>
          <p:cNvSpPr>
            <a:spLocks noGrp="1"/>
          </p:cNvSpPr>
          <p:nvPr>
            <p:ph type="ctrTitle"/>
          </p:nvPr>
        </p:nvSpPr>
        <p:spPr>
          <a:xfrm>
            <a:off x="7060784" y="2348412"/>
            <a:ext cx="4379976" cy="2538548"/>
          </a:xfrm>
        </p:spPr>
        <p:txBody>
          <a:bodyPr rtlCol="0"/>
          <a:lstStyle/>
          <a:p>
            <a:pPr rtl="0"/>
            <a:r>
              <a:rPr lang="sl-SI" dirty="0"/>
              <a:t>Izzivi </a:t>
            </a:r>
            <a:r>
              <a:rPr lang="sl-SI" dirty="0" err="1"/>
              <a:t>evalviranja</a:t>
            </a:r>
            <a:r>
              <a:rPr lang="sl-SI" dirty="0"/>
              <a:t> učinkov na področju socialnega varstva (socialnega dela)</a:t>
            </a:r>
          </a:p>
        </p:txBody>
      </p:sp>
      <p:pic>
        <p:nvPicPr>
          <p:cNvPr id="14" name="Označba mesta za sliko 13" descr="soba z rdečimi stoli pred oknom">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grpSp>
        <p:nvGrpSpPr>
          <p:cNvPr id="4" name="Skupina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Prostoročno: Oblika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9" name="Pravokotnik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spTree>
    <p:extLst>
      <p:ext uri="{BB962C8B-B14F-4D97-AF65-F5344CB8AC3E}">
        <p14:creationId xmlns:p14="http://schemas.microsoft.com/office/powerpoint/2010/main" val="281238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za sliko 6" descr="posnetek fanta, ki sedi in uporablja prenosnik, od zgoraj">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grpSp>
        <p:nvGrpSpPr>
          <p:cNvPr id="11" name="Skupina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9" name="Para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2" name="Para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sp>
        <p:nvSpPr>
          <p:cNvPr id="4" name="Naslov 3" descr="Naslov">
            <a:extLst>
              <a:ext uri="{FF2B5EF4-FFF2-40B4-BE49-F238E27FC236}">
                <a16:creationId xmlns:a16="http://schemas.microsoft.com/office/drawing/2014/main" id="{DFF36EE7-AE57-42F4-ACA9-A328C1F4EA02}"/>
              </a:ext>
            </a:extLst>
          </p:cNvPr>
          <p:cNvSpPr>
            <a:spLocks noGrp="1"/>
          </p:cNvSpPr>
          <p:nvPr>
            <p:ph type="title"/>
          </p:nvPr>
        </p:nvSpPr>
        <p:spPr>
          <a:xfrm>
            <a:off x="290557" y="506639"/>
            <a:ext cx="8650243" cy="830997"/>
          </a:xfrm>
        </p:spPr>
        <p:txBody>
          <a:bodyPr rtlCol="0"/>
          <a:lstStyle/>
          <a:p>
            <a:pPr rtl="0"/>
            <a:r>
              <a:rPr lang="sl-SI" sz="3200" b="1" dirty="0"/>
              <a:t>1. Kdo določa cilje politik in kriterije vrednotenja?</a:t>
            </a:r>
          </a:p>
        </p:txBody>
      </p:sp>
      <p:pic>
        <p:nvPicPr>
          <p:cNvPr id="35" name="Označba mesta za vsebino 34" descr="Odprta knjiga">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6453" y="1332597"/>
            <a:ext cx="548640" cy="548640"/>
          </a:xfrm>
        </p:spPr>
      </p:pic>
      <p:sp>
        <p:nvSpPr>
          <p:cNvPr id="23" name="Označba mesta za besedilo 22" descr="blok z vsebino 1">
            <a:extLst>
              <a:ext uri="{FF2B5EF4-FFF2-40B4-BE49-F238E27FC236}">
                <a16:creationId xmlns:a16="http://schemas.microsoft.com/office/drawing/2014/main" id="{B88939B0-5B9A-4423-AFD1-CF6B22268795}"/>
              </a:ext>
            </a:extLst>
          </p:cNvPr>
          <p:cNvSpPr>
            <a:spLocks noGrp="1"/>
          </p:cNvSpPr>
          <p:nvPr>
            <p:ph type="body" sz="quarter" idx="11"/>
          </p:nvPr>
        </p:nvSpPr>
        <p:spPr>
          <a:xfrm>
            <a:off x="213360" y="2047652"/>
            <a:ext cx="3895960" cy="4303709"/>
          </a:xfrm>
        </p:spPr>
        <p:txBody>
          <a:bodyPr rtlCol="0"/>
          <a:lstStyle/>
          <a:p>
            <a:pPr rtl="0"/>
            <a:r>
              <a:rPr lang="sl-SI" dirty="0"/>
              <a:t>- </a:t>
            </a:r>
            <a:r>
              <a:rPr lang="sl-SI" sz="2400" dirty="0"/>
              <a:t>strokovnjaki (izvajalci programov in storitev, znanstveniki in raziskovalci, strokovna združenja) </a:t>
            </a:r>
          </a:p>
          <a:p>
            <a:pPr rtl="0"/>
            <a:r>
              <a:rPr lang="sl-SI" sz="2400" dirty="0"/>
              <a:t>- politika</a:t>
            </a:r>
          </a:p>
          <a:p>
            <a:pPr rtl="0"/>
            <a:r>
              <a:rPr lang="sl-SI" sz="2400" dirty="0"/>
              <a:t>- deloma predstavniki uporabnikov </a:t>
            </a:r>
          </a:p>
          <a:p>
            <a:pPr rtl="0"/>
            <a:r>
              <a:rPr lang="sl-SI" sz="2400" dirty="0"/>
              <a:t>Ali res vemo, kaj so potrebe?</a:t>
            </a:r>
          </a:p>
          <a:p>
            <a:pPr rtl="0"/>
            <a:r>
              <a:rPr lang="sl-SI" sz="2400" dirty="0"/>
              <a:t>Ali iz tega izpeljemo prave cilje?</a:t>
            </a:r>
          </a:p>
          <a:p>
            <a:pPr rtl="0"/>
            <a:r>
              <a:rPr lang="sl-SI" sz="2400" dirty="0"/>
              <a:t>Kakšne kriterije vrednotenja postavimo?</a:t>
            </a:r>
          </a:p>
          <a:p>
            <a:pPr rtl="0"/>
            <a:endParaRPr lang="sl-SI" sz="2400" dirty="0"/>
          </a:p>
          <a:p>
            <a:pPr rtl="0"/>
            <a:endParaRPr lang="sl-SI" sz="2400" dirty="0"/>
          </a:p>
        </p:txBody>
      </p:sp>
      <p:pic>
        <p:nvPicPr>
          <p:cNvPr id="36" name="Označba mesta za vsebino 35" descr="Medalja">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22556" y="1268716"/>
            <a:ext cx="548640" cy="548640"/>
          </a:xfrm>
        </p:spPr>
      </p:pic>
      <p:sp>
        <p:nvSpPr>
          <p:cNvPr id="24" name="Označba mesta za besedilo 23" descr="blok z vsebino 2">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086637"/>
            <a:ext cx="4107202" cy="3999841"/>
          </a:xfrm>
        </p:spPr>
        <p:txBody>
          <a:bodyPr rtlCol="0"/>
          <a:lstStyle/>
          <a:p>
            <a:pPr rtl="0"/>
            <a:r>
              <a:rPr lang="sl-SI" sz="2400" dirty="0"/>
              <a:t>Kako zagotoviti, da bodo cilji politik usklajeni s potrebami ljudi? </a:t>
            </a:r>
          </a:p>
          <a:p>
            <a:pPr rtl="0"/>
            <a:r>
              <a:rPr lang="sl-SI" sz="2400" dirty="0"/>
              <a:t>- ocenjevanje potreb (neposredno z ljudmi),</a:t>
            </a:r>
          </a:p>
          <a:p>
            <a:pPr rtl="0"/>
            <a:r>
              <a:rPr lang="sl-SI" sz="2400" dirty="0"/>
              <a:t>- določitev ciljev in iz tega kriterijev za preverjanje (vrednotenje) doseganja ciljev </a:t>
            </a:r>
          </a:p>
          <a:p>
            <a:pPr rtl="0"/>
            <a:r>
              <a:rPr lang="sl-SI" sz="2400" dirty="0"/>
              <a:t>- določitev metodologije za zbiranje in vrednotenje podatkov. </a:t>
            </a: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44" name="Označba mesta za številko diapozitiva 5" descr="Številka diapoz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5</a:t>
            </a:fld>
            <a:endParaRPr lang="sl-SI" sz="1200">
              <a:solidFill>
                <a:schemeClr val="bg1"/>
              </a:solidFill>
            </a:endParaRPr>
          </a:p>
        </p:txBody>
      </p:sp>
    </p:spTree>
    <p:extLst>
      <p:ext uri="{BB962C8B-B14F-4D97-AF65-F5344CB8AC3E}">
        <p14:creationId xmlns:p14="http://schemas.microsoft.com/office/powerpoint/2010/main" val="3207125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značba mesta za sliko 16" descr="posnetek ure od blizu">
            <a:extLst>
              <a:ext uri="{FF2B5EF4-FFF2-40B4-BE49-F238E27FC236}">
                <a16:creationId xmlns:a16="http://schemas.microsoft.com/office/drawing/2014/main" id="{83B20FBB-8217-4FB0-BC35-E49BA9252554}"/>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464300" y="0"/>
            <a:ext cx="5727700" cy="6858000"/>
          </a:xfrm>
        </p:spPr>
      </p:pic>
      <p:pic>
        <p:nvPicPr>
          <p:cNvPr id="5" name="Označba mesta za sliko 4" descr="dekle s slušalkami, nahrbtnikom in svežnjem fasciklov/knjig">
            <a:extLst>
              <a:ext uri="{FF2B5EF4-FFF2-40B4-BE49-F238E27FC236}">
                <a16:creationId xmlns:a16="http://schemas.microsoft.com/office/drawing/2014/main" id="{68B6FFC1-6A21-4DAC-82BC-F2966925C165}"/>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0" y="0"/>
            <a:ext cx="8087304" cy="6858000"/>
          </a:xfrm>
        </p:spPr>
      </p:pic>
      <p:grpSp>
        <p:nvGrpSpPr>
          <p:cNvPr id="9" name="Skupina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552413"/>
            <a:ext cx="7833208" cy="3135040"/>
            <a:chOff x="0" y="3808320"/>
            <a:chExt cx="7833208" cy="2547440"/>
          </a:xfrm>
        </p:grpSpPr>
        <p:sp>
          <p:nvSpPr>
            <p:cNvPr id="10" name="Prostoročno: Oblika 9">
              <a:extLst>
                <a:ext uri="{FF2B5EF4-FFF2-40B4-BE49-F238E27FC236}">
                  <a16:creationId xmlns:a16="http://schemas.microsoft.com/office/drawing/2014/main" id="{E531D018-EFA3-4346-AB80-7CE436393D9E}"/>
                </a:ext>
                <a:ext uri="{C183D7F6-B498-43B3-948B-1728B52AA6E4}">
                  <adec:decorative xmlns:adec="http://schemas.microsoft.com/office/drawing/2017/decorative" val="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sp>
          <p:nvSpPr>
            <p:cNvPr id="11" name="Prostoročno: Oblika 10">
              <a:extLst>
                <a:ext uri="{FF2B5EF4-FFF2-40B4-BE49-F238E27FC236}">
                  <a16:creationId xmlns:a16="http://schemas.microsoft.com/office/drawing/2014/main" id="{FA9D7AC8-80D5-49DC-A585-FCFFA6CA4B66}"/>
                </a:ext>
                <a:ext uri="{C183D7F6-B498-43B3-948B-1728B52AA6E4}">
                  <adec:decorative xmlns:adec="http://schemas.microsoft.com/office/drawing/2017/decorative" val="1"/>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sl-SI"/>
            </a:p>
          </p:txBody>
        </p:sp>
      </p:grpSp>
      <p:sp>
        <p:nvSpPr>
          <p:cNvPr id="33" name="Naslov 32" descr="naslov">
            <a:extLst>
              <a:ext uri="{FF2B5EF4-FFF2-40B4-BE49-F238E27FC236}">
                <a16:creationId xmlns:a16="http://schemas.microsoft.com/office/drawing/2014/main" id="{18CDD97B-6E25-4FB4-B239-493E54AA0830}"/>
              </a:ext>
            </a:extLst>
          </p:cNvPr>
          <p:cNvSpPr>
            <a:spLocks noGrp="1"/>
          </p:cNvSpPr>
          <p:nvPr>
            <p:ph type="title"/>
          </p:nvPr>
        </p:nvSpPr>
        <p:spPr>
          <a:xfrm>
            <a:off x="63500" y="3820160"/>
            <a:ext cx="7190740" cy="1026160"/>
          </a:xfrm>
        </p:spPr>
        <p:txBody>
          <a:bodyPr rtlCol="0"/>
          <a:lstStyle/>
          <a:p>
            <a:pPr rtl="0"/>
            <a:r>
              <a:rPr lang="sl-SI" sz="2800" dirty="0">
                <a:solidFill>
                  <a:schemeClr val="bg1"/>
                </a:solidFill>
              </a:rPr>
              <a:t>Cilj 1 (</a:t>
            </a:r>
            <a:r>
              <a:rPr lang="sl-SI" sz="2800" dirty="0" err="1">
                <a:solidFill>
                  <a:schemeClr val="bg1"/>
                </a:solidFill>
              </a:rPr>
              <a:t>ReNPSV</a:t>
            </a:r>
            <a:r>
              <a:rPr lang="sl-SI" sz="2800" dirty="0">
                <a:solidFill>
                  <a:schemeClr val="bg1"/>
                </a:solidFill>
              </a:rPr>
              <a:t>): »Zmanjševanje tveganja revščine in povečevanje socialne vključenosti« </a:t>
            </a:r>
          </a:p>
        </p:txBody>
      </p:sp>
      <p:sp>
        <p:nvSpPr>
          <p:cNvPr id="34" name="Označba mesta za besedilo 33" descr="vsebina diapozitiva">
            <a:extLst>
              <a:ext uri="{FF2B5EF4-FFF2-40B4-BE49-F238E27FC236}">
                <a16:creationId xmlns:a16="http://schemas.microsoft.com/office/drawing/2014/main" id="{859D862E-AE8E-482F-9E23-3C096FF03E54}"/>
              </a:ext>
            </a:extLst>
          </p:cNvPr>
          <p:cNvSpPr>
            <a:spLocks noGrp="1"/>
          </p:cNvSpPr>
          <p:nvPr>
            <p:ph type="body" sz="quarter" idx="11"/>
          </p:nvPr>
        </p:nvSpPr>
        <p:spPr>
          <a:xfrm>
            <a:off x="63500" y="4683760"/>
            <a:ext cx="6814820" cy="1369187"/>
          </a:xfrm>
        </p:spPr>
        <p:txBody>
          <a:bodyPr rtlCol="0"/>
          <a:lstStyle/>
          <a:p>
            <a:pPr marL="0" indent="0" rtl="0">
              <a:buNone/>
            </a:pPr>
            <a:r>
              <a:rPr lang="sl-SI" sz="2400" dirty="0">
                <a:solidFill>
                  <a:schemeClr val="bg1"/>
                </a:solidFill>
              </a:rPr>
              <a:t>Kazalnik: število oseb, ki tvegajo socialno izključenost</a:t>
            </a:r>
          </a:p>
          <a:p>
            <a:pPr marL="0" indent="0" rtl="0">
              <a:buNone/>
            </a:pPr>
            <a:r>
              <a:rPr lang="sl-SI" sz="2400" dirty="0">
                <a:solidFill>
                  <a:schemeClr val="bg1"/>
                </a:solidFill>
              </a:rPr>
              <a:t>Izhodiščno stanje: 276.000</a:t>
            </a:r>
          </a:p>
          <a:p>
            <a:pPr marL="0" indent="0" rtl="0">
              <a:buNone/>
            </a:pPr>
            <a:r>
              <a:rPr lang="sl-SI" sz="2400" dirty="0">
                <a:solidFill>
                  <a:schemeClr val="bg1"/>
                </a:solidFill>
              </a:rPr>
              <a:t>Ciljna vrednost: do leta 2030 zmanjšanje za 9.000 oseb, od tega 3.000 otrok</a:t>
            </a:r>
          </a:p>
          <a:p>
            <a:pPr marL="0" indent="0" rtl="0">
              <a:buNone/>
            </a:pPr>
            <a:endParaRPr lang="sl-SI" dirty="0">
              <a:solidFill>
                <a:schemeClr val="bg1"/>
              </a:solidFill>
            </a:endParaRP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2" name="Označba mesta za številko diapozitiva 5" descr="številka diapozitiva">
            <a:extLst>
              <a:ext uri="{FF2B5EF4-FFF2-40B4-BE49-F238E27FC236}">
                <a16:creationId xmlns:a16="http://schemas.microsoft.com/office/drawing/2014/main"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6</a:t>
            </a:fld>
            <a:endParaRPr lang="sl-SI" sz="1200">
              <a:solidFill>
                <a:schemeClr val="bg1"/>
              </a:solidFill>
            </a:endParaRPr>
          </a:p>
        </p:txBody>
      </p:sp>
    </p:spTree>
    <p:extLst>
      <p:ext uri="{BB962C8B-B14F-4D97-AF65-F5344CB8AC3E}">
        <p14:creationId xmlns:p14="http://schemas.microsoft.com/office/powerpoint/2010/main" val="162433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descr="naslov">
            <a:extLst>
              <a:ext uri="{FF2B5EF4-FFF2-40B4-BE49-F238E27FC236}">
                <a16:creationId xmlns:a16="http://schemas.microsoft.com/office/drawing/2014/main" id="{DFF36EE7-AE57-42F4-ACA9-A328C1F4EA02}"/>
              </a:ext>
            </a:extLst>
          </p:cNvPr>
          <p:cNvSpPr>
            <a:spLocks noGrp="1"/>
          </p:cNvSpPr>
          <p:nvPr>
            <p:ph type="title"/>
          </p:nvPr>
        </p:nvSpPr>
        <p:spPr>
          <a:xfrm>
            <a:off x="633186" y="506639"/>
            <a:ext cx="10815864" cy="830997"/>
          </a:xfrm>
        </p:spPr>
        <p:txBody>
          <a:bodyPr rtlCol="0"/>
          <a:lstStyle/>
          <a:p>
            <a:pPr rtl="0"/>
            <a:r>
              <a:rPr lang="sl-SI" sz="3200" b="1" dirty="0"/>
              <a:t>Primer vzpostavitve sistema </a:t>
            </a:r>
            <a:r>
              <a:rPr lang="sl-SI" sz="3200" b="1" dirty="0" err="1"/>
              <a:t>evalviranja</a:t>
            </a:r>
            <a:r>
              <a:rPr lang="sl-SI" sz="3200" b="1" dirty="0"/>
              <a:t> socialnovarstvenih programov</a:t>
            </a:r>
          </a:p>
        </p:txBody>
      </p:sp>
      <p:pic>
        <p:nvPicPr>
          <p:cNvPr id="27" name="Označba mesta za vsebino 79" descr="Odprta knjiga">
            <a:extLst>
              <a:ext uri="{FF2B5EF4-FFF2-40B4-BE49-F238E27FC236}">
                <a16:creationId xmlns:a16="http://schemas.microsoft.com/office/drawing/2014/main" id="{EBEE0E99-191F-4498-9399-4BA8BCD3E66F}"/>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sp>
        <p:nvSpPr>
          <p:cNvPr id="3" name="PoljeZBesedilom 2">
            <a:extLst>
              <a:ext uri="{FF2B5EF4-FFF2-40B4-BE49-F238E27FC236}">
                <a16:creationId xmlns:a16="http://schemas.microsoft.com/office/drawing/2014/main" id="{B0DBBB15-2889-7D4C-AC4A-FF40747F9E3D}"/>
              </a:ext>
            </a:extLst>
          </p:cNvPr>
          <p:cNvSpPr txBox="1"/>
          <p:nvPr/>
        </p:nvSpPr>
        <p:spPr>
          <a:xfrm>
            <a:off x="2011680" y="2058747"/>
            <a:ext cx="8575040" cy="4031873"/>
          </a:xfrm>
          <a:prstGeom prst="rect">
            <a:avLst/>
          </a:prstGeom>
          <a:noFill/>
        </p:spPr>
        <p:txBody>
          <a:bodyPr wrap="square" rtlCol="0">
            <a:spAutoFit/>
          </a:bodyPr>
          <a:lstStyle/>
          <a:p>
            <a:pPr marL="342900" indent="-342900">
              <a:buAutoNum type="arabicPeriod"/>
            </a:pPr>
            <a:r>
              <a:rPr lang="sl-SI" sz="3200" dirty="0"/>
              <a:t>Identifikacija ciljev programov (vir: nacionalni program, strokovnjaki, izvajalci programov, uporabnikov</a:t>
            </a:r>
          </a:p>
          <a:p>
            <a:pPr marL="342900" indent="-342900">
              <a:buAutoNum type="arabicPeriod"/>
            </a:pPr>
            <a:r>
              <a:rPr lang="sl-SI" sz="3200" dirty="0"/>
              <a:t>Razmislek o modelu (katere sklope podatkov presojati, kriteriji)</a:t>
            </a:r>
          </a:p>
          <a:p>
            <a:pPr marL="342900" indent="-342900">
              <a:buAutoNum type="arabicPeriod"/>
            </a:pPr>
            <a:r>
              <a:rPr lang="sl-SI" sz="3200" dirty="0"/>
              <a:t>Oblikovanje merskih instrumentov</a:t>
            </a:r>
          </a:p>
          <a:p>
            <a:pPr marL="342900" indent="-342900">
              <a:buAutoNum type="arabicPeriod"/>
            </a:pPr>
            <a:r>
              <a:rPr lang="sl-SI" sz="3200" dirty="0"/>
              <a:t>Načrtovanje postopka vrednotenja in povratnih informacij</a:t>
            </a:r>
          </a:p>
        </p:txBody>
      </p:sp>
    </p:spTree>
    <p:extLst>
      <p:ext uri="{BB962C8B-B14F-4D97-AF65-F5344CB8AC3E}">
        <p14:creationId xmlns:p14="http://schemas.microsoft.com/office/powerpoint/2010/main" val="1395257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descr="naslov">
            <a:extLst>
              <a:ext uri="{FF2B5EF4-FFF2-40B4-BE49-F238E27FC236}">
                <a16:creationId xmlns:a16="http://schemas.microsoft.com/office/drawing/2014/main" id="{DFF36EE7-AE57-42F4-ACA9-A328C1F4EA02}"/>
              </a:ext>
            </a:extLst>
          </p:cNvPr>
          <p:cNvSpPr>
            <a:spLocks noGrp="1"/>
          </p:cNvSpPr>
          <p:nvPr>
            <p:ph type="title"/>
          </p:nvPr>
        </p:nvSpPr>
        <p:spPr/>
        <p:txBody>
          <a:bodyPr rtlCol="0"/>
          <a:lstStyle/>
          <a:p>
            <a:pPr rtl="0"/>
            <a:r>
              <a:rPr lang="sl-SI" sz="2800" b="1" dirty="0"/>
              <a:t>Primer vzpostavitve sistema </a:t>
            </a:r>
            <a:r>
              <a:rPr lang="sl-SI" sz="2800" b="1" dirty="0" err="1"/>
              <a:t>evalviranja</a:t>
            </a:r>
            <a:r>
              <a:rPr lang="sl-SI" sz="2800" b="1" dirty="0"/>
              <a:t> socialnovarstvenih programov (Yatesov model)</a:t>
            </a:r>
          </a:p>
        </p:txBody>
      </p:sp>
      <p:pic>
        <p:nvPicPr>
          <p:cNvPr id="27" name="Označba mesta za vsebino 79" descr="Odprta knjiga">
            <a:extLst>
              <a:ext uri="{FF2B5EF4-FFF2-40B4-BE49-F238E27FC236}">
                <a16:creationId xmlns:a16="http://schemas.microsoft.com/office/drawing/2014/main" id="{EBEE0E99-191F-4498-9399-4BA8BCD3E66F}"/>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pic>
        <p:nvPicPr>
          <p:cNvPr id="2" name="Slika 1">
            <a:extLst>
              <a:ext uri="{FF2B5EF4-FFF2-40B4-BE49-F238E27FC236}">
                <a16:creationId xmlns:a16="http://schemas.microsoft.com/office/drawing/2014/main" id="{4299CBB9-F65D-F0CC-EFA3-B25279B2FFA4}"/>
              </a:ext>
            </a:extLst>
          </p:cNvPr>
          <p:cNvPicPr>
            <a:picLocks noChangeAspect="1"/>
          </p:cNvPicPr>
          <p:nvPr/>
        </p:nvPicPr>
        <p:blipFill>
          <a:blip r:embed="rId5"/>
          <a:stretch>
            <a:fillRect/>
          </a:stretch>
        </p:blipFill>
        <p:spPr>
          <a:xfrm>
            <a:off x="1509268" y="1388436"/>
            <a:ext cx="7994904" cy="4785360"/>
          </a:xfrm>
          <a:prstGeom prst="rect">
            <a:avLst/>
          </a:prstGeom>
        </p:spPr>
      </p:pic>
    </p:spTree>
    <p:extLst>
      <p:ext uri="{BB962C8B-B14F-4D97-AF65-F5344CB8AC3E}">
        <p14:creationId xmlns:p14="http://schemas.microsoft.com/office/powerpoint/2010/main" val="406473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za sliko 6" descr="posnetek fanta, ki sedi in uporablja prenosnik, od zgoraj">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grpSp>
        <p:nvGrpSpPr>
          <p:cNvPr id="11" name="Skupina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9" name="Para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22" name="Para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grpSp>
      <p:sp>
        <p:nvSpPr>
          <p:cNvPr id="4" name="Naslov 3" descr="Naslov">
            <a:extLst>
              <a:ext uri="{FF2B5EF4-FFF2-40B4-BE49-F238E27FC236}">
                <a16:creationId xmlns:a16="http://schemas.microsoft.com/office/drawing/2014/main" id="{DFF36EE7-AE57-42F4-ACA9-A328C1F4EA02}"/>
              </a:ext>
            </a:extLst>
          </p:cNvPr>
          <p:cNvSpPr>
            <a:spLocks noGrp="1"/>
          </p:cNvSpPr>
          <p:nvPr>
            <p:ph type="title"/>
          </p:nvPr>
        </p:nvSpPr>
        <p:spPr>
          <a:xfrm>
            <a:off x="633186" y="506639"/>
            <a:ext cx="8307614" cy="830997"/>
          </a:xfrm>
        </p:spPr>
        <p:txBody>
          <a:bodyPr rtlCol="0"/>
          <a:lstStyle/>
          <a:p>
            <a:pPr rtl="0"/>
            <a:r>
              <a:rPr lang="sl-SI" sz="3200" b="1" dirty="0"/>
              <a:t>2. Raznolikost teles (akterjev), ki določajo kriterije vrednotenja</a:t>
            </a:r>
          </a:p>
        </p:txBody>
      </p:sp>
      <p:pic>
        <p:nvPicPr>
          <p:cNvPr id="35" name="Označba mesta za vsebino 34" descr="Odprta knjiga">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36453" y="1332597"/>
            <a:ext cx="548640" cy="548640"/>
          </a:xfrm>
        </p:spPr>
      </p:pic>
      <p:sp>
        <p:nvSpPr>
          <p:cNvPr id="23" name="Označba mesta za besedilo 22" descr="blok z vsebino 1">
            <a:extLst>
              <a:ext uri="{FF2B5EF4-FFF2-40B4-BE49-F238E27FC236}">
                <a16:creationId xmlns:a16="http://schemas.microsoft.com/office/drawing/2014/main" id="{B88939B0-5B9A-4423-AFD1-CF6B22268795}"/>
              </a:ext>
            </a:extLst>
          </p:cNvPr>
          <p:cNvSpPr>
            <a:spLocks noGrp="1"/>
          </p:cNvSpPr>
          <p:nvPr>
            <p:ph type="body" sz="quarter" idx="11"/>
          </p:nvPr>
        </p:nvSpPr>
        <p:spPr>
          <a:xfrm>
            <a:off x="213360" y="2047652"/>
            <a:ext cx="3895960" cy="4303709"/>
          </a:xfrm>
        </p:spPr>
        <p:txBody>
          <a:bodyPr rtlCol="0"/>
          <a:lstStyle/>
          <a:p>
            <a:pPr rtl="0"/>
            <a:r>
              <a:rPr lang="sl-SI" sz="2400" dirty="0"/>
              <a:t>- komisije, odbori, sveti, strokovna telesa….</a:t>
            </a:r>
          </a:p>
          <a:p>
            <a:pPr rtl="0"/>
            <a:r>
              <a:rPr lang="sl-SI" sz="2400" dirty="0"/>
              <a:t>- lokalna /regionalna / nacionalna / nadnacionalna…</a:t>
            </a:r>
          </a:p>
          <a:p>
            <a:pPr rtl="0"/>
            <a:r>
              <a:rPr lang="sl-SI" sz="2400" dirty="0"/>
              <a:t>- vsak akter izhaja iz svojih specifičnih okoliščin</a:t>
            </a:r>
          </a:p>
          <a:p>
            <a:pPr rtl="0"/>
            <a:r>
              <a:rPr lang="sl-SI" sz="2400" dirty="0"/>
              <a:t>- skupno/razlike</a:t>
            </a:r>
          </a:p>
          <a:p>
            <a:pPr rtl="0"/>
            <a:r>
              <a:rPr lang="sl-SI" sz="2400" dirty="0"/>
              <a:t>- čemu slediti?</a:t>
            </a:r>
          </a:p>
          <a:p>
            <a:pPr rtl="0"/>
            <a:endParaRPr lang="sl-SI" sz="2400" dirty="0"/>
          </a:p>
        </p:txBody>
      </p:sp>
      <p:pic>
        <p:nvPicPr>
          <p:cNvPr id="36" name="Označba mesta za vsebino 35" descr="Medalja">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22556" y="1268716"/>
            <a:ext cx="548640" cy="548640"/>
          </a:xfrm>
        </p:spPr>
      </p:pic>
      <p:sp>
        <p:nvSpPr>
          <p:cNvPr id="24" name="Označba mesta za besedilo 23" descr="blok z vsebino 2">
            <a:extLst>
              <a:ext uri="{FF2B5EF4-FFF2-40B4-BE49-F238E27FC236}">
                <a16:creationId xmlns:a16="http://schemas.microsoft.com/office/drawing/2014/main" id="{C3930A4E-1302-4AC9-86A3-C4E8AF186ED8}"/>
              </a:ext>
            </a:extLst>
          </p:cNvPr>
          <p:cNvSpPr>
            <a:spLocks noGrp="1"/>
          </p:cNvSpPr>
          <p:nvPr>
            <p:ph type="body" sz="quarter" idx="12"/>
          </p:nvPr>
        </p:nvSpPr>
        <p:spPr>
          <a:xfrm>
            <a:off x="4386558" y="2086637"/>
            <a:ext cx="3658926" cy="3999841"/>
          </a:xfrm>
        </p:spPr>
        <p:txBody>
          <a:bodyPr rtlCol="0"/>
          <a:lstStyle/>
          <a:p>
            <a:pPr rtl="0"/>
            <a:r>
              <a:rPr lang="sl-SI" sz="2400" dirty="0"/>
              <a:t>- vzpostavljanje področnih teles s ključnimi strokovnjaki</a:t>
            </a:r>
          </a:p>
          <a:p>
            <a:pPr rtl="0"/>
            <a:r>
              <a:rPr lang="sl-SI" sz="2400" dirty="0"/>
              <a:t>- smernice za določanje kriterijev</a:t>
            </a:r>
          </a:p>
        </p:txBody>
      </p:sp>
      <p:sp>
        <p:nvSpPr>
          <p:cNvPr id="14" name="Pravokotnik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15" name="Elipsa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l-SI"/>
          </a:p>
        </p:txBody>
      </p:sp>
      <p:sp>
        <p:nvSpPr>
          <p:cNvPr id="44" name="Označba mesta za številko diapozitiva 5" descr="Številka diapozitiva">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sl-SI" sz="1200" smtClean="0">
                <a:solidFill>
                  <a:schemeClr val="bg1"/>
                </a:solidFill>
              </a:rPr>
              <a:pPr algn="ctr" rtl="0"/>
              <a:t>9</a:t>
            </a:fld>
            <a:endParaRPr lang="sl-SI" sz="1200">
              <a:solidFill>
                <a:schemeClr val="bg1"/>
              </a:solidFill>
            </a:endParaRPr>
          </a:p>
        </p:txBody>
      </p:sp>
    </p:spTree>
    <p:extLst>
      <p:ext uri="{BB962C8B-B14F-4D97-AF65-F5344CB8AC3E}">
        <p14:creationId xmlns:p14="http://schemas.microsoft.com/office/powerpoint/2010/main" val="3132613789"/>
      </p:ext>
    </p:extLst>
  </p:cSld>
  <p:clrMapOvr>
    <a:masterClrMapping/>
  </p:clrMapOvr>
</p:sld>
</file>

<file path=ppt/theme/theme1.xml><?xml version="1.0" encoding="utf-8"?>
<a:theme xmlns:a="http://schemas.openxmlformats.org/drawingml/2006/main" name="Officeova tema">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155095_TF00475556_Win32" id="{E683FA1E-1B1F-41C2-A411-EC552FD34C40}" vid="{5485F0EC-9B92-4A63-8BBC-CCA2E810382C}"/>
    </a:ext>
  </a:extLst>
</a:theme>
</file>

<file path=ppt/theme/theme2.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Predstavitev na temo izobraževanja</Template>
  <TotalTime>830</TotalTime>
  <Words>1239</Words>
  <Application>Microsoft Office PowerPoint</Application>
  <PresentationFormat>Širokozaslonsko</PresentationFormat>
  <Paragraphs>147</Paragraphs>
  <Slides>19</Slides>
  <Notes>17</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19</vt:i4>
      </vt:variant>
    </vt:vector>
  </HeadingPairs>
  <TitlesOfParts>
    <vt:vector size="24" baseType="lpstr">
      <vt:lpstr>Arial</vt:lpstr>
      <vt:lpstr>Calibri</vt:lpstr>
      <vt:lpstr>Calibri Light</vt:lpstr>
      <vt:lpstr>Corbel</vt:lpstr>
      <vt:lpstr>Officeova tema</vt:lpstr>
      <vt:lpstr>Vrednotenje učinkov na področju socialnega varstva (socialnega dela)</vt:lpstr>
      <vt:lpstr>Uvod</vt:lpstr>
      <vt:lpstr>UVOD</vt:lpstr>
      <vt:lpstr>Izzivi evalviranja učinkov na področju socialnega varstva (socialnega dela)</vt:lpstr>
      <vt:lpstr>1. Kdo določa cilje politik in kriterije vrednotenja?</vt:lpstr>
      <vt:lpstr>Cilj 1 (ReNPSV): »Zmanjševanje tveganja revščine in povečevanje socialne vključenosti« </vt:lpstr>
      <vt:lpstr>Primer vzpostavitve sistema evalviranja socialnovarstvenih programov</vt:lpstr>
      <vt:lpstr>Primer vzpostavitve sistema evalviranja socialnovarstvenih programov (Yatesov model)</vt:lpstr>
      <vt:lpstr>2. Raznolikost teles (akterjev), ki določajo kriterije vrednotenja</vt:lpstr>
      <vt:lpstr>EUROPEAN SOCIAL NETWORK - primer </vt:lpstr>
      <vt:lpstr>PowerPointova predstavitev</vt:lpstr>
      <vt:lpstr>3. Hitre spremembe </vt:lpstr>
      <vt:lpstr>Vprašanje za CHAT GPT</vt:lpstr>
      <vt:lpstr>Odgovor CHAT GPT (1)</vt:lpstr>
      <vt:lpstr>Odgovor CHAT GPT (2)</vt:lpstr>
      <vt:lpstr>4. Ali nam pridobljeni kvantitativni podatki podajo (dovolj) ustrezno sliko za vrednotenje učinkov?</vt:lpstr>
      <vt:lpstr>Vrednotenje doseganja ciljev ReNPSV</vt:lpstr>
      <vt:lpstr>5. Kdo je/bo odgovoren in pristojen za vrednotenje učinkov?</vt:lpstr>
      <vt:lpstr>HVALA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Rihter, Liljana</dc:creator>
  <cp:lastModifiedBy>Rihter, Liljana</cp:lastModifiedBy>
  <cp:revision>13</cp:revision>
  <cp:lastPrinted>2023-09-26T07:37:39Z</cp:lastPrinted>
  <dcterms:created xsi:type="dcterms:W3CDTF">2023-09-06T07:41:08Z</dcterms:created>
  <dcterms:modified xsi:type="dcterms:W3CDTF">2023-09-26T07:48:12Z</dcterms:modified>
</cp:coreProperties>
</file>