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5"/>
  </p:sldMasterIdLst>
  <p:notesMasterIdLst>
    <p:notesMasterId r:id="rId50"/>
  </p:notesMasterIdLst>
  <p:handoutMasterIdLst>
    <p:handoutMasterId r:id="rId51"/>
  </p:handoutMasterIdLst>
  <p:sldIdLst>
    <p:sldId id="256" r:id="rId6"/>
    <p:sldId id="352" r:id="rId7"/>
    <p:sldId id="306" r:id="rId8"/>
    <p:sldId id="290" r:id="rId9"/>
    <p:sldId id="291" r:id="rId10"/>
    <p:sldId id="359" r:id="rId11"/>
    <p:sldId id="294" r:id="rId12"/>
    <p:sldId id="339" r:id="rId13"/>
    <p:sldId id="338" r:id="rId14"/>
    <p:sldId id="331" r:id="rId15"/>
    <p:sldId id="361" r:id="rId16"/>
    <p:sldId id="326" r:id="rId17"/>
    <p:sldId id="327" r:id="rId18"/>
    <p:sldId id="329" r:id="rId19"/>
    <p:sldId id="307" r:id="rId20"/>
    <p:sldId id="328" r:id="rId21"/>
    <p:sldId id="308" r:id="rId22"/>
    <p:sldId id="274" r:id="rId23"/>
    <p:sldId id="345" r:id="rId24"/>
    <p:sldId id="275" r:id="rId25"/>
    <p:sldId id="279" r:id="rId26"/>
    <p:sldId id="281" r:id="rId27"/>
    <p:sldId id="344" r:id="rId28"/>
    <p:sldId id="343" r:id="rId29"/>
    <p:sldId id="332" r:id="rId30"/>
    <p:sldId id="333" r:id="rId31"/>
    <p:sldId id="334" r:id="rId32"/>
    <p:sldId id="335" r:id="rId33"/>
    <p:sldId id="336" r:id="rId34"/>
    <p:sldId id="258" r:id="rId35"/>
    <p:sldId id="280" r:id="rId36"/>
    <p:sldId id="259" r:id="rId37"/>
    <p:sldId id="348" r:id="rId38"/>
    <p:sldId id="271" r:id="rId39"/>
    <p:sldId id="272" r:id="rId40"/>
    <p:sldId id="260" r:id="rId41"/>
    <p:sldId id="346" r:id="rId42"/>
    <p:sldId id="353" r:id="rId43"/>
    <p:sldId id="354" r:id="rId44"/>
    <p:sldId id="355" r:id="rId45"/>
    <p:sldId id="362" r:id="rId46"/>
    <p:sldId id="363" r:id="rId47"/>
    <p:sldId id="358" r:id="rId48"/>
    <p:sldId id="351" r:id="rId4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99" autoAdjust="0"/>
    <p:restoredTop sz="94660"/>
  </p:normalViewPr>
  <p:slideViewPr>
    <p:cSldViewPr>
      <p:cViewPr varScale="1">
        <p:scale>
          <a:sx n="61" d="100"/>
          <a:sy n="61" d="100"/>
        </p:scale>
        <p:origin x="232" y="6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7" d="100"/>
          <a:sy n="57" d="100"/>
        </p:scale>
        <p:origin x="-175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507825-8529-4B4B-97B0-58DFFD3405C8}" type="datetimeFigureOut">
              <a:rPr lang="sl-SI" smtClean="0"/>
              <a:t>27. 09. 2023</a:t>
            </a:fld>
            <a:endParaRPr lang="sl-SI"/>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06B28D-31DF-4F79-8439-A95A0F237830}" type="slidenum">
              <a:rPr lang="sl-SI" smtClean="0"/>
              <a:t>‹#›</a:t>
            </a:fld>
            <a:endParaRPr lang="sl-SI"/>
          </a:p>
        </p:txBody>
      </p:sp>
    </p:spTree>
    <p:extLst>
      <p:ext uri="{BB962C8B-B14F-4D97-AF65-F5344CB8AC3E}">
        <p14:creationId xmlns:p14="http://schemas.microsoft.com/office/powerpoint/2010/main" val="99062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719EA-6195-4091-963B-595724FFC946}" type="datetimeFigureOut">
              <a:rPr lang="sl-SI" smtClean="0"/>
              <a:t>27. 09. 2023</a:t>
            </a:fld>
            <a:endParaRPr lang="sl-S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B775F-F8D6-4738-A0EF-069010D5B146}" type="slidenum">
              <a:rPr lang="sl-SI" smtClean="0"/>
              <a:t>‹#›</a:t>
            </a:fld>
            <a:endParaRPr lang="sl-SI"/>
          </a:p>
        </p:txBody>
      </p:sp>
    </p:spTree>
    <p:extLst>
      <p:ext uri="{BB962C8B-B14F-4D97-AF65-F5344CB8AC3E}">
        <p14:creationId xmlns:p14="http://schemas.microsoft.com/office/powerpoint/2010/main" val="427238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Naslovni diapozitiv">
    <p:spTree>
      <p:nvGrpSpPr>
        <p:cNvPr id="1" name=""/>
        <p:cNvGrpSpPr/>
        <p:nvPr/>
      </p:nvGrpSpPr>
      <p:grpSpPr>
        <a:xfrm>
          <a:off x="0" y="0"/>
          <a:ext cx="0" cy="0"/>
          <a:chOff x="0" y="0"/>
          <a:chExt cx="0" cy="0"/>
        </a:xfrm>
      </p:grpSpPr>
      <p:sp>
        <p:nvSpPr>
          <p:cNvPr id="17410" name="Rectangle 2"/>
          <p:cNvSpPr>
            <a:spLocks noGrp="1" noChangeArrowheads="1"/>
          </p:cNvSpPr>
          <p:nvPr>
            <p:ph type="ctrTitle" hasCustomPrompt="1"/>
          </p:nvPr>
        </p:nvSpPr>
        <p:spPr>
          <a:xfrm>
            <a:off x="1199456" y="1536824"/>
            <a:ext cx="9937104" cy="2684264"/>
          </a:xfrm>
        </p:spPr>
        <p:txBody>
          <a:bodyPr anchor="b"/>
          <a:lstStyle>
            <a:lvl1pPr algn="r">
              <a:defRPr sz="4400">
                <a:latin typeface="Calibri" pitchFamily="34" charset="0"/>
              </a:defRPr>
            </a:lvl1pPr>
          </a:lstStyle>
          <a:p>
            <a:pPr lvl="0"/>
            <a:r>
              <a:rPr lang="sl-SI" noProof="0" dirty="0" smtClean="0"/>
              <a:t>Glavni naslov</a:t>
            </a:r>
            <a:endParaRPr lang="en-GB" noProof="0" dirty="0" smtClean="0"/>
          </a:p>
        </p:txBody>
      </p:sp>
      <p:sp>
        <p:nvSpPr>
          <p:cNvPr id="17411" name="Rectangle 3"/>
          <p:cNvSpPr>
            <a:spLocks noGrp="1" noChangeArrowheads="1"/>
          </p:cNvSpPr>
          <p:nvPr>
            <p:ph type="subTitle" idx="1" hasCustomPrompt="1"/>
          </p:nvPr>
        </p:nvSpPr>
        <p:spPr>
          <a:xfrm>
            <a:off x="1199456" y="4437459"/>
            <a:ext cx="9937104" cy="1727845"/>
          </a:xfrm>
        </p:spPr>
        <p:txBody>
          <a:bodyPr/>
          <a:lstStyle>
            <a:lvl1pPr marL="0" indent="0" algn="r">
              <a:buFont typeface="Wingdings" pitchFamily="2" charset="2"/>
              <a:buNone/>
              <a:defRPr sz="3200">
                <a:latin typeface="Calibri" pitchFamily="34" charset="0"/>
              </a:defRPr>
            </a:lvl1pPr>
          </a:lstStyle>
          <a:p>
            <a:pPr lvl="0"/>
            <a:r>
              <a:rPr lang="sl-SI" noProof="0" dirty="0" smtClean="0"/>
              <a:t>Podnaslov</a:t>
            </a:r>
            <a:endParaRPr lang="en-GB" noProof="0" dirty="0" smtClean="0"/>
          </a:p>
        </p:txBody>
      </p:sp>
      <p:pic>
        <p:nvPicPr>
          <p:cNvPr id="2050" name="Picture 2" descr="C:\Users\Danijel\Pictures\Logotipi in sheme\UM\UM.SI.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98349" y="312791"/>
            <a:ext cx="2044350" cy="1196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pic>
        <p:nvPicPr>
          <p:cNvPr id="1026" name="Picture 2" descr="C:\Users\Danijel\Desktop\Pasica\pasica-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7528" y="0"/>
            <a:ext cx="9143244" cy="46935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006A8E"/>
                </a:solidFill>
                <a:latin typeface="Calibri" pitchFamily="34" charset="0"/>
              </a:defRPr>
            </a:lvl1pPr>
          </a:lstStyle>
          <a:p>
            <a:pPr>
              <a:defRPr/>
            </a:pPr>
            <a:fld id="{869A43B6-4A72-4A6E-B3BC-4E1A4B5DD1B6}" type="slidenum">
              <a:rPr lang="en-US" smtClean="0"/>
              <a:pPr>
                <a:defRPr/>
              </a:pPr>
              <a:t>‹#›</a:t>
            </a:fld>
            <a:endParaRPr lang="en-US"/>
          </a:p>
        </p:txBody>
      </p:sp>
      <p:sp>
        <p:nvSpPr>
          <p:cNvPr id="13" name="Title 12"/>
          <p:cNvSpPr>
            <a:spLocks noGrp="1"/>
          </p:cNvSpPr>
          <p:nvPr>
            <p:ph type="title" hasCustomPrompt="1"/>
          </p:nvPr>
        </p:nvSpPr>
        <p:spPr/>
        <p:txBody>
          <a:bodyPr/>
          <a:lstStyle>
            <a:lvl1pPr>
              <a:defRPr sz="4400"/>
            </a:lvl1pPr>
          </a:lstStyle>
          <a:p>
            <a:r>
              <a:rPr lang="en-US" dirty="0" err="1" smtClean="0"/>
              <a:t>Naslov</a:t>
            </a:r>
            <a:r>
              <a:rPr lang="en-US" dirty="0" smtClean="0"/>
              <a:t> </a:t>
            </a:r>
            <a:r>
              <a:rPr lang="en-US" dirty="0" err="1" smtClean="0"/>
              <a:t>strani</a:t>
            </a:r>
            <a:endParaRPr lang="sl-SI" dirty="0"/>
          </a:p>
        </p:txBody>
      </p:sp>
      <p:sp>
        <p:nvSpPr>
          <p:cNvPr id="9" name="Footer Placeholder 4"/>
          <p:cNvSpPr>
            <a:spLocks noGrp="1"/>
          </p:cNvSpPr>
          <p:nvPr>
            <p:ph type="ftr" sz="quarter" idx="3"/>
          </p:nvPr>
        </p:nvSpPr>
        <p:spPr>
          <a:xfrm>
            <a:off x="0" y="0"/>
            <a:ext cx="10944000" cy="468000"/>
          </a:xfrm>
          <a:prstGeom prst="rect">
            <a:avLst/>
          </a:prstGeom>
          <a:solidFill>
            <a:srgbClr val="006A8E"/>
          </a:solidFill>
        </p:spPr>
        <p:txBody>
          <a:bodyPr vert="horz" lIns="91440" tIns="45720" rIns="91440" bIns="45720" rtlCol="0" anchor="ctr"/>
          <a:lstStyle>
            <a:lvl1pPr algn="l">
              <a:defRPr sz="2400">
                <a:solidFill>
                  <a:schemeClr val="bg1"/>
                </a:solidFill>
                <a:latin typeface="Calibri" pitchFamily="34" charset="0"/>
              </a:defRPr>
            </a:lvl1pPr>
          </a:lstStyle>
          <a:p>
            <a:pPr>
              <a:defRPr/>
            </a:pPr>
            <a:r>
              <a:rPr lang="en-US" smtClean="0"/>
              <a:t>Naslov</a:t>
            </a:r>
            <a:endParaRPr lang="en-US"/>
          </a:p>
        </p:txBody>
      </p:sp>
      <p:sp>
        <p:nvSpPr>
          <p:cNvPr id="8" name="Content Placeholder 2"/>
          <p:cNvSpPr>
            <a:spLocks noGrp="1"/>
          </p:cNvSpPr>
          <p:nvPr>
            <p:ph idx="1" hasCustomPrompt="1"/>
          </p:nvPr>
        </p:nvSpPr>
        <p:spPr>
          <a:xfrm>
            <a:off x="914400" y="1628800"/>
            <a:ext cx="10668000" cy="4608512"/>
          </a:xfrm>
        </p:spPr>
        <p:txBody>
          <a:bodyPr/>
          <a:lstStyle>
            <a:lvl1pPr>
              <a:defRPr sz="3200"/>
            </a:lvl1pPr>
            <a:lvl2pPr>
              <a:defRPr sz="2800"/>
            </a:lvl2pPr>
            <a:lvl3pPr>
              <a:defRPr sz="2400"/>
            </a:lvl3pPr>
            <a:lvl4pPr>
              <a:defRPr sz="2000"/>
            </a:lvl4pPr>
            <a:lvl5pPr>
              <a:defRPr sz="2000"/>
            </a:lvl5pPr>
          </a:lstStyle>
          <a:p>
            <a:pPr lvl="0"/>
            <a:r>
              <a:rPr lang="sl-SI" smtClean="0"/>
              <a:t>Tekst</a:t>
            </a:r>
            <a:endParaRPr lang="en-US" smtClean="0"/>
          </a:p>
          <a:p>
            <a:pPr lvl="1"/>
            <a:r>
              <a:rPr lang="sl-SI" smtClean="0"/>
              <a:t>Druga raven</a:t>
            </a:r>
            <a:endParaRPr lang="en-US" smtClean="0"/>
          </a:p>
          <a:p>
            <a:pPr lvl="2"/>
            <a:r>
              <a:rPr lang="sl-SI" smtClean="0"/>
              <a:t>Tretja raven</a:t>
            </a:r>
            <a:endParaRPr lang="en-US" smtClean="0"/>
          </a:p>
          <a:p>
            <a:pPr lvl="3"/>
            <a:r>
              <a:rPr lang="sl-SI" smtClean="0"/>
              <a:t>Četrta raven</a:t>
            </a:r>
            <a:endParaRPr lang="en-US" smtClean="0"/>
          </a:p>
          <a:p>
            <a:pPr lvl="4"/>
            <a:r>
              <a:rPr lang="sl-SI" smtClean="0"/>
              <a:t>Peta raven</a:t>
            </a:r>
          </a:p>
        </p:txBody>
      </p:sp>
    </p:spTree>
    <p:extLst>
      <p:ext uri="{BB962C8B-B14F-4D97-AF65-F5344CB8AC3E}">
        <p14:creationId xmlns:p14="http://schemas.microsoft.com/office/powerpoint/2010/main" val="3072845381"/>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4400" y="1628800"/>
            <a:ext cx="10668000" cy="4608512"/>
          </a:xfrm>
        </p:spPr>
        <p:txBody>
          <a:bodyPr/>
          <a:lstStyle>
            <a:lvl1pPr>
              <a:defRPr sz="3200"/>
            </a:lvl1pPr>
            <a:lvl2pPr>
              <a:defRPr sz="2800"/>
            </a:lvl2pPr>
            <a:lvl3pPr>
              <a:defRPr sz="2400"/>
            </a:lvl3pPr>
            <a:lvl4pPr>
              <a:defRPr sz="2000"/>
            </a:lvl4pPr>
            <a:lvl5pPr>
              <a:defRPr sz="2000"/>
            </a:lvl5pPr>
          </a:lstStyle>
          <a:p>
            <a:pPr lvl="0"/>
            <a:r>
              <a:rPr lang="sl-SI" smtClean="0"/>
              <a:t>Tekst</a:t>
            </a:r>
            <a:endParaRPr lang="en-US" smtClean="0"/>
          </a:p>
          <a:p>
            <a:pPr lvl="1"/>
            <a:r>
              <a:rPr lang="sl-SI" smtClean="0"/>
              <a:t>Druga raven</a:t>
            </a:r>
            <a:endParaRPr lang="en-US" smtClean="0"/>
          </a:p>
          <a:p>
            <a:pPr lvl="2"/>
            <a:r>
              <a:rPr lang="sl-SI" smtClean="0"/>
              <a:t>Tretja raven</a:t>
            </a:r>
            <a:endParaRPr lang="en-US" smtClean="0"/>
          </a:p>
          <a:p>
            <a:pPr lvl="3"/>
            <a:r>
              <a:rPr lang="sl-SI" smtClean="0"/>
              <a:t>Četrta raven</a:t>
            </a:r>
            <a:endParaRPr lang="en-US" smtClean="0"/>
          </a:p>
          <a:p>
            <a:pPr lvl="4"/>
            <a:r>
              <a:rPr lang="sl-SI" smtClean="0"/>
              <a:t>Peta raven</a:t>
            </a:r>
          </a:p>
        </p:txBody>
      </p:sp>
      <p:sp>
        <p:nvSpPr>
          <p:cNvPr id="13" name="Title 12"/>
          <p:cNvSpPr>
            <a:spLocks noGrp="1"/>
          </p:cNvSpPr>
          <p:nvPr>
            <p:ph type="title" hasCustomPrompt="1"/>
          </p:nvPr>
        </p:nvSpPr>
        <p:spPr/>
        <p:txBody>
          <a:bodyPr/>
          <a:lstStyle/>
          <a:p>
            <a:r>
              <a:rPr lang="en-US" smtClean="0"/>
              <a:t>Naslov strani</a:t>
            </a:r>
            <a:endParaRPr lang="sl-SI"/>
          </a:p>
        </p:txBody>
      </p:sp>
    </p:spTree>
    <p:extLst>
      <p:ext uri="{BB962C8B-B14F-4D97-AF65-F5344CB8AC3E}">
        <p14:creationId xmlns:p14="http://schemas.microsoft.com/office/powerpoint/2010/main" val="3422709918"/>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476672"/>
            <a:ext cx="10871200" cy="1047328"/>
          </a:xfrm>
        </p:spPr>
        <p:txBody>
          <a:bodyPr/>
          <a:lstStyle>
            <a:lvl1pPr>
              <a:defRPr sz="4400"/>
            </a:lvl1pPr>
          </a:lstStyle>
          <a:p>
            <a:r>
              <a:rPr lang="en-US" smtClean="0"/>
              <a:t>Naslov strani</a:t>
            </a:r>
            <a:endParaRPr lang="sl-SI"/>
          </a:p>
        </p:txBody>
      </p:sp>
      <p:sp>
        <p:nvSpPr>
          <p:cNvPr id="3" name="Content Placeholder 2"/>
          <p:cNvSpPr>
            <a:spLocks noGrp="1"/>
          </p:cNvSpPr>
          <p:nvPr>
            <p:ph sz="half" idx="1" hasCustomPrompt="1"/>
          </p:nvPr>
        </p:nvSpPr>
        <p:spPr>
          <a:xfrm>
            <a:off x="914400" y="1628800"/>
            <a:ext cx="5253608"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smtClean="0"/>
              <a:t>Tekst</a:t>
            </a:r>
            <a:endParaRPr lang="en-US" smtClean="0"/>
          </a:p>
          <a:p>
            <a:pPr lvl="1"/>
            <a:r>
              <a:rPr lang="sl-SI" smtClean="0"/>
              <a:t>Druga raven</a:t>
            </a:r>
            <a:endParaRPr lang="en-US" smtClean="0"/>
          </a:p>
          <a:p>
            <a:pPr lvl="2"/>
            <a:r>
              <a:rPr lang="sl-SI" smtClean="0"/>
              <a:t>Tretja raven</a:t>
            </a:r>
            <a:endParaRPr lang="en-US" smtClean="0"/>
          </a:p>
          <a:p>
            <a:pPr lvl="3"/>
            <a:r>
              <a:rPr lang="sl-SI" smtClean="0"/>
              <a:t>Četrta raven</a:t>
            </a:r>
            <a:endParaRPr lang="en-US" smtClean="0"/>
          </a:p>
          <a:p>
            <a:pPr lvl="4"/>
            <a:r>
              <a:rPr lang="sl-SI" smtClean="0"/>
              <a:t>Peta raven</a:t>
            </a:r>
            <a:endParaRPr lang="sl-SI"/>
          </a:p>
        </p:txBody>
      </p:sp>
      <p:sp>
        <p:nvSpPr>
          <p:cNvPr id="4" name="Content Placeholder 3"/>
          <p:cNvSpPr>
            <a:spLocks noGrp="1"/>
          </p:cNvSpPr>
          <p:nvPr>
            <p:ph sz="half" idx="2" hasCustomPrompt="1"/>
          </p:nvPr>
        </p:nvSpPr>
        <p:spPr>
          <a:xfrm>
            <a:off x="6341616" y="1628800"/>
            <a:ext cx="5226992"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smtClean="0"/>
              <a:t>Tekst</a:t>
            </a:r>
            <a:endParaRPr lang="en-US" smtClean="0"/>
          </a:p>
          <a:p>
            <a:pPr lvl="1"/>
            <a:r>
              <a:rPr lang="sl-SI" smtClean="0"/>
              <a:t>Druga raven</a:t>
            </a:r>
            <a:endParaRPr lang="en-US" smtClean="0"/>
          </a:p>
          <a:p>
            <a:pPr lvl="2"/>
            <a:r>
              <a:rPr lang="sl-SI" smtClean="0"/>
              <a:t>Tretja raven</a:t>
            </a:r>
            <a:endParaRPr lang="en-US" smtClean="0"/>
          </a:p>
          <a:p>
            <a:pPr lvl="3"/>
            <a:r>
              <a:rPr lang="sl-SI" smtClean="0"/>
              <a:t>Četrta raven</a:t>
            </a:r>
            <a:endParaRPr lang="en-US" smtClean="0"/>
          </a:p>
          <a:p>
            <a:pPr lvl="4"/>
            <a:r>
              <a:rPr lang="sl-SI" smtClean="0"/>
              <a:t>Peta raven</a:t>
            </a:r>
            <a:endParaRPr lang="sl-SI"/>
          </a:p>
        </p:txBody>
      </p:sp>
      <p:sp>
        <p:nvSpPr>
          <p:cNvPr id="10"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000">
                <a:solidFill>
                  <a:srgbClr val="006A8E"/>
                </a:solidFill>
                <a:latin typeface="Calibri" pitchFamily="34" charset="0"/>
              </a:defRPr>
            </a:lvl1pPr>
          </a:lstStyle>
          <a:p>
            <a:pPr>
              <a:defRPr/>
            </a:pPr>
            <a:fld id="{869A43B6-4A72-4A6E-B3BC-4E1A4B5DD1B6}" type="slidenum">
              <a:rPr lang="en-US" smtClean="0"/>
              <a:pPr>
                <a:defRPr/>
              </a:pPr>
              <a:t>‹#›</a:t>
            </a:fld>
            <a:endParaRPr lang="en-US"/>
          </a:p>
        </p:txBody>
      </p:sp>
      <p:pic>
        <p:nvPicPr>
          <p:cNvPr id="9" name="Picture 2" descr="C:\Users\Danijel\Desktop\Pasica\pasica-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7528" y="0"/>
            <a:ext cx="9143244" cy="469353"/>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p:cNvSpPr>
            <a:spLocks noGrp="1"/>
          </p:cNvSpPr>
          <p:nvPr>
            <p:ph type="ftr" sz="quarter" idx="3"/>
          </p:nvPr>
        </p:nvSpPr>
        <p:spPr>
          <a:xfrm>
            <a:off x="0" y="0"/>
            <a:ext cx="10944000" cy="468000"/>
          </a:xfrm>
          <a:prstGeom prst="rect">
            <a:avLst/>
          </a:prstGeom>
          <a:solidFill>
            <a:srgbClr val="006A8E"/>
          </a:solidFill>
        </p:spPr>
        <p:txBody>
          <a:bodyPr vert="horz" lIns="91440" tIns="45720" rIns="91440" bIns="45720" rtlCol="0" anchor="ctr"/>
          <a:lstStyle>
            <a:lvl1pPr algn="l">
              <a:defRPr sz="2400">
                <a:solidFill>
                  <a:schemeClr val="bg1"/>
                </a:solidFill>
                <a:latin typeface="Calibri" pitchFamily="34" charset="0"/>
              </a:defRPr>
            </a:lvl1pPr>
          </a:lstStyle>
          <a:p>
            <a:pPr>
              <a:defRPr/>
            </a:pPr>
            <a:r>
              <a:rPr lang="en-US" smtClean="0"/>
              <a:t>Naslov</a:t>
            </a:r>
            <a:endParaRPr lang="en-US"/>
          </a:p>
        </p:txBody>
      </p:sp>
    </p:spTree>
    <p:extLst>
      <p:ext uri="{BB962C8B-B14F-4D97-AF65-F5344CB8AC3E}">
        <p14:creationId xmlns:p14="http://schemas.microsoft.com/office/powerpoint/2010/main" val="1629327201"/>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476672"/>
            <a:ext cx="10871200" cy="1047328"/>
          </a:xfrm>
        </p:spPr>
        <p:txBody>
          <a:bodyPr/>
          <a:lstStyle>
            <a:lvl1pPr>
              <a:defRPr sz="4400"/>
            </a:lvl1pPr>
          </a:lstStyle>
          <a:p>
            <a:r>
              <a:rPr lang="en-US" smtClean="0"/>
              <a:t>Naslov strani</a:t>
            </a:r>
            <a:endParaRPr lang="sl-SI"/>
          </a:p>
        </p:txBody>
      </p:sp>
      <p:sp>
        <p:nvSpPr>
          <p:cNvPr id="3" name="Content Placeholder 2"/>
          <p:cNvSpPr>
            <a:spLocks noGrp="1"/>
          </p:cNvSpPr>
          <p:nvPr>
            <p:ph sz="half" idx="1" hasCustomPrompt="1"/>
          </p:nvPr>
        </p:nvSpPr>
        <p:spPr>
          <a:xfrm>
            <a:off x="914400" y="1628800"/>
            <a:ext cx="5325616"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smtClean="0"/>
              <a:t>Tekst</a:t>
            </a:r>
            <a:endParaRPr lang="en-US" smtClean="0"/>
          </a:p>
          <a:p>
            <a:pPr lvl="1"/>
            <a:r>
              <a:rPr lang="sl-SI" smtClean="0"/>
              <a:t>Druga raven</a:t>
            </a:r>
            <a:endParaRPr lang="en-US" smtClean="0"/>
          </a:p>
          <a:p>
            <a:pPr lvl="2"/>
            <a:r>
              <a:rPr lang="sl-SI" smtClean="0"/>
              <a:t>Tretja raven</a:t>
            </a:r>
            <a:endParaRPr lang="en-US" smtClean="0"/>
          </a:p>
          <a:p>
            <a:pPr lvl="3"/>
            <a:r>
              <a:rPr lang="sl-SI" smtClean="0"/>
              <a:t>Četrta raven</a:t>
            </a:r>
            <a:endParaRPr lang="en-US" smtClean="0"/>
          </a:p>
          <a:p>
            <a:pPr lvl="4"/>
            <a:r>
              <a:rPr lang="sl-SI" smtClean="0"/>
              <a:t>Peta raven</a:t>
            </a:r>
            <a:endParaRPr lang="sl-SI"/>
          </a:p>
        </p:txBody>
      </p:sp>
      <p:sp>
        <p:nvSpPr>
          <p:cNvPr id="4" name="Content Placeholder 3"/>
          <p:cNvSpPr>
            <a:spLocks noGrp="1"/>
          </p:cNvSpPr>
          <p:nvPr>
            <p:ph sz="half" idx="2" hasCustomPrompt="1"/>
          </p:nvPr>
        </p:nvSpPr>
        <p:spPr>
          <a:xfrm>
            <a:off x="6416600" y="1628800"/>
            <a:ext cx="5080000"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smtClean="0"/>
              <a:t>Tekst</a:t>
            </a:r>
            <a:endParaRPr lang="en-US" smtClean="0"/>
          </a:p>
          <a:p>
            <a:pPr lvl="1"/>
            <a:r>
              <a:rPr lang="sl-SI" smtClean="0"/>
              <a:t>Druga raven</a:t>
            </a:r>
            <a:endParaRPr lang="en-US" smtClean="0"/>
          </a:p>
          <a:p>
            <a:pPr lvl="2"/>
            <a:r>
              <a:rPr lang="sl-SI" smtClean="0"/>
              <a:t>Tretja raven</a:t>
            </a:r>
            <a:endParaRPr lang="en-US" smtClean="0"/>
          </a:p>
          <a:p>
            <a:pPr lvl="3"/>
            <a:r>
              <a:rPr lang="sl-SI" smtClean="0"/>
              <a:t>Četrta raven</a:t>
            </a:r>
            <a:endParaRPr lang="en-US" smtClean="0"/>
          </a:p>
          <a:p>
            <a:pPr lvl="4"/>
            <a:r>
              <a:rPr lang="sl-SI" smtClean="0"/>
              <a:t>Peta raven</a:t>
            </a:r>
            <a:endParaRPr lang="sl-SI"/>
          </a:p>
        </p:txBody>
      </p:sp>
    </p:spTree>
    <p:extLst>
      <p:ext uri="{BB962C8B-B14F-4D97-AF65-F5344CB8AC3E}">
        <p14:creationId xmlns:p14="http://schemas.microsoft.com/office/powerpoint/2010/main" val="1193958705"/>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476672"/>
            <a:ext cx="10871200" cy="1047328"/>
          </a:xfrm>
        </p:spPr>
        <p:txBody>
          <a:bodyPr/>
          <a:lstStyle>
            <a:lvl1pPr>
              <a:defRPr sz="4400"/>
            </a:lvl1pPr>
          </a:lstStyle>
          <a:p>
            <a:r>
              <a:rPr lang="en-US" smtClean="0"/>
              <a:t>Naslov strani</a:t>
            </a:r>
            <a:endParaRPr lang="sl-SI"/>
          </a:p>
        </p:txBody>
      </p:sp>
      <p:sp>
        <p:nvSpPr>
          <p:cNvPr id="6"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006A8E"/>
                </a:solidFill>
                <a:latin typeface="Calibri" pitchFamily="34" charset="0"/>
              </a:defRPr>
            </a:lvl1pPr>
          </a:lstStyle>
          <a:p>
            <a:pPr>
              <a:defRPr/>
            </a:pPr>
            <a:fld id="{869A43B6-4A72-4A6E-B3BC-4E1A4B5DD1B6}" type="slidenum">
              <a:rPr lang="en-US" smtClean="0"/>
              <a:pPr>
                <a:defRPr/>
              </a:pPr>
              <a:t>‹#›</a:t>
            </a:fld>
            <a:endParaRPr lang="en-US"/>
          </a:p>
        </p:txBody>
      </p:sp>
      <p:pic>
        <p:nvPicPr>
          <p:cNvPr id="8" name="Picture 2" descr="C:\Users\Danijel\Desktop\Pasica\pasica-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7528" y="0"/>
            <a:ext cx="9143244" cy="469353"/>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a:spLocks noGrp="1"/>
          </p:cNvSpPr>
          <p:nvPr>
            <p:ph type="ftr" sz="quarter" idx="3"/>
          </p:nvPr>
        </p:nvSpPr>
        <p:spPr>
          <a:xfrm>
            <a:off x="0" y="0"/>
            <a:ext cx="10944000" cy="468000"/>
          </a:xfrm>
          <a:prstGeom prst="rect">
            <a:avLst/>
          </a:prstGeom>
          <a:solidFill>
            <a:srgbClr val="006A8E"/>
          </a:solidFill>
        </p:spPr>
        <p:txBody>
          <a:bodyPr vert="horz" lIns="91440" tIns="45720" rIns="91440" bIns="45720" rtlCol="0" anchor="ctr"/>
          <a:lstStyle>
            <a:lvl1pPr algn="l">
              <a:defRPr sz="2400">
                <a:solidFill>
                  <a:schemeClr val="bg1"/>
                </a:solidFill>
                <a:latin typeface="Calibri" pitchFamily="34" charset="0"/>
              </a:defRPr>
            </a:lvl1pPr>
          </a:lstStyle>
          <a:p>
            <a:pPr>
              <a:defRPr/>
            </a:pPr>
            <a:r>
              <a:rPr lang="en-US" smtClean="0"/>
              <a:t>Naslov</a:t>
            </a:r>
            <a:endParaRPr lang="en-US"/>
          </a:p>
        </p:txBody>
      </p:sp>
    </p:spTree>
    <p:extLst>
      <p:ext uri="{BB962C8B-B14F-4D97-AF65-F5344CB8AC3E}">
        <p14:creationId xmlns:p14="http://schemas.microsoft.com/office/powerpoint/2010/main" val="2974955131"/>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476672"/>
            <a:ext cx="10871200" cy="1047328"/>
          </a:xfrm>
        </p:spPr>
        <p:txBody>
          <a:bodyPr/>
          <a:lstStyle>
            <a:lvl1pPr>
              <a:defRPr sz="4400"/>
            </a:lvl1pPr>
          </a:lstStyle>
          <a:p>
            <a:r>
              <a:rPr lang="en-US" smtClean="0"/>
              <a:t>Naslov strani</a:t>
            </a:r>
            <a:endParaRPr lang="sl-SI"/>
          </a:p>
        </p:txBody>
      </p:sp>
    </p:spTree>
    <p:extLst>
      <p:ext uri="{BB962C8B-B14F-4D97-AF65-F5344CB8AC3E}">
        <p14:creationId xmlns:p14="http://schemas.microsoft.com/office/powerpoint/2010/main" val="1427753615"/>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pic>
        <p:nvPicPr>
          <p:cNvPr id="2" name="Picture 2" descr="C:\Users\Danijel\Desktop\Pasica\pasica-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7528" y="0"/>
            <a:ext cx="9143244" cy="46935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4"/>
          <p:cNvSpPr>
            <a:spLocks noGrp="1"/>
          </p:cNvSpPr>
          <p:nvPr>
            <p:ph type="ftr" sz="quarter" idx="3"/>
          </p:nvPr>
        </p:nvSpPr>
        <p:spPr>
          <a:xfrm>
            <a:off x="0" y="0"/>
            <a:ext cx="10944000" cy="468000"/>
          </a:xfrm>
          <a:prstGeom prst="rect">
            <a:avLst/>
          </a:prstGeom>
          <a:solidFill>
            <a:srgbClr val="006A8E"/>
          </a:solidFill>
        </p:spPr>
        <p:txBody>
          <a:bodyPr vert="horz" lIns="91440" tIns="45720" rIns="91440" bIns="45720" rtlCol="0" anchor="ctr"/>
          <a:lstStyle>
            <a:lvl1pPr algn="l">
              <a:defRPr sz="2400">
                <a:solidFill>
                  <a:schemeClr val="bg1"/>
                </a:solidFill>
                <a:latin typeface="Calibri" pitchFamily="34" charset="0"/>
              </a:defRPr>
            </a:lvl1pPr>
          </a:lstStyle>
          <a:p>
            <a:pPr>
              <a:defRPr/>
            </a:pPr>
            <a:r>
              <a:rPr lang="en-US" smtClean="0"/>
              <a:t>Naslov</a:t>
            </a:r>
            <a:endParaRPr lang="en-US"/>
          </a:p>
        </p:txBody>
      </p:sp>
    </p:spTree>
    <p:extLst>
      <p:ext uri="{BB962C8B-B14F-4D97-AF65-F5344CB8AC3E}">
        <p14:creationId xmlns:p14="http://schemas.microsoft.com/office/powerpoint/2010/main" val="366557169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28601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476672"/>
            <a:ext cx="10871200" cy="104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p>
            <a:pPr lvl="0"/>
            <a:r>
              <a:rPr lang="sl-SI" dirty="0" smtClean="0"/>
              <a:t>Naslov strani</a:t>
            </a:r>
            <a:endParaRPr lang="en-GB" dirty="0" smtClean="0"/>
          </a:p>
        </p:txBody>
      </p:sp>
      <p:sp>
        <p:nvSpPr>
          <p:cNvPr id="1027" name="Rectangle 3"/>
          <p:cNvSpPr>
            <a:spLocks noGrp="1" noChangeArrowheads="1"/>
          </p:cNvSpPr>
          <p:nvPr>
            <p:ph type="body" idx="1"/>
          </p:nvPr>
        </p:nvSpPr>
        <p:spPr bwMode="auto">
          <a:xfrm>
            <a:off x="914400" y="1628800"/>
            <a:ext cx="106680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p>
            <a:pPr lvl="0"/>
            <a:r>
              <a:rPr lang="sl-SI" dirty="0" smtClean="0"/>
              <a:t>Tekst</a:t>
            </a:r>
            <a:endParaRPr lang="en-US" dirty="0" smtClean="0"/>
          </a:p>
          <a:p>
            <a:pPr lvl="1"/>
            <a:r>
              <a:rPr lang="sl-SI" dirty="0" smtClean="0"/>
              <a:t>Druga raven</a:t>
            </a:r>
            <a:endParaRPr lang="en-US" dirty="0" smtClean="0"/>
          </a:p>
          <a:p>
            <a:pPr lvl="2"/>
            <a:r>
              <a:rPr lang="sl-SI" dirty="0" smtClean="0"/>
              <a:t>Tretja raven</a:t>
            </a:r>
            <a:endParaRPr lang="en-US" dirty="0" smtClean="0"/>
          </a:p>
          <a:p>
            <a:pPr lvl="3"/>
            <a:r>
              <a:rPr lang="sl-SI" dirty="0" smtClean="0"/>
              <a:t>Četrta raven</a:t>
            </a:r>
            <a:endParaRPr lang="en-US" dirty="0" smtClean="0"/>
          </a:p>
          <a:p>
            <a:pPr lvl="4"/>
            <a:r>
              <a:rPr lang="sl-SI" dirty="0" smtClean="0"/>
              <a:t>Peta raven</a:t>
            </a:r>
            <a:endParaRPr lang="en-GB" dirty="0" smtClean="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500"/>
                                        <p:tgtEl>
                                          <p:spTgt spid="10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fade">
                                      <p:cBhvr>
                                        <p:cTn id="15" dur="500"/>
                                        <p:tgtEl>
                                          <p:spTgt spid="102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3" end="3"/>
                                            </p:txEl>
                                          </p:spTgt>
                                        </p:tgtEl>
                                        <p:attrNameLst>
                                          <p:attrName>style.visibility</p:attrName>
                                        </p:attrNameLst>
                                      </p:cBhvr>
                                      <p:to>
                                        <p:strVal val="visible"/>
                                      </p:to>
                                    </p:set>
                                    <p:animEffect transition="in" filter="fade">
                                      <p:cBhvr>
                                        <p:cTn id="18" dur="500"/>
                                        <p:tgtEl>
                                          <p:spTgt spid="102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4" end="4"/>
                                            </p:txEl>
                                          </p:spTgt>
                                        </p:tgtEl>
                                        <p:attrNameLst>
                                          <p:attrName>style.visibility</p:attrName>
                                        </p:attrNameLst>
                                      </p:cBhvr>
                                      <p:to>
                                        <p:strVal val="visible"/>
                                      </p:to>
                                    </p:set>
                                    <p:animEffect transition="in" filter="fade">
                                      <p:cBhvr>
                                        <p:cTn id="21"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Lst>
      </p:bldP>
    </p:bldLst>
  </p:timing>
  <p:hf hdr="0" dt="0"/>
  <p:txStyles>
    <p:title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n"/>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smtClean="0"/>
              <a:t>Vrednotenje</a:t>
            </a:r>
            <a:r>
              <a:rPr lang="en-GB" dirty="0" smtClean="0"/>
              <a:t> </a:t>
            </a:r>
            <a:r>
              <a:rPr lang="en-GB" dirty="0" err="1"/>
              <a:t>raziskovalnega</a:t>
            </a:r>
            <a:r>
              <a:rPr lang="en-GB" dirty="0"/>
              <a:t> </a:t>
            </a:r>
            <a:r>
              <a:rPr lang="en-GB" dirty="0" err="1"/>
              <a:t>dela</a:t>
            </a:r>
            <a:r>
              <a:rPr lang="en-GB" dirty="0"/>
              <a:t>: </a:t>
            </a:r>
            <a:r>
              <a:rPr lang="sl-SI" dirty="0" smtClean="0"/>
              <a:t/>
            </a:r>
            <a:br>
              <a:rPr lang="sl-SI" dirty="0" smtClean="0"/>
            </a:br>
            <a:r>
              <a:rPr lang="en-GB" dirty="0" smtClean="0"/>
              <a:t>v </a:t>
            </a:r>
            <a:r>
              <a:rPr lang="en-GB" dirty="0" err="1"/>
              <a:t>iskanju</a:t>
            </a:r>
            <a:r>
              <a:rPr lang="en-GB" dirty="0"/>
              <a:t> </a:t>
            </a:r>
            <a:r>
              <a:rPr lang="en-GB" dirty="0" err="1"/>
              <a:t>ravnovesja</a:t>
            </a:r>
            <a:r>
              <a:rPr lang="en-GB" dirty="0"/>
              <a:t> med </a:t>
            </a:r>
            <a:r>
              <a:rPr lang="en-GB" dirty="0" err="1"/>
              <a:t>kvantitativnimi</a:t>
            </a:r>
            <a:r>
              <a:rPr lang="en-GB" dirty="0"/>
              <a:t> in </a:t>
            </a:r>
            <a:r>
              <a:rPr lang="en-GB" dirty="0" err="1"/>
              <a:t>kvalitativnimi</a:t>
            </a:r>
            <a:r>
              <a:rPr lang="en-GB" dirty="0"/>
              <a:t> </a:t>
            </a:r>
            <a:r>
              <a:rPr lang="en-GB" dirty="0" err="1"/>
              <a:t>merili</a:t>
            </a:r>
            <a:endParaRPr lang="sl-SI" b="1" dirty="0">
              <a:solidFill>
                <a:schemeClr val="tx1"/>
              </a:solidFill>
            </a:endParaRPr>
          </a:p>
        </p:txBody>
      </p:sp>
      <p:sp>
        <p:nvSpPr>
          <p:cNvPr id="3" name="Subtitle 2"/>
          <p:cNvSpPr>
            <a:spLocks noGrp="1"/>
          </p:cNvSpPr>
          <p:nvPr>
            <p:ph type="subTitle" idx="1"/>
          </p:nvPr>
        </p:nvSpPr>
        <p:spPr>
          <a:xfrm>
            <a:off x="191344" y="4437459"/>
            <a:ext cx="10945216" cy="1727845"/>
          </a:xfrm>
        </p:spPr>
        <p:txBody>
          <a:bodyPr/>
          <a:lstStyle/>
          <a:p>
            <a:r>
              <a:rPr lang="sl-SI" dirty="0" smtClean="0"/>
              <a:t>Janja Hojnik</a:t>
            </a:r>
          </a:p>
          <a:p>
            <a:r>
              <a:rPr lang="en-GB" b="1" dirty="0"/>
              <a:t>5. </a:t>
            </a:r>
            <a:r>
              <a:rPr lang="en-GB" b="1" dirty="0" err="1" smtClean="0"/>
              <a:t>regionaln</a:t>
            </a:r>
            <a:r>
              <a:rPr lang="sl-SI" b="1" dirty="0" smtClean="0"/>
              <a:t>a</a:t>
            </a:r>
            <a:r>
              <a:rPr lang="en-GB" b="1" dirty="0" smtClean="0"/>
              <a:t> </a:t>
            </a:r>
            <a:r>
              <a:rPr lang="en-GB" b="1" dirty="0" err="1" smtClean="0"/>
              <a:t>konferenc</a:t>
            </a:r>
            <a:r>
              <a:rPr lang="sl-SI" b="1" dirty="0" smtClean="0"/>
              <a:t>a</a:t>
            </a:r>
            <a:r>
              <a:rPr lang="en-GB" b="1" dirty="0" smtClean="0"/>
              <a:t> </a:t>
            </a:r>
            <a:r>
              <a:rPr lang="en-GB" b="1" dirty="0" err="1"/>
              <a:t>evalvatorjev</a:t>
            </a:r>
            <a:r>
              <a:rPr lang="en-GB" b="1" dirty="0"/>
              <a:t> </a:t>
            </a:r>
            <a:r>
              <a:rPr lang="en-GB" b="1" dirty="0" err="1"/>
              <a:t>Zahodnega</a:t>
            </a:r>
            <a:r>
              <a:rPr lang="en-GB" b="1" dirty="0"/>
              <a:t> </a:t>
            </a:r>
            <a:r>
              <a:rPr lang="en-GB" b="1" dirty="0" err="1"/>
              <a:t>Balkana</a:t>
            </a:r>
            <a:r>
              <a:rPr lang="en-GB" b="1" dirty="0"/>
              <a:t> (WBEN5)</a:t>
            </a:r>
          </a:p>
        </p:txBody>
      </p:sp>
    </p:spTree>
    <p:extLst>
      <p:ext uri="{BB962C8B-B14F-4D97-AF65-F5344CB8AC3E}">
        <p14:creationId xmlns:p14="http://schemas.microsoft.com/office/powerpoint/2010/main" val="279537759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10</a:t>
            </a:fld>
            <a:endParaRPr lang="en-US"/>
          </a:p>
        </p:txBody>
      </p:sp>
      <p:sp>
        <p:nvSpPr>
          <p:cNvPr id="3" name="Naslov 2"/>
          <p:cNvSpPr>
            <a:spLocks noGrp="1"/>
          </p:cNvSpPr>
          <p:nvPr>
            <p:ph type="title"/>
          </p:nvPr>
        </p:nvSpPr>
        <p:spPr/>
        <p:txBody>
          <a:bodyPr/>
          <a:lstStyle/>
          <a:p>
            <a:r>
              <a:rPr lang="sl-SI" dirty="0" smtClean="0"/>
              <a:t>Globalni boj za visoko citirane raziskovalce</a:t>
            </a:r>
            <a:endParaRPr lang="sl-SI" dirty="0"/>
          </a:p>
        </p:txBody>
      </p:sp>
      <p:sp>
        <p:nvSpPr>
          <p:cNvPr id="5" name="Označba mesta vsebine 4"/>
          <p:cNvSpPr>
            <a:spLocks noGrp="1"/>
          </p:cNvSpPr>
          <p:nvPr>
            <p:ph idx="1"/>
          </p:nvPr>
        </p:nvSpPr>
        <p:spPr>
          <a:xfrm>
            <a:off x="335360" y="1628800"/>
            <a:ext cx="11247040" cy="4608512"/>
          </a:xfrm>
        </p:spPr>
        <p:txBody>
          <a:bodyPr/>
          <a:lstStyle/>
          <a:p>
            <a:r>
              <a:rPr lang="sl-SI" dirty="0" smtClean="0"/>
              <a:t>Imeti citate je likvidni kapital!</a:t>
            </a:r>
            <a:endParaRPr lang="sl-SI" dirty="0"/>
          </a:p>
        </p:txBody>
      </p:sp>
      <p:pic>
        <p:nvPicPr>
          <p:cNvPr id="7" name="Slika 6"/>
          <p:cNvPicPr>
            <a:picLocks noChangeAspect="1"/>
          </p:cNvPicPr>
          <p:nvPr/>
        </p:nvPicPr>
        <p:blipFill rotWithShape="1">
          <a:blip r:embed="rId2"/>
          <a:srcRect l="7371" t="23183" r="36163" b="44561"/>
          <a:stretch/>
        </p:blipFill>
        <p:spPr>
          <a:xfrm>
            <a:off x="185844" y="1484784"/>
            <a:ext cx="7171252" cy="2304256"/>
          </a:xfrm>
          <a:prstGeom prst="rect">
            <a:avLst/>
          </a:prstGeom>
        </p:spPr>
      </p:pic>
      <p:pic>
        <p:nvPicPr>
          <p:cNvPr id="6" name="Slika 5"/>
          <p:cNvPicPr>
            <a:picLocks noChangeAspect="1"/>
          </p:cNvPicPr>
          <p:nvPr/>
        </p:nvPicPr>
        <p:blipFill rotWithShape="1">
          <a:blip r:embed="rId3"/>
          <a:srcRect l="10976" t="28451" r="37583" b="41065"/>
          <a:stretch/>
        </p:blipFill>
        <p:spPr>
          <a:xfrm>
            <a:off x="5818042" y="2100598"/>
            <a:ext cx="6264697" cy="2088232"/>
          </a:xfrm>
          <a:prstGeom prst="rect">
            <a:avLst/>
          </a:prstGeom>
        </p:spPr>
      </p:pic>
      <p:pic>
        <p:nvPicPr>
          <p:cNvPr id="1026" name="Picture 2" descr="Neymar: Brazilian wants to leave Paris Saint-Germain, but wher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1812" y="3683037"/>
            <a:ext cx="4391472" cy="292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6743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sz="quarter" idx="4"/>
          </p:nvPr>
        </p:nvSpPr>
        <p:spPr/>
        <p:txBody>
          <a:bodyPr/>
          <a:lstStyle/>
          <a:p>
            <a:pPr>
              <a:defRPr/>
            </a:pPr>
            <a:fld id="{869A43B6-4A72-4A6E-B3BC-4E1A4B5DD1B6}" type="slidenum">
              <a:rPr lang="en-US" smtClean="0"/>
              <a:pPr>
                <a:defRPr/>
              </a:pPr>
              <a:t>11</a:t>
            </a:fld>
            <a:endParaRPr lang="en-US"/>
          </a:p>
        </p:txBody>
      </p:sp>
      <p:sp>
        <p:nvSpPr>
          <p:cNvPr id="2" name="Naslov 1"/>
          <p:cNvSpPr>
            <a:spLocks noGrp="1"/>
          </p:cNvSpPr>
          <p:nvPr>
            <p:ph type="title"/>
          </p:nvPr>
        </p:nvSpPr>
        <p:spPr>
          <a:xfrm>
            <a:off x="711200" y="617476"/>
            <a:ext cx="10871200" cy="1047328"/>
          </a:xfrm>
        </p:spPr>
        <p:txBody>
          <a:bodyPr/>
          <a:lstStyle/>
          <a:p>
            <a:r>
              <a:rPr lang="sl-SI" sz="3600" dirty="0" smtClean="0">
                <a:solidFill>
                  <a:schemeClr val="tx1"/>
                </a:solidFill>
              </a:rPr>
              <a:t>Kitajska: od 1 članka v SCI v 1973 do 2. mesta po številu najbolj citiranih raziskovalcev v 2019</a:t>
            </a:r>
            <a:endParaRPr lang="sl-SI" sz="3600" dirty="0">
              <a:solidFill>
                <a:schemeClr val="tx1"/>
              </a:solidFill>
            </a:endParaRPr>
          </a:p>
        </p:txBody>
      </p:sp>
      <p:pic>
        <p:nvPicPr>
          <p:cNvPr id="6" name="Slika 5"/>
          <p:cNvPicPr>
            <a:picLocks noChangeAspect="1"/>
          </p:cNvPicPr>
          <p:nvPr/>
        </p:nvPicPr>
        <p:blipFill rotWithShape="1">
          <a:blip r:embed="rId2"/>
          <a:srcRect l="22500" t="36086" r="33595" b="14954"/>
          <a:stretch/>
        </p:blipFill>
        <p:spPr>
          <a:xfrm>
            <a:off x="308832" y="1988840"/>
            <a:ext cx="5832648" cy="4065061"/>
          </a:xfrm>
          <a:prstGeom prst="rect">
            <a:avLst/>
          </a:prstGeom>
        </p:spPr>
      </p:pic>
      <p:pic>
        <p:nvPicPr>
          <p:cNvPr id="7" name="Slika 6"/>
          <p:cNvPicPr>
            <a:picLocks noChangeAspect="1"/>
          </p:cNvPicPr>
          <p:nvPr/>
        </p:nvPicPr>
        <p:blipFill rotWithShape="1">
          <a:blip r:embed="rId3"/>
          <a:srcRect l="21994" t="27436" r="34017" b="21203"/>
          <a:stretch/>
        </p:blipFill>
        <p:spPr>
          <a:xfrm>
            <a:off x="6253808" y="1844824"/>
            <a:ext cx="5328592" cy="3888432"/>
          </a:xfrm>
          <a:prstGeom prst="rect">
            <a:avLst/>
          </a:prstGeom>
        </p:spPr>
      </p:pic>
    </p:spTree>
    <p:extLst>
      <p:ext uri="{BB962C8B-B14F-4D97-AF65-F5344CB8AC3E}">
        <p14:creationId xmlns:p14="http://schemas.microsoft.com/office/powerpoint/2010/main" val="211600738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711200" y="476672"/>
            <a:ext cx="10871200" cy="1440160"/>
          </a:xfrm>
        </p:spPr>
        <p:txBody>
          <a:bodyPr/>
          <a:lstStyle/>
          <a:p>
            <a:r>
              <a:rPr lang="sl-SI" dirty="0" smtClean="0"/>
              <a:t>Obrazci Evropske komisije za prijavo </a:t>
            </a:r>
            <a:r>
              <a:rPr lang="sl-SI" dirty="0" smtClean="0"/>
              <a:t>projektov</a:t>
            </a:r>
            <a:endParaRPr lang="sl-SI" dirty="0"/>
          </a:p>
        </p:txBody>
      </p:sp>
      <p:pic>
        <p:nvPicPr>
          <p:cNvPr id="5" name="Slika 4"/>
          <p:cNvPicPr>
            <a:picLocks noChangeAspect="1"/>
          </p:cNvPicPr>
          <p:nvPr/>
        </p:nvPicPr>
        <p:blipFill rotWithShape="1">
          <a:blip r:embed="rId2"/>
          <a:srcRect t="39409" b="41976"/>
          <a:stretch/>
        </p:blipFill>
        <p:spPr>
          <a:xfrm>
            <a:off x="1199456" y="2060848"/>
            <a:ext cx="9356540" cy="3096344"/>
          </a:xfrm>
          <a:prstGeom prst="rect">
            <a:avLst/>
          </a:prstGeom>
        </p:spPr>
      </p:pic>
    </p:spTree>
    <p:extLst>
      <p:ext uri="{BB962C8B-B14F-4D97-AF65-F5344CB8AC3E}">
        <p14:creationId xmlns:p14="http://schemas.microsoft.com/office/powerpoint/2010/main" val="5432636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13</a:t>
            </a:fld>
            <a:endParaRPr lang="en-US"/>
          </a:p>
        </p:txBody>
      </p:sp>
      <p:sp>
        <p:nvSpPr>
          <p:cNvPr id="3" name="Naslov 2"/>
          <p:cNvSpPr>
            <a:spLocks noGrp="1"/>
          </p:cNvSpPr>
          <p:nvPr>
            <p:ph type="title"/>
          </p:nvPr>
        </p:nvSpPr>
        <p:spPr>
          <a:xfrm>
            <a:off x="1127448" y="635560"/>
            <a:ext cx="10933632" cy="888440"/>
          </a:xfrm>
        </p:spPr>
        <p:txBody>
          <a:bodyPr/>
          <a:lstStyle/>
          <a:p>
            <a:r>
              <a:rPr lang="en-US" dirty="0"/>
              <a:t>UK universities shift to teaching-only contracts ahead of </a:t>
            </a:r>
            <a:r>
              <a:rPr lang="en-US" dirty="0" smtClean="0"/>
              <a:t>REF</a:t>
            </a:r>
            <a:r>
              <a:rPr lang="sl-SI" dirty="0" smtClean="0"/>
              <a:t>, Times HE, 14.3.2019)</a:t>
            </a:r>
            <a:endParaRPr lang="sl-SI" dirty="0"/>
          </a:p>
        </p:txBody>
      </p:sp>
      <p:sp>
        <p:nvSpPr>
          <p:cNvPr id="7" name="Označba mesta vsebine 6"/>
          <p:cNvSpPr>
            <a:spLocks noGrp="1"/>
          </p:cNvSpPr>
          <p:nvPr>
            <p:ph idx="1"/>
          </p:nvPr>
        </p:nvSpPr>
        <p:spPr>
          <a:xfrm>
            <a:off x="335360" y="1772816"/>
            <a:ext cx="7632848" cy="4752528"/>
          </a:xfrm>
        </p:spPr>
        <p:txBody>
          <a:bodyPr/>
          <a:lstStyle/>
          <a:p>
            <a:r>
              <a:rPr lang="sl-SI" dirty="0" smtClean="0"/>
              <a:t>Učitelji, ki niso raziskovalci, niso zajeti v nacionalno ocenjevanje RD;</a:t>
            </a:r>
          </a:p>
          <a:p>
            <a:r>
              <a:rPr lang="sl-SI" dirty="0" smtClean="0"/>
              <a:t>Učitelji, ki niso raziskovalci, imajo bistveno višjo pedagoško obvezo, kar poceni izvajanje pedagoškega procesa;</a:t>
            </a:r>
          </a:p>
          <a:p>
            <a:r>
              <a:rPr lang="sl-SI" dirty="0" smtClean="0"/>
              <a:t>Privarčevana sredstva iz pedagoške dejavnosti pa univerze z delitvijo kadra na raziskovalnega in pedagoškega namenijo za raziskovalno delo.</a:t>
            </a:r>
            <a:endParaRPr lang="sl-SI" dirty="0"/>
          </a:p>
        </p:txBody>
      </p:sp>
      <p:pic>
        <p:nvPicPr>
          <p:cNvPr id="6" name="Slika 5"/>
          <p:cNvPicPr>
            <a:picLocks noChangeAspect="1"/>
          </p:cNvPicPr>
          <p:nvPr/>
        </p:nvPicPr>
        <p:blipFill>
          <a:blip r:embed="rId2"/>
          <a:stretch>
            <a:fillRect/>
          </a:stretch>
        </p:blipFill>
        <p:spPr>
          <a:xfrm>
            <a:off x="8161542" y="2037016"/>
            <a:ext cx="3899538" cy="3831296"/>
          </a:xfrm>
          <a:prstGeom prst="rect">
            <a:avLst/>
          </a:prstGeom>
        </p:spPr>
      </p:pic>
    </p:spTree>
    <p:extLst>
      <p:ext uri="{BB962C8B-B14F-4D97-AF65-F5344CB8AC3E}">
        <p14:creationId xmlns:p14="http://schemas.microsoft.com/office/powerpoint/2010/main" val="253766809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95400" y="580348"/>
            <a:ext cx="10515600" cy="720081"/>
          </a:xfrm>
        </p:spPr>
        <p:txBody>
          <a:bodyPr>
            <a:noAutofit/>
          </a:bodyPr>
          <a:lstStyle/>
          <a:p>
            <a:pPr algn="ctr"/>
            <a:r>
              <a:rPr lang="sl-SI" dirty="0" smtClean="0">
                <a:solidFill>
                  <a:schemeClr val="tx1"/>
                </a:solidFill>
              </a:rPr>
              <a:t>Svet znanstvenih objav</a:t>
            </a:r>
            <a:endParaRPr lang="sl-SI" dirty="0">
              <a:solidFill>
                <a:schemeClr val="tx1"/>
              </a:solidFill>
            </a:endParaRPr>
          </a:p>
        </p:txBody>
      </p:sp>
      <p:sp>
        <p:nvSpPr>
          <p:cNvPr id="5" name="Označba mesta vsebine 4"/>
          <p:cNvSpPr>
            <a:spLocks noGrp="1"/>
          </p:cNvSpPr>
          <p:nvPr>
            <p:ph idx="1"/>
          </p:nvPr>
        </p:nvSpPr>
        <p:spPr>
          <a:xfrm>
            <a:off x="335360" y="1568450"/>
            <a:ext cx="8136904" cy="2262929"/>
          </a:xfrm>
        </p:spPr>
        <p:txBody>
          <a:bodyPr>
            <a:normAutofit/>
          </a:bodyPr>
          <a:lstStyle/>
          <a:p>
            <a:pPr>
              <a:buFont typeface="Wingdings" panose="05000000000000000000" pitchFamily="2" charset="2"/>
              <a:buChar char="§"/>
            </a:pPr>
            <a:r>
              <a:rPr lang="sl-SI" dirty="0" smtClean="0"/>
              <a:t>Število znanstvenih objav se na svetu podvoji vsakih 9 let (Van </a:t>
            </a:r>
            <a:r>
              <a:rPr lang="sl-SI" dirty="0" err="1" smtClean="0"/>
              <a:t>Noorden</a:t>
            </a:r>
            <a:r>
              <a:rPr lang="sl-SI" dirty="0" smtClean="0"/>
              <a:t>, 2014)</a:t>
            </a:r>
          </a:p>
          <a:p>
            <a:pPr>
              <a:buFont typeface="Wingdings" panose="05000000000000000000" pitchFamily="2" charset="2"/>
              <a:buChar char="§"/>
            </a:pPr>
            <a:r>
              <a:rPr lang="sl-SI" dirty="0" smtClean="0"/>
              <a:t>Velik pomen urednikov in recenzentov</a:t>
            </a:r>
          </a:p>
          <a:p>
            <a:pPr>
              <a:buFont typeface="Wingdings" panose="05000000000000000000" pitchFamily="2" charset="2"/>
              <a:buChar char="§"/>
            </a:pPr>
            <a:r>
              <a:rPr lang="sl-SI" dirty="0" smtClean="0"/>
              <a:t>Standardi kakovosti in raziskovalna etika</a:t>
            </a:r>
            <a:endParaRPr lang="en-US" dirty="0"/>
          </a:p>
          <a:p>
            <a:pPr lvl="1">
              <a:buFont typeface="Wingdings" panose="05000000000000000000" pitchFamily="2" charset="2"/>
              <a:buChar char="§"/>
            </a:pPr>
            <a:endParaRPr lang="sl-SI" dirty="0">
              <a:solidFill>
                <a:srgbClr val="006A8E"/>
              </a:solidFill>
            </a:endParaRPr>
          </a:p>
        </p:txBody>
      </p:sp>
      <p:pic>
        <p:nvPicPr>
          <p:cNvPr id="1026" name="Picture 2" descr="Cited publi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3831379"/>
            <a:ext cx="3629075" cy="3026621"/>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a:srcRect l="26374" t="12966" r="46663" b="27570"/>
          <a:stretch/>
        </p:blipFill>
        <p:spPr>
          <a:xfrm>
            <a:off x="8472264" y="1807465"/>
            <a:ext cx="3144888" cy="4334846"/>
          </a:xfrm>
          <a:prstGeom prst="rect">
            <a:avLst/>
          </a:prstGeom>
        </p:spPr>
      </p:pic>
    </p:spTree>
    <p:extLst>
      <p:ext uri="{BB962C8B-B14F-4D97-AF65-F5344CB8AC3E}">
        <p14:creationId xmlns:p14="http://schemas.microsoft.com/office/powerpoint/2010/main" val="18691392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15</a:t>
            </a:fld>
            <a:endParaRPr lang="en-US"/>
          </a:p>
        </p:txBody>
      </p:sp>
      <p:sp>
        <p:nvSpPr>
          <p:cNvPr id="3" name="Naslov 2"/>
          <p:cNvSpPr>
            <a:spLocks noGrp="1"/>
          </p:cNvSpPr>
          <p:nvPr>
            <p:ph type="title"/>
          </p:nvPr>
        </p:nvSpPr>
        <p:spPr/>
        <p:txBody>
          <a:bodyPr/>
          <a:lstStyle/>
          <a:p>
            <a:pPr algn="ctr"/>
            <a:r>
              <a:rPr lang="sl-SI" dirty="0" smtClean="0"/>
              <a:t>Kako vrednotimo znanstvene objave?</a:t>
            </a:r>
            <a:endParaRPr lang="sl-SI" dirty="0"/>
          </a:p>
        </p:txBody>
      </p:sp>
      <p:sp>
        <p:nvSpPr>
          <p:cNvPr id="5" name="Označba mesta vsebine 4"/>
          <p:cNvSpPr>
            <a:spLocks noGrp="1"/>
          </p:cNvSpPr>
          <p:nvPr>
            <p:ph idx="1"/>
          </p:nvPr>
        </p:nvSpPr>
        <p:spPr>
          <a:xfrm>
            <a:off x="407368" y="1628800"/>
            <a:ext cx="11233248" cy="5040560"/>
          </a:xfrm>
        </p:spPr>
        <p:txBody>
          <a:bodyPr/>
          <a:lstStyle/>
          <a:p>
            <a:r>
              <a:rPr lang="sl-SI" dirty="0" smtClean="0"/>
              <a:t>Glede na obseg vrednotenja:</a:t>
            </a:r>
            <a:endParaRPr lang="sl-SI" dirty="0"/>
          </a:p>
          <a:p>
            <a:pPr lvl="1"/>
            <a:r>
              <a:rPr lang="sl-SI" dirty="0" err="1" smtClean="0"/>
              <a:t>Makrovrednotenje</a:t>
            </a:r>
            <a:r>
              <a:rPr lang="sl-SI" dirty="0" smtClean="0"/>
              <a:t> (celotnih fakultet, univerz, nacionalno);</a:t>
            </a:r>
          </a:p>
          <a:p>
            <a:pPr lvl="1"/>
            <a:r>
              <a:rPr lang="sl-SI" dirty="0" err="1" smtClean="0"/>
              <a:t>Mikrovrednotenje</a:t>
            </a:r>
            <a:r>
              <a:rPr lang="sl-SI" dirty="0" smtClean="0"/>
              <a:t> (posameznikov – pri zaposlovanju in napredovanju, raziskovalnih skupin – pri prijavi projektov).</a:t>
            </a:r>
          </a:p>
          <a:p>
            <a:pPr lvl="1"/>
            <a:endParaRPr lang="sl-SI" sz="1000" dirty="0"/>
          </a:p>
          <a:p>
            <a:r>
              <a:rPr lang="sl-SI" dirty="0"/>
              <a:t>2 osnovna sistema vrednotenja:</a:t>
            </a:r>
          </a:p>
          <a:p>
            <a:pPr lvl="1"/>
            <a:r>
              <a:rPr lang="sl-SI" dirty="0"/>
              <a:t>Bibliometrično (štejemo članke, citate…)</a:t>
            </a:r>
          </a:p>
          <a:p>
            <a:pPr lvl="1"/>
            <a:r>
              <a:rPr lang="sl-SI" dirty="0"/>
              <a:t>Vsebinsko – z recenzenti (</a:t>
            </a:r>
            <a:r>
              <a:rPr lang="sl-SI" dirty="0" err="1"/>
              <a:t>peer-review</a:t>
            </a:r>
            <a:r>
              <a:rPr lang="sl-SI" dirty="0" smtClean="0"/>
              <a:t>).</a:t>
            </a:r>
          </a:p>
          <a:p>
            <a:pPr lvl="1"/>
            <a:endParaRPr lang="sl-SI" sz="1000" dirty="0"/>
          </a:p>
          <a:p>
            <a:r>
              <a:rPr lang="sl-SI" dirty="0"/>
              <a:t>Italijanska študija – od 31. držav jih le 7 uporablja recenzentski sistem (Avstralija, Francija, Italija, Litva, NZ, Portugalska &amp; UK</a:t>
            </a:r>
            <a:r>
              <a:rPr lang="sl-SI" dirty="0" smtClean="0"/>
              <a:t>).</a:t>
            </a:r>
            <a:endParaRPr lang="sl-SI" dirty="0"/>
          </a:p>
          <a:p>
            <a:pPr lvl="1"/>
            <a:endParaRPr lang="sl-SI" dirty="0" smtClean="0"/>
          </a:p>
        </p:txBody>
      </p:sp>
    </p:spTree>
    <p:extLst>
      <p:ext uri="{BB962C8B-B14F-4D97-AF65-F5344CB8AC3E}">
        <p14:creationId xmlns:p14="http://schemas.microsoft.com/office/powerpoint/2010/main" val="3548047432"/>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16</a:t>
            </a:fld>
            <a:endParaRPr lang="en-US"/>
          </a:p>
        </p:txBody>
      </p:sp>
      <p:sp>
        <p:nvSpPr>
          <p:cNvPr id="3" name="Naslov 2"/>
          <p:cNvSpPr>
            <a:spLocks noGrp="1"/>
          </p:cNvSpPr>
          <p:nvPr>
            <p:ph type="title"/>
          </p:nvPr>
        </p:nvSpPr>
        <p:spPr/>
        <p:txBody>
          <a:bodyPr/>
          <a:lstStyle/>
          <a:p>
            <a:pPr algn="ctr"/>
            <a:r>
              <a:rPr lang="sl-SI" dirty="0" smtClean="0"/>
              <a:t>Kako vrednotimo raziskovalno delo?</a:t>
            </a:r>
            <a:endParaRPr lang="sl-SI" dirty="0"/>
          </a:p>
        </p:txBody>
      </p:sp>
      <p:sp>
        <p:nvSpPr>
          <p:cNvPr id="5" name="Označba mesta vsebine 4"/>
          <p:cNvSpPr>
            <a:spLocks noGrp="1"/>
          </p:cNvSpPr>
          <p:nvPr>
            <p:ph idx="1"/>
          </p:nvPr>
        </p:nvSpPr>
        <p:spPr>
          <a:xfrm>
            <a:off x="407368" y="1628800"/>
            <a:ext cx="11377264" cy="5040560"/>
          </a:xfrm>
        </p:spPr>
        <p:txBody>
          <a:bodyPr/>
          <a:lstStyle/>
          <a:p>
            <a:r>
              <a:rPr lang="sl-SI" dirty="0" smtClean="0"/>
              <a:t>Glavni težavi vsebinskega ocenjevanja rezultatov raziskav:</a:t>
            </a:r>
          </a:p>
          <a:p>
            <a:pPr lvl="1"/>
            <a:r>
              <a:rPr lang="sl-SI" dirty="0" smtClean="0"/>
              <a:t>Vsaka evalvacija raziskav je velik strošek &amp;</a:t>
            </a:r>
          </a:p>
          <a:p>
            <a:pPr lvl="1"/>
            <a:r>
              <a:rPr lang="sl-SI" dirty="0" smtClean="0"/>
              <a:t>Velik kadrovski izziv (dobiti ustrezne recenzente – strokovno podkovane, neodvisne, pripravljene opraviti to delo).</a:t>
            </a:r>
          </a:p>
          <a:p>
            <a:endParaRPr lang="sl-SI" sz="1600" dirty="0"/>
          </a:p>
          <a:p>
            <a:r>
              <a:rPr lang="sl-SI" sz="2800" dirty="0" smtClean="0"/>
              <a:t>Zatekanje </a:t>
            </a:r>
            <a:r>
              <a:rPr lang="sl-SI" sz="2800" dirty="0"/>
              <a:t>k nadomestkom za določanje kvalitete raziskav:</a:t>
            </a:r>
            <a:r>
              <a:rPr lang="en-GB" sz="2800" dirty="0"/>
              <a:t> </a:t>
            </a:r>
            <a:endParaRPr lang="sl-SI" sz="2800" dirty="0"/>
          </a:p>
          <a:p>
            <a:pPr lvl="1"/>
            <a:r>
              <a:rPr lang="sl-SI" dirty="0"/>
              <a:t>I</a:t>
            </a:r>
            <a:r>
              <a:rPr lang="en-GB" dirty="0" err="1"/>
              <a:t>nde</a:t>
            </a:r>
            <a:r>
              <a:rPr lang="sl-SI" dirty="0" err="1"/>
              <a:t>ksacija</a:t>
            </a:r>
            <a:r>
              <a:rPr lang="sl-SI" dirty="0"/>
              <a:t> </a:t>
            </a:r>
            <a:r>
              <a:rPr lang="sl-SI" dirty="0" smtClean="0"/>
              <a:t>revij</a:t>
            </a:r>
            <a:endParaRPr lang="sl-SI" dirty="0"/>
          </a:p>
          <a:p>
            <a:pPr lvl="1"/>
            <a:r>
              <a:rPr lang="sl-SI" dirty="0"/>
              <a:t>Ugled </a:t>
            </a:r>
            <a:r>
              <a:rPr lang="sl-SI" dirty="0" smtClean="0"/>
              <a:t>založb</a:t>
            </a:r>
            <a:endParaRPr lang="sl-SI" dirty="0"/>
          </a:p>
        </p:txBody>
      </p:sp>
    </p:spTree>
    <p:extLst>
      <p:ext uri="{BB962C8B-B14F-4D97-AF65-F5344CB8AC3E}">
        <p14:creationId xmlns:p14="http://schemas.microsoft.com/office/powerpoint/2010/main" val="150163777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solidFill>
                  <a:schemeClr val="tx1"/>
                </a:solidFill>
              </a:rPr>
              <a:t>Bibliometrics</a:t>
            </a:r>
            <a:r>
              <a:rPr lang="sl-SI" dirty="0" smtClean="0">
                <a:solidFill>
                  <a:schemeClr val="tx1"/>
                </a:solidFill>
              </a:rPr>
              <a:t> – a </a:t>
            </a:r>
            <a:r>
              <a:rPr lang="sl-SI" dirty="0" err="1" smtClean="0">
                <a:solidFill>
                  <a:schemeClr val="tx1"/>
                </a:solidFill>
              </a:rPr>
              <a:t>research</a:t>
            </a:r>
            <a:r>
              <a:rPr lang="sl-SI" dirty="0" smtClean="0">
                <a:solidFill>
                  <a:schemeClr val="tx1"/>
                </a:solidFill>
              </a:rPr>
              <a:t> </a:t>
            </a:r>
            <a:r>
              <a:rPr lang="sl-SI" dirty="0" err="1" smtClean="0">
                <a:solidFill>
                  <a:schemeClr val="tx1"/>
                </a:solidFill>
              </a:rPr>
              <a:t>policy</a:t>
            </a:r>
            <a:r>
              <a:rPr lang="sl-SI" dirty="0" smtClean="0">
                <a:solidFill>
                  <a:schemeClr val="tx1"/>
                </a:solidFill>
              </a:rPr>
              <a:t> </a:t>
            </a:r>
            <a:r>
              <a:rPr lang="sl-SI" dirty="0" err="1" smtClean="0">
                <a:solidFill>
                  <a:schemeClr val="tx1"/>
                </a:solidFill>
              </a:rPr>
              <a:t>minefield</a:t>
            </a:r>
            <a:endParaRPr lang="sl-SI" dirty="0">
              <a:solidFill>
                <a:schemeClr val="tx1"/>
              </a:solidFill>
            </a:endParaRPr>
          </a:p>
        </p:txBody>
      </p:sp>
      <p:sp>
        <p:nvSpPr>
          <p:cNvPr id="3" name="Označba mesta vsebine 2"/>
          <p:cNvSpPr>
            <a:spLocks noGrp="1"/>
          </p:cNvSpPr>
          <p:nvPr>
            <p:ph idx="1"/>
          </p:nvPr>
        </p:nvSpPr>
        <p:spPr>
          <a:xfrm>
            <a:off x="407368" y="1706712"/>
            <a:ext cx="11665296" cy="714176"/>
          </a:xfrm>
        </p:spPr>
        <p:txBody>
          <a:bodyPr/>
          <a:lstStyle/>
          <a:p>
            <a:pPr marL="0" indent="0" algn="ctr">
              <a:buNone/>
            </a:pPr>
            <a:r>
              <a:rPr lang="sl-SI" sz="2800" dirty="0" smtClean="0"/>
              <a:t>„</a:t>
            </a:r>
            <a:r>
              <a:rPr lang="sl-SI" sz="2800" dirty="0" err="1" smtClean="0"/>
              <a:t>The</a:t>
            </a:r>
            <a:r>
              <a:rPr lang="sl-SI" sz="2800" dirty="0" smtClean="0"/>
              <a:t> </a:t>
            </a:r>
            <a:r>
              <a:rPr lang="sl-SI" sz="2800" dirty="0" err="1" smtClean="0"/>
              <a:t>difficult</a:t>
            </a:r>
            <a:r>
              <a:rPr lang="sl-SI" sz="2800" dirty="0" smtClean="0"/>
              <a:t> </a:t>
            </a:r>
            <a:r>
              <a:rPr lang="sl-SI" sz="2800" dirty="0" err="1" smtClean="0"/>
              <a:t>question</a:t>
            </a:r>
            <a:r>
              <a:rPr lang="sl-SI" sz="2800" dirty="0" smtClean="0"/>
              <a:t> is </a:t>
            </a:r>
            <a:r>
              <a:rPr lang="sl-SI" sz="2800" dirty="0" err="1" smtClean="0"/>
              <a:t>where</a:t>
            </a:r>
            <a:r>
              <a:rPr lang="sl-SI" sz="2800" dirty="0" smtClean="0"/>
              <a:t> to </a:t>
            </a:r>
            <a:r>
              <a:rPr lang="sl-SI" sz="2800" dirty="0" err="1" smtClean="0"/>
              <a:t>draw</a:t>
            </a:r>
            <a:r>
              <a:rPr lang="sl-SI" sz="2800" dirty="0" smtClean="0"/>
              <a:t> </a:t>
            </a:r>
            <a:r>
              <a:rPr lang="sl-SI" sz="2800" dirty="0" err="1" smtClean="0"/>
              <a:t>the</a:t>
            </a:r>
            <a:r>
              <a:rPr lang="sl-SI" sz="2800" dirty="0" smtClean="0"/>
              <a:t> line.“ (</a:t>
            </a:r>
            <a:r>
              <a:rPr lang="sl-SI" sz="2800" dirty="0" err="1" smtClean="0"/>
              <a:t>Aaen-Stockdale</a:t>
            </a:r>
            <a:r>
              <a:rPr lang="sl-SI" sz="2800" dirty="0" smtClean="0"/>
              <a:t>, 2019)</a:t>
            </a:r>
            <a:endParaRPr lang="sl-SI" sz="2800" dirty="0"/>
          </a:p>
        </p:txBody>
      </p:sp>
      <p:pic>
        <p:nvPicPr>
          <p:cNvPr id="6" name="Slika 5"/>
          <p:cNvPicPr>
            <a:picLocks noChangeAspect="1"/>
          </p:cNvPicPr>
          <p:nvPr/>
        </p:nvPicPr>
        <p:blipFill rotWithShape="1">
          <a:blip r:embed="rId2"/>
          <a:srcRect l="13749" t="40697" r="32765" b="24373"/>
          <a:stretch/>
        </p:blipFill>
        <p:spPr>
          <a:xfrm>
            <a:off x="6384032" y="2708920"/>
            <a:ext cx="5516457" cy="2251617"/>
          </a:xfrm>
          <a:prstGeom prst="rect">
            <a:avLst/>
          </a:prstGeom>
        </p:spPr>
      </p:pic>
      <p:pic>
        <p:nvPicPr>
          <p:cNvPr id="7" name="Slika 6"/>
          <p:cNvPicPr>
            <a:picLocks noChangeAspect="1"/>
          </p:cNvPicPr>
          <p:nvPr/>
        </p:nvPicPr>
        <p:blipFill rotWithShape="1">
          <a:blip r:embed="rId3"/>
          <a:srcRect l="13574" t="39715" r="36092" b="21674"/>
          <a:stretch/>
        </p:blipFill>
        <p:spPr>
          <a:xfrm>
            <a:off x="551384" y="2708920"/>
            <a:ext cx="5256584" cy="2520280"/>
          </a:xfrm>
          <a:prstGeom prst="rect">
            <a:avLst/>
          </a:prstGeom>
        </p:spPr>
      </p:pic>
    </p:spTree>
    <p:extLst>
      <p:ext uri="{BB962C8B-B14F-4D97-AF65-F5344CB8AC3E}">
        <p14:creationId xmlns:p14="http://schemas.microsoft.com/office/powerpoint/2010/main" val="218164679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18</a:t>
            </a:fld>
            <a:endParaRPr lang="en-US"/>
          </a:p>
        </p:txBody>
      </p:sp>
      <p:sp>
        <p:nvSpPr>
          <p:cNvPr id="3" name="Naslov 2"/>
          <p:cNvSpPr>
            <a:spLocks noGrp="1"/>
          </p:cNvSpPr>
          <p:nvPr>
            <p:ph type="title"/>
          </p:nvPr>
        </p:nvSpPr>
        <p:spPr/>
        <p:txBody>
          <a:bodyPr/>
          <a:lstStyle/>
          <a:p>
            <a:r>
              <a:rPr lang="sl-SI" dirty="0" smtClean="0">
                <a:solidFill>
                  <a:schemeClr val="tx1"/>
                </a:solidFill>
              </a:rPr>
              <a:t>Težave čistega </a:t>
            </a:r>
            <a:r>
              <a:rPr lang="sl-SI" dirty="0" err="1" smtClean="0">
                <a:solidFill>
                  <a:schemeClr val="tx1"/>
                </a:solidFill>
              </a:rPr>
              <a:t>bibliometričnega</a:t>
            </a:r>
            <a:r>
              <a:rPr lang="sl-SI" dirty="0" smtClean="0">
                <a:solidFill>
                  <a:schemeClr val="tx1"/>
                </a:solidFill>
              </a:rPr>
              <a:t> sistema</a:t>
            </a:r>
            <a:endParaRPr lang="sl-SI" dirty="0">
              <a:solidFill>
                <a:schemeClr val="tx1"/>
              </a:solidFill>
            </a:endParaRPr>
          </a:p>
        </p:txBody>
      </p:sp>
      <p:sp>
        <p:nvSpPr>
          <p:cNvPr id="5" name="Označba mesta vsebine 4"/>
          <p:cNvSpPr>
            <a:spLocks noGrp="1"/>
          </p:cNvSpPr>
          <p:nvPr>
            <p:ph idx="1"/>
          </p:nvPr>
        </p:nvSpPr>
        <p:spPr>
          <a:xfrm>
            <a:off x="335360" y="1628800"/>
            <a:ext cx="6336704" cy="4752528"/>
          </a:xfrm>
        </p:spPr>
        <p:txBody>
          <a:bodyPr/>
          <a:lstStyle/>
          <a:p>
            <a:r>
              <a:rPr lang="sl-SI" sz="2800" dirty="0" smtClean="0"/>
              <a:t>raziskovalce </a:t>
            </a:r>
            <a:r>
              <a:rPr lang="sl-SI" sz="2800" dirty="0"/>
              <a:t>usmerja v razmišljanje o tem, kako sistem vrednotenja obrniti sebi v prid, namesto o tem, kako preko raziskovalnega dela prispevati k razvoju </a:t>
            </a:r>
            <a:r>
              <a:rPr lang="sl-SI" sz="2800" dirty="0" smtClean="0"/>
              <a:t>družbe</a:t>
            </a:r>
            <a:r>
              <a:rPr lang="sl-SI" sz="2800" dirty="0"/>
              <a:t>;</a:t>
            </a:r>
            <a:endParaRPr lang="sl-SI" sz="2800" dirty="0" smtClean="0"/>
          </a:p>
          <a:p>
            <a:r>
              <a:rPr lang="sl-SI" sz="2800" dirty="0"/>
              <a:t>s</a:t>
            </a:r>
            <a:r>
              <a:rPr lang="sl-SI" sz="2800" dirty="0" smtClean="0"/>
              <a:t>porne </a:t>
            </a:r>
            <a:r>
              <a:rPr lang="sl-SI" sz="2800" dirty="0"/>
              <a:t>raziskovalne prakse so se razširile, ker veliko </a:t>
            </a:r>
            <a:r>
              <a:rPr lang="sl-SI" sz="2800" dirty="0" smtClean="0"/>
              <a:t>RO </a:t>
            </a:r>
            <a:r>
              <a:rPr lang="sl-SI" sz="2800" dirty="0"/>
              <a:t>o napredovanjih in financiranju raziskovalnega dela ne odloča na podlagi vsebinske presoje dela kandidata, ampak zgolj na podlagi bibliometričnih kazalcev</a:t>
            </a:r>
            <a:r>
              <a:rPr lang="sl-SI" sz="2800" dirty="0" smtClean="0"/>
              <a:t>.</a:t>
            </a:r>
            <a:endParaRPr lang="sl-SI" sz="2800" dirty="0"/>
          </a:p>
        </p:txBody>
      </p:sp>
      <p:pic>
        <p:nvPicPr>
          <p:cNvPr id="6" name="Slika 5"/>
          <p:cNvPicPr>
            <a:picLocks noChangeAspect="1"/>
          </p:cNvPicPr>
          <p:nvPr/>
        </p:nvPicPr>
        <p:blipFill>
          <a:blip r:embed="rId2"/>
          <a:stretch>
            <a:fillRect/>
          </a:stretch>
        </p:blipFill>
        <p:spPr>
          <a:xfrm>
            <a:off x="6672064" y="1772816"/>
            <a:ext cx="5309184" cy="4004469"/>
          </a:xfrm>
          <a:prstGeom prst="rect">
            <a:avLst/>
          </a:prstGeom>
        </p:spPr>
      </p:pic>
    </p:spTree>
    <p:extLst>
      <p:ext uri="{BB962C8B-B14F-4D97-AF65-F5344CB8AC3E}">
        <p14:creationId xmlns:p14="http://schemas.microsoft.com/office/powerpoint/2010/main" val="208750707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19</a:t>
            </a:fld>
            <a:endParaRPr lang="en-US"/>
          </a:p>
        </p:txBody>
      </p:sp>
      <p:sp>
        <p:nvSpPr>
          <p:cNvPr id="3" name="Naslov 2"/>
          <p:cNvSpPr>
            <a:spLocks noGrp="1"/>
          </p:cNvSpPr>
          <p:nvPr>
            <p:ph type="title"/>
          </p:nvPr>
        </p:nvSpPr>
        <p:spPr/>
        <p:txBody>
          <a:bodyPr/>
          <a:lstStyle/>
          <a:p>
            <a:r>
              <a:rPr lang="sl-SI" dirty="0" smtClean="0">
                <a:solidFill>
                  <a:schemeClr val="tx1"/>
                </a:solidFill>
              </a:rPr>
              <a:t>Težave čistega </a:t>
            </a:r>
            <a:r>
              <a:rPr lang="sl-SI" dirty="0" err="1" smtClean="0">
                <a:solidFill>
                  <a:schemeClr val="tx1"/>
                </a:solidFill>
              </a:rPr>
              <a:t>bibliometričnega</a:t>
            </a:r>
            <a:r>
              <a:rPr lang="sl-SI" dirty="0" smtClean="0">
                <a:solidFill>
                  <a:schemeClr val="tx1"/>
                </a:solidFill>
              </a:rPr>
              <a:t> sistema</a:t>
            </a:r>
            <a:endParaRPr lang="sl-SI" dirty="0">
              <a:solidFill>
                <a:schemeClr val="tx1"/>
              </a:solidFill>
            </a:endParaRPr>
          </a:p>
        </p:txBody>
      </p:sp>
      <p:sp>
        <p:nvSpPr>
          <p:cNvPr id="5" name="Označba mesta vsebine 4"/>
          <p:cNvSpPr>
            <a:spLocks noGrp="1"/>
          </p:cNvSpPr>
          <p:nvPr>
            <p:ph idx="1"/>
          </p:nvPr>
        </p:nvSpPr>
        <p:spPr>
          <a:xfrm>
            <a:off x="407368" y="1412776"/>
            <a:ext cx="7488833" cy="5040560"/>
          </a:xfrm>
        </p:spPr>
        <p:txBody>
          <a:bodyPr/>
          <a:lstStyle/>
          <a:p>
            <a:r>
              <a:rPr lang="sl-SI" sz="2800" dirty="0" smtClean="0"/>
              <a:t>vsiljena </a:t>
            </a:r>
            <a:r>
              <a:rPr lang="sl-SI" sz="2800" dirty="0"/>
              <a:t>soavtorstva (nadrejenih), gostujoča soavtorstva (kot usluga), soavtorstva brez vednosti (priznanega) soavtorja, </a:t>
            </a:r>
            <a:endParaRPr lang="sl-SI" sz="2800" dirty="0" smtClean="0"/>
          </a:p>
          <a:p>
            <a:r>
              <a:rPr lang="sl-SI" sz="2800" dirty="0" smtClean="0"/>
              <a:t>nepripravljenost </a:t>
            </a:r>
            <a:r>
              <a:rPr lang="sl-SI" sz="2800" dirty="0"/>
              <a:t>na sodelovanje s soavtorji na področjih, kjer so soavtorstva običajna, če je upoštevano zgolj prvo avtorstvo, oziroma naraščanje števila soavtorjev na področjih, kjer soavtorstva niso običajna, pa je soavtorstvo enakovredno samostojnemu avtorstvu, </a:t>
            </a:r>
            <a:endParaRPr lang="sl-SI" sz="2800" dirty="0" smtClean="0"/>
          </a:p>
          <a:p>
            <a:r>
              <a:rPr lang="sl-SI" sz="2800" dirty="0" smtClean="0"/>
              <a:t>manipuliranje </a:t>
            </a:r>
            <a:r>
              <a:rPr lang="sl-SI" sz="2800" dirty="0"/>
              <a:t>z rezultati raziskav, da bi dosegli odmevno objavo itd</a:t>
            </a:r>
            <a:r>
              <a:rPr lang="sl-SI" sz="2800" dirty="0" smtClean="0"/>
              <a:t>.</a:t>
            </a:r>
            <a:endParaRPr lang="sl-SI" sz="2800" dirty="0"/>
          </a:p>
        </p:txBody>
      </p:sp>
      <p:pic>
        <p:nvPicPr>
          <p:cNvPr id="6" name="Slika 5"/>
          <p:cNvPicPr>
            <a:picLocks noChangeAspect="1"/>
          </p:cNvPicPr>
          <p:nvPr/>
        </p:nvPicPr>
        <p:blipFill rotWithShape="1">
          <a:blip r:embed="rId2"/>
          <a:srcRect l="25036" t="28132" r="37520" b="7597"/>
          <a:stretch/>
        </p:blipFill>
        <p:spPr>
          <a:xfrm>
            <a:off x="7717196" y="1772816"/>
            <a:ext cx="4400203" cy="4248472"/>
          </a:xfrm>
          <a:prstGeom prst="rect">
            <a:avLst/>
          </a:prstGeom>
        </p:spPr>
      </p:pic>
    </p:spTree>
    <p:extLst>
      <p:ext uri="{BB962C8B-B14F-4D97-AF65-F5344CB8AC3E}">
        <p14:creationId xmlns:p14="http://schemas.microsoft.com/office/powerpoint/2010/main" val="220750791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solidFill>
                  <a:schemeClr val="tx1"/>
                </a:solidFill>
              </a:rPr>
              <a:pPr>
                <a:defRPr/>
              </a:pPr>
              <a:t>2</a:t>
            </a:fld>
            <a:endParaRPr lang="en-US">
              <a:solidFill>
                <a:schemeClr val="tx1"/>
              </a:solidFill>
            </a:endParaRPr>
          </a:p>
        </p:txBody>
      </p:sp>
      <p:sp>
        <p:nvSpPr>
          <p:cNvPr id="3" name="Naslov 2"/>
          <p:cNvSpPr>
            <a:spLocks noGrp="1"/>
          </p:cNvSpPr>
          <p:nvPr>
            <p:ph type="title"/>
          </p:nvPr>
        </p:nvSpPr>
        <p:spPr/>
        <p:txBody>
          <a:bodyPr/>
          <a:lstStyle/>
          <a:p>
            <a:r>
              <a:rPr lang="sl-SI" dirty="0" smtClean="0">
                <a:solidFill>
                  <a:schemeClr val="tx1"/>
                </a:solidFill>
              </a:rPr>
              <a:t>Odgovorna raba metrike v raziskavah</a:t>
            </a:r>
            <a:endParaRPr lang="sl-SI" dirty="0">
              <a:solidFill>
                <a:schemeClr val="tx1"/>
              </a:solidFill>
            </a:endParaRPr>
          </a:p>
        </p:txBody>
      </p:sp>
      <p:sp>
        <p:nvSpPr>
          <p:cNvPr id="5" name="Označba mesta vsebine 4"/>
          <p:cNvSpPr>
            <a:spLocks noGrp="1"/>
          </p:cNvSpPr>
          <p:nvPr>
            <p:ph idx="1"/>
          </p:nvPr>
        </p:nvSpPr>
        <p:spPr>
          <a:xfrm>
            <a:off x="398466" y="1774946"/>
            <a:ext cx="6777653" cy="4606381"/>
          </a:xfrm>
        </p:spPr>
        <p:txBody>
          <a:bodyPr/>
          <a:lstStyle/>
          <a:p>
            <a:r>
              <a:rPr lang="sl-SI" dirty="0" smtClean="0"/>
              <a:t>DORA – San Francisco </a:t>
            </a:r>
            <a:r>
              <a:rPr lang="sl-SI" dirty="0" err="1" smtClean="0"/>
              <a:t>Declaration</a:t>
            </a:r>
            <a:r>
              <a:rPr lang="sl-SI" dirty="0" smtClean="0"/>
              <a:t> on </a:t>
            </a:r>
            <a:r>
              <a:rPr lang="sl-SI" dirty="0" err="1" smtClean="0"/>
              <a:t>Research</a:t>
            </a:r>
            <a:r>
              <a:rPr lang="sl-SI" dirty="0" smtClean="0"/>
              <a:t> </a:t>
            </a:r>
            <a:r>
              <a:rPr lang="sl-SI" dirty="0" err="1" smtClean="0"/>
              <a:t>Assessment</a:t>
            </a:r>
            <a:r>
              <a:rPr lang="sl-SI" dirty="0" smtClean="0"/>
              <a:t> (2012)</a:t>
            </a:r>
          </a:p>
          <a:p>
            <a:endParaRPr lang="sl-SI" dirty="0" smtClean="0"/>
          </a:p>
          <a:p>
            <a:r>
              <a:rPr lang="sl-SI" dirty="0" smtClean="0"/>
              <a:t>Leidenski manifest (2015)</a:t>
            </a:r>
          </a:p>
          <a:p>
            <a:endParaRPr lang="sl-SI" dirty="0"/>
          </a:p>
          <a:p>
            <a:r>
              <a:rPr lang="sl-SI" dirty="0" err="1" smtClean="0"/>
              <a:t>The</a:t>
            </a:r>
            <a:r>
              <a:rPr lang="sl-SI" dirty="0" smtClean="0"/>
              <a:t> </a:t>
            </a:r>
            <a:r>
              <a:rPr lang="sl-SI" dirty="0" err="1" smtClean="0"/>
              <a:t>Metric</a:t>
            </a:r>
            <a:r>
              <a:rPr lang="sl-SI" dirty="0" smtClean="0"/>
              <a:t> </a:t>
            </a:r>
            <a:r>
              <a:rPr lang="sl-SI" dirty="0" err="1" smtClean="0"/>
              <a:t>Tide</a:t>
            </a:r>
            <a:r>
              <a:rPr lang="sl-SI" dirty="0" smtClean="0"/>
              <a:t> </a:t>
            </a:r>
            <a:r>
              <a:rPr lang="sl-SI" dirty="0" err="1" smtClean="0"/>
              <a:t>Report</a:t>
            </a:r>
            <a:r>
              <a:rPr lang="sl-SI" dirty="0" smtClean="0"/>
              <a:t> (2015)</a:t>
            </a:r>
          </a:p>
          <a:p>
            <a:endParaRPr lang="sl-SI" dirty="0" smtClean="0"/>
          </a:p>
          <a:p>
            <a:r>
              <a:rPr lang="sl-SI" dirty="0" smtClean="0"/>
              <a:t>EU </a:t>
            </a:r>
            <a:r>
              <a:rPr lang="en-GB" dirty="0" smtClean="0"/>
              <a:t>Agreement </a:t>
            </a:r>
            <a:r>
              <a:rPr lang="en-GB" dirty="0"/>
              <a:t>on Reforming Research </a:t>
            </a:r>
            <a:r>
              <a:rPr lang="en-GB" dirty="0" smtClean="0"/>
              <a:t>Assessment</a:t>
            </a:r>
            <a:r>
              <a:rPr lang="sl-SI" dirty="0"/>
              <a:t> </a:t>
            </a:r>
            <a:r>
              <a:rPr lang="sl-SI" dirty="0" smtClean="0"/>
              <a:t>(2022)</a:t>
            </a:r>
            <a:endParaRPr lang="en-GB" b="1" dirty="0"/>
          </a:p>
        </p:txBody>
      </p:sp>
      <p:pic>
        <p:nvPicPr>
          <p:cNvPr id="1026" name="Picture 2" descr="Rezultat iskanja slik za dora san francisco declaration on research assessment"/>
          <p:cNvPicPr>
            <a:picLocks noChangeAspect="1" noChangeArrowheads="1"/>
          </p:cNvPicPr>
          <p:nvPr/>
        </p:nvPicPr>
        <p:blipFill rotWithShape="1">
          <a:blip r:embed="rId2">
            <a:extLst>
              <a:ext uri="{28A0092B-C50C-407E-A947-70E740481C1C}">
                <a14:useLocalDpi xmlns:a14="http://schemas.microsoft.com/office/drawing/2010/main" val="0"/>
              </a:ext>
            </a:extLst>
          </a:blip>
          <a:srcRect t="16440" b="20074"/>
          <a:stretch/>
        </p:blipFill>
        <p:spPr bwMode="auto">
          <a:xfrm>
            <a:off x="6536267" y="1578352"/>
            <a:ext cx="4965303"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zultat iskanja slik za leiden manife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015" y="3234536"/>
            <a:ext cx="4329512" cy="1199183"/>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p:cNvPicPr>
            <a:picLocks noChangeAspect="1"/>
          </p:cNvPicPr>
          <p:nvPr/>
        </p:nvPicPr>
        <p:blipFill rotWithShape="1">
          <a:blip r:embed="rId4"/>
          <a:srcRect b="57921"/>
          <a:stretch/>
        </p:blipFill>
        <p:spPr>
          <a:xfrm>
            <a:off x="7608168" y="4480232"/>
            <a:ext cx="3738353" cy="2222279"/>
          </a:xfrm>
          <a:prstGeom prst="rect">
            <a:avLst/>
          </a:prstGeom>
        </p:spPr>
      </p:pic>
    </p:spTree>
    <p:extLst>
      <p:ext uri="{BB962C8B-B14F-4D97-AF65-F5344CB8AC3E}">
        <p14:creationId xmlns:p14="http://schemas.microsoft.com/office/powerpoint/2010/main" val="208584651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20</a:t>
            </a:fld>
            <a:endParaRPr lang="en-US"/>
          </a:p>
        </p:txBody>
      </p:sp>
      <p:sp>
        <p:nvSpPr>
          <p:cNvPr id="3" name="Naslov 2"/>
          <p:cNvSpPr>
            <a:spLocks noGrp="1"/>
          </p:cNvSpPr>
          <p:nvPr>
            <p:ph type="title"/>
          </p:nvPr>
        </p:nvSpPr>
        <p:spPr/>
        <p:txBody>
          <a:bodyPr/>
          <a:lstStyle/>
          <a:p>
            <a:r>
              <a:rPr lang="sl-SI" dirty="0" smtClean="0">
                <a:solidFill>
                  <a:schemeClr val="tx1"/>
                </a:solidFill>
              </a:rPr>
              <a:t>Težave čistega </a:t>
            </a:r>
            <a:r>
              <a:rPr lang="sl-SI" dirty="0" err="1" smtClean="0">
                <a:solidFill>
                  <a:schemeClr val="tx1"/>
                </a:solidFill>
              </a:rPr>
              <a:t>bibliometričnega</a:t>
            </a:r>
            <a:r>
              <a:rPr lang="sl-SI" dirty="0" smtClean="0">
                <a:solidFill>
                  <a:schemeClr val="tx1"/>
                </a:solidFill>
              </a:rPr>
              <a:t> sistema</a:t>
            </a:r>
            <a:endParaRPr lang="sl-SI" dirty="0">
              <a:solidFill>
                <a:schemeClr val="tx1"/>
              </a:solidFill>
            </a:endParaRPr>
          </a:p>
        </p:txBody>
      </p:sp>
      <p:sp>
        <p:nvSpPr>
          <p:cNvPr id="5" name="Označba mesta vsebine 4"/>
          <p:cNvSpPr>
            <a:spLocks noGrp="1"/>
          </p:cNvSpPr>
          <p:nvPr>
            <p:ph idx="1"/>
          </p:nvPr>
        </p:nvSpPr>
        <p:spPr>
          <a:xfrm>
            <a:off x="407368" y="1672068"/>
            <a:ext cx="6429920" cy="4344600"/>
          </a:xfrm>
        </p:spPr>
        <p:txBody>
          <a:bodyPr/>
          <a:lstStyle/>
          <a:p>
            <a:r>
              <a:rPr lang="sl-SI" sz="2800" dirty="0" smtClean="0"/>
              <a:t>objave </a:t>
            </a:r>
            <a:r>
              <a:rPr lang="sl-SI" sz="2800" dirty="0"/>
              <a:t>tehnikov v družboslovnih revijah, družboslovcev v humanističnih revijah, </a:t>
            </a:r>
            <a:endParaRPr lang="sl-SI" sz="2800" dirty="0" smtClean="0"/>
          </a:p>
          <a:p>
            <a:r>
              <a:rPr lang="sl-SI" sz="2800" dirty="0" smtClean="0"/>
              <a:t>objave </a:t>
            </a:r>
            <a:r>
              <a:rPr lang="sl-SI" sz="2800" dirty="0"/>
              <a:t>v </a:t>
            </a:r>
            <a:r>
              <a:rPr lang="sl-SI" sz="2800" dirty="0" err="1"/>
              <a:t>predatorskih</a:t>
            </a:r>
            <a:r>
              <a:rPr lang="sl-SI" sz="2800" dirty="0"/>
              <a:t> </a:t>
            </a:r>
            <a:r>
              <a:rPr lang="sl-SI" sz="2800" dirty="0" smtClean="0"/>
              <a:t>revijah,</a:t>
            </a:r>
          </a:p>
          <a:p>
            <a:r>
              <a:rPr lang="sl-SI" sz="2800" dirty="0" smtClean="0"/>
              <a:t>opuščanje </a:t>
            </a:r>
            <a:r>
              <a:rPr lang="sl-SI" sz="2800" dirty="0"/>
              <a:t>pisanja knjig </a:t>
            </a:r>
            <a:r>
              <a:rPr lang="sl-SI" sz="2800" dirty="0" smtClean="0"/>
              <a:t>na </a:t>
            </a:r>
            <a:r>
              <a:rPr lang="sl-SI" sz="2800" dirty="0"/>
              <a:t>področjih, kjer knjige veljajo za najbolj pomemben rezultat raziskovalnega dela, </a:t>
            </a:r>
            <a:endParaRPr lang="sl-SI" sz="2800" dirty="0" smtClean="0"/>
          </a:p>
          <a:p>
            <a:r>
              <a:rPr lang="sl-SI" sz="2800" dirty="0" smtClean="0"/>
              <a:t>drobljenje </a:t>
            </a:r>
            <a:r>
              <a:rPr lang="sl-SI" sz="2800" dirty="0"/>
              <a:t>objav na najmanjšo še objavljivo enoto </a:t>
            </a:r>
            <a:r>
              <a:rPr lang="sl-SI" sz="2800" i="1" dirty="0"/>
              <a:t>(salami </a:t>
            </a:r>
            <a:r>
              <a:rPr lang="sl-SI" sz="2800" i="1" dirty="0" err="1"/>
              <a:t>slicing</a:t>
            </a:r>
            <a:r>
              <a:rPr lang="sl-SI" sz="2800" i="1" dirty="0"/>
              <a:t>)</a:t>
            </a:r>
            <a:r>
              <a:rPr lang="sl-SI" sz="2800" dirty="0"/>
              <a:t>, </a:t>
            </a:r>
            <a:endParaRPr lang="sl-SI" sz="2800" dirty="0" smtClean="0"/>
          </a:p>
          <a:p>
            <a:r>
              <a:rPr lang="sl-SI" sz="2800" dirty="0" smtClean="0"/>
              <a:t>plagiati</a:t>
            </a:r>
            <a:r>
              <a:rPr lang="sl-SI" sz="2800" dirty="0"/>
              <a:t>, karteli za citiranje, </a:t>
            </a:r>
          </a:p>
          <a:p>
            <a:endParaRPr lang="sl-SI" sz="2800" dirty="0"/>
          </a:p>
        </p:txBody>
      </p:sp>
      <p:pic>
        <p:nvPicPr>
          <p:cNvPr id="4100" name="Picture 4" descr="Caveat Researcher: Open Access Spawns 'Predatory Journals' - IE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9745" y="2057189"/>
            <a:ext cx="4948188"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1770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sz="quarter" idx="4"/>
          </p:nvPr>
        </p:nvSpPr>
        <p:spPr/>
        <p:txBody>
          <a:bodyPr/>
          <a:lstStyle/>
          <a:p>
            <a:pPr>
              <a:defRPr/>
            </a:pPr>
            <a:fld id="{869A43B6-4A72-4A6E-B3BC-4E1A4B5DD1B6}" type="slidenum">
              <a:rPr lang="en-US" smtClean="0"/>
              <a:pPr>
                <a:defRPr/>
              </a:pPr>
              <a:t>21</a:t>
            </a:fld>
            <a:endParaRPr lang="en-US"/>
          </a:p>
        </p:txBody>
      </p:sp>
      <p:pic>
        <p:nvPicPr>
          <p:cNvPr id="5" name="Slika 4"/>
          <p:cNvPicPr>
            <a:picLocks noChangeAspect="1"/>
          </p:cNvPicPr>
          <p:nvPr/>
        </p:nvPicPr>
        <p:blipFill rotWithShape="1">
          <a:blip r:embed="rId2"/>
          <a:srcRect l="14652" t="19011" r="40685" b="7181"/>
          <a:stretch/>
        </p:blipFill>
        <p:spPr>
          <a:xfrm>
            <a:off x="390454" y="690388"/>
            <a:ext cx="6119589" cy="5688632"/>
          </a:xfrm>
          <a:prstGeom prst="rect">
            <a:avLst/>
          </a:prstGeom>
        </p:spPr>
      </p:pic>
      <p:sp>
        <p:nvSpPr>
          <p:cNvPr id="8" name="Pravokotnik 7"/>
          <p:cNvSpPr/>
          <p:nvPr/>
        </p:nvSpPr>
        <p:spPr>
          <a:xfrm>
            <a:off x="6672064" y="4269456"/>
            <a:ext cx="4914875" cy="2308324"/>
          </a:xfrm>
          <a:prstGeom prst="rect">
            <a:avLst/>
          </a:prstGeom>
          <a:solidFill>
            <a:srgbClr val="FFC000"/>
          </a:solidFill>
        </p:spPr>
        <p:txBody>
          <a:bodyPr wrap="square">
            <a:spAutoFit/>
          </a:bodyPr>
          <a:lstStyle/>
          <a:p>
            <a:r>
              <a:rPr lang="en-US" sz="2400" i="1" dirty="0">
                <a:latin typeface="Balto"/>
              </a:rPr>
              <a:t>"Science, I had come to learn, is as political, competitive, and fierce a career as you can find, full of the temptation to find easy paths." — </a:t>
            </a:r>
            <a:endParaRPr lang="sl-SI" sz="2400" i="1" dirty="0" smtClean="0">
              <a:latin typeface="Balto"/>
            </a:endParaRPr>
          </a:p>
          <a:p>
            <a:r>
              <a:rPr lang="en-US" sz="2400" dirty="0" smtClean="0">
                <a:latin typeface="Balto"/>
              </a:rPr>
              <a:t>Paul </a:t>
            </a:r>
            <a:r>
              <a:rPr lang="en-US" sz="2400" dirty="0">
                <a:latin typeface="Balto"/>
              </a:rPr>
              <a:t>Kalanithi, </a:t>
            </a:r>
            <a:r>
              <a:rPr lang="sl-SI" sz="2400" dirty="0" smtClean="0">
                <a:latin typeface="Balto"/>
              </a:rPr>
              <a:t>nevrokirurg in pisatelj</a:t>
            </a:r>
            <a:r>
              <a:rPr lang="en-US" sz="2400" dirty="0" smtClean="0">
                <a:latin typeface="Balto"/>
              </a:rPr>
              <a:t> </a:t>
            </a:r>
            <a:r>
              <a:rPr lang="en-US" sz="2400" i="1" dirty="0">
                <a:latin typeface="Balto"/>
              </a:rPr>
              <a:t>(1977–2015)</a:t>
            </a:r>
            <a:endParaRPr lang="sl-SI" sz="2400" dirty="0"/>
          </a:p>
        </p:txBody>
      </p:sp>
      <p:pic>
        <p:nvPicPr>
          <p:cNvPr id="10" name="Slika 9"/>
          <p:cNvPicPr>
            <a:picLocks noChangeAspect="1"/>
          </p:cNvPicPr>
          <p:nvPr/>
        </p:nvPicPr>
        <p:blipFill rotWithShape="1">
          <a:blip r:embed="rId3"/>
          <a:srcRect l="15920" t="18506" r="41828" b="7468"/>
          <a:stretch/>
        </p:blipFill>
        <p:spPr>
          <a:xfrm>
            <a:off x="7032104" y="652088"/>
            <a:ext cx="3744416" cy="3406291"/>
          </a:xfrm>
          <a:prstGeom prst="rect">
            <a:avLst/>
          </a:prstGeom>
        </p:spPr>
      </p:pic>
    </p:spTree>
    <p:extLst>
      <p:ext uri="{BB962C8B-B14F-4D97-AF65-F5344CB8AC3E}">
        <p14:creationId xmlns:p14="http://schemas.microsoft.com/office/powerpoint/2010/main" val="201280342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sz="quarter" idx="4"/>
          </p:nvPr>
        </p:nvSpPr>
        <p:spPr/>
        <p:txBody>
          <a:bodyPr/>
          <a:lstStyle/>
          <a:p>
            <a:pPr>
              <a:defRPr/>
            </a:pPr>
            <a:fld id="{869A43B6-4A72-4A6E-B3BC-4E1A4B5DD1B6}" type="slidenum">
              <a:rPr lang="en-US" smtClean="0"/>
              <a:pPr>
                <a:defRPr/>
              </a:pPr>
              <a:t>22</a:t>
            </a:fld>
            <a:endParaRPr lang="en-US"/>
          </a:p>
        </p:txBody>
      </p:sp>
      <p:pic>
        <p:nvPicPr>
          <p:cNvPr id="2" name="Slika 1"/>
          <p:cNvPicPr>
            <a:picLocks noChangeAspect="1"/>
          </p:cNvPicPr>
          <p:nvPr/>
        </p:nvPicPr>
        <p:blipFill rotWithShape="1">
          <a:blip r:embed="rId2"/>
          <a:srcRect l="6680" t="10596" r="28176" b="9858"/>
          <a:stretch/>
        </p:blipFill>
        <p:spPr>
          <a:xfrm>
            <a:off x="731185" y="601563"/>
            <a:ext cx="5616624" cy="3857883"/>
          </a:xfrm>
          <a:prstGeom prst="rect">
            <a:avLst/>
          </a:prstGeom>
        </p:spPr>
      </p:pic>
      <p:pic>
        <p:nvPicPr>
          <p:cNvPr id="6" name="Slika 5"/>
          <p:cNvPicPr>
            <a:picLocks noChangeAspect="1"/>
          </p:cNvPicPr>
          <p:nvPr/>
        </p:nvPicPr>
        <p:blipFill rotWithShape="1">
          <a:blip r:embed="rId3"/>
          <a:srcRect l="3984" t="29508" r="30951" b="22098"/>
          <a:stretch/>
        </p:blipFill>
        <p:spPr>
          <a:xfrm>
            <a:off x="2135560" y="4434366"/>
            <a:ext cx="5679851" cy="2376264"/>
          </a:xfrm>
          <a:prstGeom prst="rect">
            <a:avLst/>
          </a:prstGeom>
        </p:spPr>
      </p:pic>
      <p:pic>
        <p:nvPicPr>
          <p:cNvPr id="8" name="Slika 7"/>
          <p:cNvPicPr>
            <a:picLocks noChangeAspect="1"/>
          </p:cNvPicPr>
          <p:nvPr/>
        </p:nvPicPr>
        <p:blipFill rotWithShape="1">
          <a:blip r:embed="rId4"/>
          <a:srcRect l="17095" t="12606" r="36530" b="21998"/>
          <a:stretch/>
        </p:blipFill>
        <p:spPr>
          <a:xfrm>
            <a:off x="7248128" y="1102012"/>
            <a:ext cx="4682770" cy="4127187"/>
          </a:xfrm>
          <a:prstGeom prst="rect">
            <a:avLst/>
          </a:prstGeom>
        </p:spPr>
      </p:pic>
    </p:spTree>
    <p:extLst>
      <p:ext uri="{BB962C8B-B14F-4D97-AF65-F5344CB8AC3E}">
        <p14:creationId xmlns:p14="http://schemas.microsoft.com/office/powerpoint/2010/main" val="2238105068"/>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23</a:t>
            </a:fld>
            <a:endParaRPr lang="en-US"/>
          </a:p>
        </p:txBody>
      </p:sp>
      <p:sp>
        <p:nvSpPr>
          <p:cNvPr id="3" name="Naslov 2"/>
          <p:cNvSpPr>
            <a:spLocks noGrp="1"/>
          </p:cNvSpPr>
          <p:nvPr>
            <p:ph type="title"/>
          </p:nvPr>
        </p:nvSpPr>
        <p:spPr/>
        <p:txBody>
          <a:bodyPr/>
          <a:lstStyle/>
          <a:p>
            <a:r>
              <a:rPr lang="sl-SI" dirty="0"/>
              <a:t>Je </a:t>
            </a:r>
            <a:r>
              <a:rPr lang="sl-SI" dirty="0" err="1"/>
              <a:t>peer-review</a:t>
            </a:r>
            <a:r>
              <a:rPr lang="sl-SI" dirty="0"/>
              <a:t> res boljši od </a:t>
            </a:r>
            <a:r>
              <a:rPr lang="sl-SI" dirty="0" err="1"/>
              <a:t>bibliometrike</a:t>
            </a:r>
            <a:r>
              <a:rPr lang="sl-SI" dirty="0" smtClean="0"/>
              <a:t>?</a:t>
            </a:r>
            <a:endParaRPr lang="sl-SI" dirty="0"/>
          </a:p>
        </p:txBody>
      </p:sp>
      <p:sp>
        <p:nvSpPr>
          <p:cNvPr id="5" name="Označba mesta vsebine 4"/>
          <p:cNvSpPr>
            <a:spLocks noGrp="1"/>
          </p:cNvSpPr>
          <p:nvPr>
            <p:ph idx="1"/>
          </p:nvPr>
        </p:nvSpPr>
        <p:spPr>
          <a:xfrm>
            <a:off x="251916" y="1459030"/>
            <a:ext cx="6263598" cy="3482138"/>
          </a:xfrm>
        </p:spPr>
        <p:txBody>
          <a:bodyPr/>
          <a:lstStyle/>
          <a:p>
            <a:r>
              <a:rPr lang="sl-SI" sz="2800" dirty="0" smtClean="0"/>
              <a:t>Bolje usposobljeni od avtorja?</a:t>
            </a:r>
          </a:p>
          <a:p>
            <a:r>
              <a:rPr lang="sl-SI" sz="2800" dirty="0" smtClean="0"/>
              <a:t>Neodvisni?</a:t>
            </a:r>
          </a:p>
          <a:p>
            <a:r>
              <a:rPr lang="sl-SI" sz="2800" dirty="0" smtClean="0"/>
              <a:t>„Če nimaš časa, zavrzi članek!“</a:t>
            </a:r>
          </a:p>
          <a:p>
            <a:r>
              <a:rPr lang="sl-SI" sz="2800" dirty="0" smtClean="0"/>
              <a:t>Prenos recenzij na asistente;</a:t>
            </a:r>
          </a:p>
          <a:p>
            <a:r>
              <a:rPr lang="sl-SI" sz="2800" dirty="0" smtClean="0"/>
              <a:t>Vsiljevanje lastnih citatov avtorju...</a:t>
            </a:r>
          </a:p>
          <a:p>
            <a:r>
              <a:rPr lang="sl-SI" sz="2800" dirty="0" smtClean="0"/>
              <a:t>KRIZA RECENZIJSKEGA SISTEMA, A ZNANOSTI BREZ NJEGA NI!</a:t>
            </a:r>
            <a:endParaRPr lang="sl-SI" sz="2800" dirty="0"/>
          </a:p>
        </p:txBody>
      </p:sp>
      <p:sp>
        <p:nvSpPr>
          <p:cNvPr id="6" name="Pravokotnik 5"/>
          <p:cNvSpPr/>
          <p:nvPr/>
        </p:nvSpPr>
        <p:spPr>
          <a:xfrm>
            <a:off x="434601" y="5146187"/>
            <a:ext cx="6080913" cy="1569660"/>
          </a:xfrm>
          <a:prstGeom prst="rect">
            <a:avLst/>
          </a:prstGeom>
          <a:solidFill>
            <a:srgbClr val="FFC000"/>
          </a:solidFill>
        </p:spPr>
        <p:txBody>
          <a:bodyPr wrap="square">
            <a:spAutoFit/>
          </a:bodyPr>
          <a:lstStyle/>
          <a:p>
            <a:r>
              <a:rPr lang="en-US" sz="2400" i="1" dirty="0" smtClean="0">
                <a:latin typeface="Balto"/>
              </a:rPr>
              <a:t>"I think peer review is, like democracy, bad, but better than anything else."</a:t>
            </a:r>
            <a:r>
              <a:rPr lang="en-US" sz="2400" dirty="0" smtClean="0"/>
              <a:t/>
            </a:r>
            <a:br>
              <a:rPr lang="en-US" sz="2400" dirty="0" smtClean="0"/>
            </a:br>
            <a:r>
              <a:rPr lang="en-US" sz="2400" dirty="0" smtClean="0">
                <a:latin typeface="Balto"/>
              </a:rPr>
              <a:t>—Timothy </a:t>
            </a:r>
            <a:r>
              <a:rPr lang="sl-SI" sz="2400" dirty="0" smtClean="0">
                <a:latin typeface="Balto"/>
              </a:rPr>
              <a:t>B</a:t>
            </a:r>
            <a:r>
              <a:rPr lang="en-US" sz="2400" dirty="0" err="1" smtClean="0">
                <a:latin typeface="Balto"/>
              </a:rPr>
              <a:t>ates</a:t>
            </a:r>
            <a:r>
              <a:rPr lang="en-US" sz="2400" dirty="0" smtClean="0">
                <a:latin typeface="Balto"/>
              </a:rPr>
              <a:t>, p</a:t>
            </a:r>
            <a:r>
              <a:rPr lang="sl-SI" sz="2400" dirty="0" err="1" smtClean="0">
                <a:latin typeface="Balto"/>
              </a:rPr>
              <a:t>rofesor</a:t>
            </a:r>
            <a:r>
              <a:rPr lang="sl-SI" sz="2400" dirty="0" smtClean="0">
                <a:latin typeface="Balto"/>
              </a:rPr>
              <a:t> psihologije na Univerzi v Edinburgu</a:t>
            </a:r>
            <a:endParaRPr lang="sl-SI" sz="2400" dirty="0"/>
          </a:p>
        </p:txBody>
      </p:sp>
      <p:pic>
        <p:nvPicPr>
          <p:cNvPr id="8" name="Slika 7"/>
          <p:cNvPicPr>
            <a:picLocks noChangeAspect="1"/>
          </p:cNvPicPr>
          <p:nvPr/>
        </p:nvPicPr>
        <p:blipFill>
          <a:blip r:embed="rId2"/>
          <a:stretch>
            <a:fillRect/>
          </a:stretch>
        </p:blipFill>
        <p:spPr>
          <a:xfrm>
            <a:off x="6744072" y="1404123"/>
            <a:ext cx="5170980" cy="4973134"/>
          </a:xfrm>
          <a:prstGeom prst="rect">
            <a:avLst/>
          </a:prstGeom>
        </p:spPr>
      </p:pic>
    </p:spTree>
    <p:extLst>
      <p:ext uri="{BB962C8B-B14F-4D97-AF65-F5344CB8AC3E}">
        <p14:creationId xmlns:p14="http://schemas.microsoft.com/office/powerpoint/2010/main" val="98162016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sz="quarter" idx="4"/>
          </p:nvPr>
        </p:nvSpPr>
        <p:spPr/>
        <p:txBody>
          <a:bodyPr/>
          <a:lstStyle/>
          <a:p>
            <a:pPr>
              <a:defRPr/>
            </a:pPr>
            <a:fld id="{869A43B6-4A72-4A6E-B3BC-4E1A4B5DD1B6}" type="slidenum">
              <a:rPr lang="en-US" smtClean="0"/>
              <a:pPr>
                <a:defRPr/>
              </a:pPr>
              <a:t>24</a:t>
            </a:fld>
            <a:endParaRPr lang="en-US"/>
          </a:p>
        </p:txBody>
      </p:sp>
      <p:sp>
        <p:nvSpPr>
          <p:cNvPr id="2" name="Naslov 1"/>
          <p:cNvSpPr>
            <a:spLocks noGrp="1"/>
          </p:cNvSpPr>
          <p:nvPr>
            <p:ph type="title"/>
          </p:nvPr>
        </p:nvSpPr>
        <p:spPr/>
        <p:txBody>
          <a:bodyPr/>
          <a:lstStyle/>
          <a:p>
            <a:r>
              <a:rPr lang="sl-SI" dirty="0" smtClean="0"/>
              <a:t>Kaj pa akademska svoboda?</a:t>
            </a:r>
            <a:endParaRPr lang="sl-SI" dirty="0"/>
          </a:p>
        </p:txBody>
      </p:sp>
      <p:sp>
        <p:nvSpPr>
          <p:cNvPr id="5" name="Označba mesta vsebine 4"/>
          <p:cNvSpPr>
            <a:spLocks noGrp="1"/>
          </p:cNvSpPr>
          <p:nvPr>
            <p:ph idx="1"/>
          </p:nvPr>
        </p:nvSpPr>
        <p:spPr>
          <a:xfrm>
            <a:off x="335360" y="1628800"/>
            <a:ext cx="6840760" cy="4756918"/>
          </a:xfrm>
        </p:spPr>
        <p:txBody>
          <a:bodyPr/>
          <a:lstStyle/>
          <a:p>
            <a:r>
              <a:rPr lang="sl-SI" dirty="0"/>
              <a:t>Lahko univerza zahteva zgolj objave v prvi četrtini JCR, brez da opravi vsebinsko oceno kakovosti objave?</a:t>
            </a:r>
          </a:p>
          <a:p>
            <a:r>
              <a:rPr lang="sl-SI" dirty="0" smtClean="0"/>
              <a:t>Je del avtonomije univerz tudi avtonomija raziskovalcev, da izbirajo, kje bodo objavili izsledke svojih raziskav?</a:t>
            </a:r>
          </a:p>
          <a:p>
            <a:r>
              <a:rPr lang="sl-SI" dirty="0" smtClean="0"/>
              <a:t>Ustavna presoja Plana S pred nemškim zveznim ustavnim sodiščem.</a:t>
            </a:r>
          </a:p>
        </p:txBody>
      </p:sp>
      <p:pic>
        <p:nvPicPr>
          <p:cNvPr id="6" name="Slika 5"/>
          <p:cNvPicPr>
            <a:picLocks noChangeAspect="1"/>
          </p:cNvPicPr>
          <p:nvPr/>
        </p:nvPicPr>
        <p:blipFill rotWithShape="1">
          <a:blip r:embed="rId2"/>
          <a:srcRect l="16747" t="19653" r="38650" b="9463"/>
          <a:stretch/>
        </p:blipFill>
        <p:spPr>
          <a:xfrm>
            <a:off x="7312121" y="1828428"/>
            <a:ext cx="4752528" cy="4248472"/>
          </a:xfrm>
          <a:prstGeom prst="rect">
            <a:avLst/>
          </a:prstGeom>
        </p:spPr>
      </p:pic>
    </p:spTree>
    <p:extLst>
      <p:ext uri="{BB962C8B-B14F-4D97-AF65-F5344CB8AC3E}">
        <p14:creationId xmlns:p14="http://schemas.microsoft.com/office/powerpoint/2010/main" val="4051750330"/>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25</a:t>
            </a:fld>
            <a:endParaRPr lang="en-US"/>
          </a:p>
        </p:txBody>
      </p:sp>
      <p:sp>
        <p:nvSpPr>
          <p:cNvPr id="3" name="Naslov 2"/>
          <p:cNvSpPr>
            <a:spLocks noGrp="1"/>
          </p:cNvSpPr>
          <p:nvPr>
            <p:ph type="title"/>
          </p:nvPr>
        </p:nvSpPr>
        <p:spPr>
          <a:xfrm>
            <a:off x="1055440" y="623787"/>
            <a:ext cx="10871200" cy="1047328"/>
          </a:xfrm>
        </p:spPr>
        <p:txBody>
          <a:bodyPr/>
          <a:lstStyle/>
          <a:p>
            <a:pPr algn="ctr"/>
            <a:r>
              <a:rPr lang="sl-SI" dirty="0" smtClean="0"/>
              <a:t>Avstralska vlada: predlog za prehod na pedagoške univerze (december 2018)</a:t>
            </a:r>
            <a:endParaRPr lang="sl-SI" dirty="0"/>
          </a:p>
        </p:txBody>
      </p:sp>
      <p:sp>
        <p:nvSpPr>
          <p:cNvPr id="5" name="Označba mesta vsebine 4"/>
          <p:cNvSpPr>
            <a:spLocks noGrp="1"/>
          </p:cNvSpPr>
          <p:nvPr>
            <p:ph idx="1"/>
          </p:nvPr>
        </p:nvSpPr>
        <p:spPr>
          <a:xfrm>
            <a:off x="5087888" y="2214326"/>
            <a:ext cx="6494512" cy="3600400"/>
          </a:xfrm>
        </p:spPr>
        <p:txBody>
          <a:bodyPr/>
          <a:lstStyle/>
          <a:p>
            <a:r>
              <a:rPr lang="sl-SI" dirty="0" smtClean="0"/>
              <a:t>Raziskovalni inštituti &amp; pedagoške univerze</a:t>
            </a:r>
          </a:p>
          <a:p>
            <a:r>
              <a:rPr lang="sl-SI" dirty="0" smtClean="0"/>
              <a:t>Odziv javnosti izrazito negativen, zlasti med mladimi</a:t>
            </a:r>
          </a:p>
          <a:p>
            <a:pPr marL="0" indent="0">
              <a:buNone/>
            </a:pPr>
            <a:r>
              <a:rPr lang="sl-SI" i="1" dirty="0" smtClean="0"/>
              <a:t>(</a:t>
            </a:r>
            <a:r>
              <a:rPr lang="en-US" i="1" dirty="0"/>
              <a:t>Australian public sees research-teaching mix as vital, survey </a:t>
            </a:r>
            <a:r>
              <a:rPr lang="en-US" i="1" dirty="0" smtClean="0"/>
              <a:t>shows</a:t>
            </a:r>
            <a:r>
              <a:rPr lang="sl-SI" i="1" dirty="0" smtClean="0"/>
              <a:t>, THE, 25.2.2019)</a:t>
            </a:r>
            <a:endParaRPr lang="en-US" i="1" dirty="0"/>
          </a:p>
        </p:txBody>
      </p:sp>
      <p:pic>
        <p:nvPicPr>
          <p:cNvPr id="7" name="Slika 6"/>
          <p:cNvPicPr>
            <a:picLocks noChangeAspect="1"/>
          </p:cNvPicPr>
          <p:nvPr/>
        </p:nvPicPr>
        <p:blipFill rotWithShape="1">
          <a:blip r:embed="rId2"/>
          <a:srcRect l="21321" t="18593" r="47753" b="5810"/>
          <a:stretch/>
        </p:blipFill>
        <p:spPr>
          <a:xfrm>
            <a:off x="983432" y="1857406"/>
            <a:ext cx="3456384" cy="4752528"/>
          </a:xfrm>
          <a:prstGeom prst="rect">
            <a:avLst/>
          </a:prstGeom>
        </p:spPr>
      </p:pic>
    </p:spTree>
    <p:extLst>
      <p:ext uri="{BB962C8B-B14F-4D97-AF65-F5344CB8AC3E}">
        <p14:creationId xmlns:p14="http://schemas.microsoft.com/office/powerpoint/2010/main" val="3945502880"/>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294967295"/>
          </p:nvPr>
        </p:nvSpPr>
        <p:spPr>
          <a:xfrm>
            <a:off x="10993438" y="6381750"/>
            <a:ext cx="1198562" cy="392113"/>
          </a:xfrm>
          <a:prstGeom prst="rect">
            <a:avLst/>
          </a:prstGeom>
        </p:spPr>
        <p:txBody>
          <a:bodyPr/>
          <a:lstStyle/>
          <a:p>
            <a:pPr>
              <a:defRPr/>
            </a:pPr>
            <a:fld id="{869A43B6-4A72-4A6E-B3BC-4E1A4B5DD1B6}" type="slidenum">
              <a:rPr lang="en-US" smtClean="0"/>
              <a:pPr>
                <a:defRPr/>
              </a:pPr>
              <a:t>26</a:t>
            </a:fld>
            <a:endParaRPr lang="en-US"/>
          </a:p>
        </p:txBody>
      </p:sp>
      <p:pic>
        <p:nvPicPr>
          <p:cNvPr id="6" name="Slika 5"/>
          <p:cNvPicPr>
            <a:picLocks noChangeAspect="1"/>
          </p:cNvPicPr>
          <p:nvPr/>
        </p:nvPicPr>
        <p:blipFill rotWithShape="1">
          <a:blip r:embed="rId2"/>
          <a:srcRect l="7510" t="10842" r="29674" b="12180"/>
          <a:stretch/>
        </p:blipFill>
        <p:spPr>
          <a:xfrm>
            <a:off x="1559496" y="762101"/>
            <a:ext cx="8436868" cy="5815705"/>
          </a:xfrm>
          <a:prstGeom prst="rect">
            <a:avLst/>
          </a:prstGeom>
        </p:spPr>
      </p:pic>
    </p:spTree>
    <p:extLst>
      <p:ext uri="{BB962C8B-B14F-4D97-AF65-F5344CB8AC3E}">
        <p14:creationId xmlns:p14="http://schemas.microsoft.com/office/powerpoint/2010/main" val="755120797"/>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27</a:t>
            </a:fld>
            <a:endParaRPr lang="en-US"/>
          </a:p>
        </p:txBody>
      </p:sp>
      <p:sp>
        <p:nvSpPr>
          <p:cNvPr id="3" name="Naslov 2"/>
          <p:cNvSpPr>
            <a:spLocks noGrp="1"/>
          </p:cNvSpPr>
          <p:nvPr>
            <p:ph type="title"/>
          </p:nvPr>
        </p:nvSpPr>
        <p:spPr>
          <a:xfrm>
            <a:off x="767408" y="694970"/>
            <a:ext cx="10871200" cy="1047328"/>
          </a:xfrm>
        </p:spPr>
        <p:txBody>
          <a:bodyPr/>
          <a:lstStyle/>
          <a:p>
            <a:r>
              <a:rPr lang="sl-SI" dirty="0"/>
              <a:t>Koncepta raziskovalne univerze ne smemo jemati kot </a:t>
            </a:r>
            <a:r>
              <a:rPr lang="sl-SI" dirty="0" smtClean="0"/>
              <a:t>samoumevnega</a:t>
            </a:r>
            <a:endParaRPr lang="sl-SI" dirty="0"/>
          </a:p>
        </p:txBody>
      </p:sp>
      <p:sp>
        <p:nvSpPr>
          <p:cNvPr id="5" name="Označba mesta vsebine 4"/>
          <p:cNvSpPr>
            <a:spLocks noGrp="1"/>
          </p:cNvSpPr>
          <p:nvPr>
            <p:ph idx="1"/>
          </p:nvPr>
        </p:nvSpPr>
        <p:spPr>
          <a:xfrm>
            <a:off x="551384" y="2204864"/>
            <a:ext cx="7056784" cy="4032448"/>
          </a:xfrm>
        </p:spPr>
        <p:txBody>
          <a:bodyPr/>
          <a:lstStyle/>
          <a:p>
            <a:r>
              <a:rPr lang="en-US" b="1" dirty="0"/>
              <a:t>Brian Schmidt: </a:t>
            </a:r>
            <a:r>
              <a:rPr lang="sl-SI" b="1" dirty="0" smtClean="0"/>
              <a:t>ločitev poučevanja od raziskav je nevzdržna (Times HE, 26.9.2018):</a:t>
            </a:r>
            <a:endParaRPr lang="en-US" b="1" dirty="0"/>
          </a:p>
          <a:p>
            <a:pPr lvl="1"/>
            <a:r>
              <a:rPr lang="sl-SI" dirty="0" smtClean="0"/>
              <a:t>V prvi generaciji študente učijo učitelji, ki so jih učili raziskovalno aktivni profesorji,</a:t>
            </a:r>
          </a:p>
          <a:p>
            <a:pPr lvl="1"/>
            <a:r>
              <a:rPr lang="sl-SI" dirty="0" smtClean="0"/>
              <a:t>v naslednji generaciji pa bodo študenti povsem ločeni od sodobnih raziskav, kar je za družbo nesprejemljivo.</a:t>
            </a:r>
          </a:p>
        </p:txBody>
      </p:sp>
      <p:pic>
        <p:nvPicPr>
          <p:cNvPr id="1026" name="Picture 2" descr="Brian Schmi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271" y="1524000"/>
            <a:ext cx="2304256"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Pravokotnik 5"/>
          <p:cNvSpPr/>
          <p:nvPr/>
        </p:nvSpPr>
        <p:spPr>
          <a:xfrm>
            <a:off x="7928965" y="5157192"/>
            <a:ext cx="3848040" cy="646331"/>
          </a:xfrm>
          <a:prstGeom prst="rect">
            <a:avLst/>
          </a:prstGeom>
        </p:spPr>
        <p:txBody>
          <a:bodyPr wrap="none">
            <a:spAutoFit/>
          </a:bodyPr>
          <a:lstStyle/>
          <a:p>
            <a:pPr algn="ctr"/>
            <a:r>
              <a:rPr lang="sl-SI" dirty="0">
                <a:solidFill>
                  <a:srgbClr val="222222"/>
                </a:solidFill>
                <a:latin typeface="Arial" panose="020B0604020202020204" pitchFamily="34" charset="0"/>
              </a:rPr>
              <a:t>Brian Paul </a:t>
            </a:r>
            <a:r>
              <a:rPr lang="sl-SI" dirty="0" smtClean="0">
                <a:solidFill>
                  <a:srgbClr val="222222"/>
                </a:solidFill>
                <a:latin typeface="Arial" panose="020B0604020202020204" pitchFamily="34" charset="0"/>
              </a:rPr>
              <a:t>Schmidt, r. 1967, </a:t>
            </a:r>
          </a:p>
          <a:p>
            <a:pPr algn="ctr"/>
            <a:r>
              <a:rPr lang="sl-SI" dirty="0" smtClean="0">
                <a:solidFill>
                  <a:srgbClr val="222222"/>
                </a:solidFill>
                <a:latin typeface="Arial" panose="020B0604020202020204" pitchFamily="34" charset="0"/>
              </a:rPr>
              <a:t>Nobelov nagrajenec za fiziko (2011)</a:t>
            </a:r>
            <a:endParaRPr lang="sl-SI" dirty="0"/>
          </a:p>
        </p:txBody>
      </p:sp>
    </p:spTree>
    <p:extLst>
      <p:ext uri="{BB962C8B-B14F-4D97-AF65-F5344CB8AC3E}">
        <p14:creationId xmlns:p14="http://schemas.microsoft.com/office/powerpoint/2010/main" val="1629828889"/>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28</a:t>
            </a:fld>
            <a:endParaRPr lang="en-US"/>
          </a:p>
        </p:txBody>
      </p:sp>
      <p:sp>
        <p:nvSpPr>
          <p:cNvPr id="3" name="Naslov 2"/>
          <p:cNvSpPr>
            <a:spLocks noGrp="1"/>
          </p:cNvSpPr>
          <p:nvPr>
            <p:ph type="title"/>
          </p:nvPr>
        </p:nvSpPr>
        <p:spPr/>
        <p:txBody>
          <a:bodyPr/>
          <a:lstStyle/>
          <a:p>
            <a:pPr algn="ctr"/>
            <a:r>
              <a:rPr lang="sl-SI" dirty="0" err="1"/>
              <a:t>Imad</a:t>
            </a:r>
            <a:r>
              <a:rPr lang="sl-SI" dirty="0"/>
              <a:t> A. </a:t>
            </a:r>
            <a:r>
              <a:rPr lang="sl-SI" dirty="0" smtClean="0"/>
              <a:t>Moosa: </a:t>
            </a:r>
            <a:r>
              <a:rPr lang="sl-SI" dirty="0" err="1"/>
              <a:t>Publish</a:t>
            </a:r>
            <a:r>
              <a:rPr lang="sl-SI" dirty="0"/>
              <a:t> </a:t>
            </a:r>
            <a:r>
              <a:rPr lang="sl-SI" dirty="0" err="1"/>
              <a:t>or</a:t>
            </a:r>
            <a:r>
              <a:rPr lang="sl-SI" dirty="0"/>
              <a:t> </a:t>
            </a:r>
            <a:r>
              <a:rPr lang="sl-SI" dirty="0" err="1"/>
              <a:t>Perish</a:t>
            </a:r>
            <a:r>
              <a:rPr lang="sl-SI" dirty="0"/>
              <a:t> (2018</a:t>
            </a:r>
            <a:r>
              <a:rPr lang="sl-SI" dirty="0" smtClean="0"/>
              <a:t>)</a:t>
            </a:r>
            <a:endParaRPr lang="sl-SI" dirty="0"/>
          </a:p>
        </p:txBody>
      </p:sp>
      <p:sp>
        <p:nvSpPr>
          <p:cNvPr id="5" name="Označba mesta vsebine 4"/>
          <p:cNvSpPr>
            <a:spLocks noGrp="1"/>
          </p:cNvSpPr>
          <p:nvPr>
            <p:ph idx="1"/>
          </p:nvPr>
        </p:nvSpPr>
        <p:spPr>
          <a:xfrm>
            <a:off x="335360" y="1412776"/>
            <a:ext cx="8280920" cy="5361456"/>
          </a:xfrm>
        </p:spPr>
        <p:txBody>
          <a:bodyPr/>
          <a:lstStyle/>
          <a:p>
            <a:r>
              <a:rPr lang="sl-SI" sz="2800" dirty="0" smtClean="0"/>
              <a:t>Da zmanjšamo pritisk na zaposlene na univerzah, je potrebno opraviti specializacijo: zgolj tisti, </a:t>
            </a:r>
            <a:r>
              <a:rPr lang="sl-SI" sz="2800" dirty="0"/>
              <a:t>ki so posebej izjemni in </a:t>
            </a:r>
            <a:r>
              <a:rPr lang="sl-SI" sz="2800" dirty="0" smtClean="0"/>
              <a:t>lahko </a:t>
            </a:r>
            <a:r>
              <a:rPr lang="sl-SI" sz="2800" dirty="0"/>
              <a:t>z objavami pridejo v najbolj vidne znanstvene časopise, naj raziskujejo, ostali univerzitetni kadri pa naj poučujejo, brez obveznega objavljanja. </a:t>
            </a:r>
            <a:endParaRPr lang="sl-SI" sz="2800" dirty="0" smtClean="0"/>
          </a:p>
          <a:p>
            <a:r>
              <a:rPr lang="sl-SI" sz="2800" dirty="0" smtClean="0"/>
              <a:t>VENDAR: ker </a:t>
            </a:r>
            <a:r>
              <a:rPr lang="sl-SI" sz="2800" dirty="0"/>
              <a:t>so bili znanstveniki na univerzah od nekdaj bolj ugledni kot učitelji in ker zgolj pedagoška zaposlitev pomeni nekajkrat višjo pedagoško obvezo, pa Moosa ne odgovori, kdo in po katerih kriterijih naj odloči, kateri kadri bodo usmerjeni v raziskovanje in kateri bodo specializirani za pedagoško delo.</a:t>
            </a:r>
          </a:p>
          <a:p>
            <a:endParaRPr lang="sl-SI" sz="2800" dirty="0"/>
          </a:p>
        </p:txBody>
      </p:sp>
      <p:pic>
        <p:nvPicPr>
          <p:cNvPr id="7" name="Slika 6"/>
          <p:cNvPicPr>
            <a:picLocks noChangeAspect="1"/>
          </p:cNvPicPr>
          <p:nvPr/>
        </p:nvPicPr>
        <p:blipFill>
          <a:blip r:embed="rId2"/>
          <a:stretch>
            <a:fillRect/>
          </a:stretch>
        </p:blipFill>
        <p:spPr>
          <a:xfrm>
            <a:off x="8760296" y="1628800"/>
            <a:ext cx="3110136" cy="4673702"/>
          </a:xfrm>
          <a:prstGeom prst="rect">
            <a:avLst/>
          </a:prstGeom>
        </p:spPr>
      </p:pic>
    </p:spTree>
    <p:extLst>
      <p:ext uri="{BB962C8B-B14F-4D97-AF65-F5344CB8AC3E}">
        <p14:creationId xmlns:p14="http://schemas.microsoft.com/office/powerpoint/2010/main" val="1994020199"/>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29</a:t>
            </a:fld>
            <a:endParaRPr lang="en-US"/>
          </a:p>
        </p:txBody>
      </p:sp>
      <p:sp>
        <p:nvSpPr>
          <p:cNvPr id="3" name="Naslov 2"/>
          <p:cNvSpPr>
            <a:spLocks noGrp="1"/>
          </p:cNvSpPr>
          <p:nvPr>
            <p:ph type="title"/>
          </p:nvPr>
        </p:nvSpPr>
        <p:spPr/>
        <p:txBody>
          <a:bodyPr/>
          <a:lstStyle/>
          <a:p>
            <a:pPr algn="ctr"/>
            <a:r>
              <a:rPr lang="sl-SI" dirty="0" smtClean="0"/>
              <a:t>„</a:t>
            </a:r>
            <a:r>
              <a:rPr lang="sl-SI" dirty="0" err="1" smtClean="0"/>
              <a:t>Fixing</a:t>
            </a:r>
            <a:r>
              <a:rPr lang="sl-SI" dirty="0" smtClean="0"/>
              <a:t> Science“</a:t>
            </a:r>
            <a:endParaRPr lang="sl-SI" dirty="0"/>
          </a:p>
        </p:txBody>
      </p:sp>
      <p:sp>
        <p:nvSpPr>
          <p:cNvPr id="5" name="Označba mesta vsebine 4"/>
          <p:cNvSpPr>
            <a:spLocks noGrp="1"/>
          </p:cNvSpPr>
          <p:nvPr>
            <p:ph idx="1"/>
          </p:nvPr>
        </p:nvSpPr>
        <p:spPr/>
        <p:txBody>
          <a:bodyPr/>
          <a:lstStyle/>
          <a:p>
            <a:r>
              <a:rPr lang="sl-SI" dirty="0" smtClean="0"/>
              <a:t>Ni treba, da univerze opustimo raziskovalno delo, da bi se znebile neetičnih akademskih praks;</a:t>
            </a:r>
          </a:p>
          <a:p>
            <a:r>
              <a:rPr lang="sl-SI" dirty="0" smtClean="0"/>
              <a:t>Izboljšati moramo </a:t>
            </a:r>
            <a:r>
              <a:rPr lang="sl-SI" dirty="0" err="1" smtClean="0"/>
              <a:t>evalvacijske</a:t>
            </a:r>
            <a:r>
              <a:rPr lang="sl-SI" dirty="0" smtClean="0"/>
              <a:t> procese;</a:t>
            </a:r>
          </a:p>
          <a:p>
            <a:r>
              <a:rPr lang="sl-SI" dirty="0"/>
              <a:t>4</a:t>
            </a:r>
            <a:r>
              <a:rPr lang="sl-SI" dirty="0" smtClean="0"/>
              <a:t> </a:t>
            </a:r>
            <a:r>
              <a:rPr lang="sl-SI" dirty="0" smtClean="0"/>
              <a:t>pobude v tej smeri:</a:t>
            </a:r>
          </a:p>
          <a:p>
            <a:pPr lvl="1"/>
            <a:r>
              <a:rPr lang="sl-SI" dirty="0" smtClean="0"/>
              <a:t>Deklaracija iz San Francisca – DORA (2012)</a:t>
            </a:r>
          </a:p>
          <a:p>
            <a:pPr lvl="1"/>
            <a:r>
              <a:rPr lang="sl-SI" dirty="0" smtClean="0"/>
              <a:t>Leidenski manifest (2015)</a:t>
            </a:r>
          </a:p>
          <a:p>
            <a:pPr lvl="1"/>
            <a:r>
              <a:rPr lang="sl-SI" dirty="0" err="1" smtClean="0"/>
              <a:t>Wilsdonovo</a:t>
            </a:r>
            <a:r>
              <a:rPr lang="sl-SI" dirty="0" smtClean="0"/>
              <a:t> poročilo (2015</a:t>
            </a:r>
            <a:r>
              <a:rPr lang="sl-SI" dirty="0" smtClean="0"/>
              <a:t>)</a:t>
            </a:r>
          </a:p>
          <a:p>
            <a:pPr lvl="1"/>
            <a:r>
              <a:rPr lang="sl-SI" dirty="0" smtClean="0"/>
              <a:t>Sporazum EU o reformi ocenjevanja raziskav (2022) - </a:t>
            </a:r>
            <a:r>
              <a:rPr lang="en-GB" dirty="0" smtClean="0"/>
              <a:t>Agreement </a:t>
            </a:r>
            <a:r>
              <a:rPr lang="en-GB" dirty="0"/>
              <a:t>on Reforming Research </a:t>
            </a:r>
            <a:r>
              <a:rPr lang="en-GB" dirty="0" smtClean="0"/>
              <a:t>Assessment</a:t>
            </a:r>
            <a:r>
              <a:rPr lang="sl-SI" dirty="0" smtClean="0"/>
              <a:t> (COARA)</a:t>
            </a:r>
            <a:endParaRPr lang="en-GB" dirty="0"/>
          </a:p>
          <a:p>
            <a:pPr marL="457200" lvl="1" indent="0">
              <a:buNone/>
            </a:pPr>
            <a:endParaRPr lang="sl-SI" dirty="0"/>
          </a:p>
        </p:txBody>
      </p:sp>
    </p:spTree>
    <p:extLst>
      <p:ext uri="{BB962C8B-B14F-4D97-AF65-F5344CB8AC3E}">
        <p14:creationId xmlns:p14="http://schemas.microsoft.com/office/powerpoint/2010/main" val="107355541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solidFill>
                  <a:schemeClr val="tx1"/>
                </a:solidFill>
              </a:rPr>
              <a:pPr>
                <a:defRPr/>
              </a:pPr>
              <a:t>3</a:t>
            </a:fld>
            <a:endParaRPr lang="en-US">
              <a:solidFill>
                <a:schemeClr val="tx1"/>
              </a:solidFill>
            </a:endParaRPr>
          </a:p>
        </p:txBody>
      </p:sp>
      <p:sp>
        <p:nvSpPr>
          <p:cNvPr id="3" name="Naslov 2"/>
          <p:cNvSpPr>
            <a:spLocks noGrp="1"/>
          </p:cNvSpPr>
          <p:nvPr>
            <p:ph type="title"/>
          </p:nvPr>
        </p:nvSpPr>
        <p:spPr>
          <a:xfrm>
            <a:off x="422164" y="724364"/>
            <a:ext cx="10871200" cy="648072"/>
          </a:xfrm>
        </p:spPr>
        <p:txBody>
          <a:bodyPr/>
          <a:lstStyle/>
          <a:p>
            <a:r>
              <a:rPr lang="sl-SI" dirty="0" smtClean="0">
                <a:solidFill>
                  <a:schemeClr val="tx1"/>
                </a:solidFill>
              </a:rPr>
              <a:t>Izhodišča predavanja</a:t>
            </a:r>
            <a:endParaRPr lang="sl-SI" dirty="0">
              <a:solidFill>
                <a:schemeClr val="tx1"/>
              </a:solidFill>
            </a:endParaRPr>
          </a:p>
        </p:txBody>
      </p:sp>
      <p:sp>
        <p:nvSpPr>
          <p:cNvPr id="5" name="Označba mesta vsebine 4"/>
          <p:cNvSpPr>
            <a:spLocks noGrp="1"/>
          </p:cNvSpPr>
          <p:nvPr>
            <p:ph idx="1"/>
          </p:nvPr>
        </p:nvSpPr>
        <p:spPr>
          <a:xfrm>
            <a:off x="422164" y="1628800"/>
            <a:ext cx="11290460" cy="4896543"/>
          </a:xfrm>
        </p:spPr>
        <p:txBody>
          <a:bodyPr/>
          <a:lstStyle/>
          <a:p>
            <a:r>
              <a:rPr lang="sl-SI" sz="3600" dirty="0" smtClean="0"/>
              <a:t>Globalizacija znanosti in mednarodna tekma med RO</a:t>
            </a:r>
          </a:p>
          <a:p>
            <a:pPr lvl="1"/>
            <a:r>
              <a:rPr lang="sl-SI" sz="3200" dirty="0" smtClean="0"/>
              <a:t>Kdo je raziskovalno uspešen in kdo ni?</a:t>
            </a:r>
          </a:p>
          <a:p>
            <a:pPr lvl="1"/>
            <a:r>
              <a:rPr lang="sl-SI" sz="3200" dirty="0" smtClean="0"/>
              <a:t>Kako meriti raziskovalno uspešnost?</a:t>
            </a:r>
          </a:p>
          <a:p>
            <a:r>
              <a:rPr lang="sl-SI" sz="3600" dirty="0" smtClean="0"/>
              <a:t>Izzivi:</a:t>
            </a:r>
          </a:p>
          <a:p>
            <a:pPr lvl="1"/>
            <a:r>
              <a:rPr lang="sl-SI" sz="3200" dirty="0"/>
              <a:t>K</a:t>
            </a:r>
            <a:r>
              <a:rPr lang="sl-SI" sz="3200" dirty="0" smtClean="0"/>
              <a:t>ako se naj RO na to odzovejo pri vodenju raziskovalne in kadrovske strategije?</a:t>
            </a:r>
          </a:p>
          <a:p>
            <a:pPr lvl="1"/>
            <a:r>
              <a:rPr lang="sl-SI" sz="3200" dirty="0" smtClean="0"/>
              <a:t>Kako naj se posamezni raziskovalci temu prilagodimo?</a:t>
            </a:r>
            <a:endParaRPr lang="sl-SI" sz="3200" dirty="0"/>
          </a:p>
        </p:txBody>
      </p:sp>
    </p:spTree>
    <p:extLst>
      <p:ext uri="{BB962C8B-B14F-4D97-AF65-F5344CB8AC3E}">
        <p14:creationId xmlns:p14="http://schemas.microsoft.com/office/powerpoint/2010/main" val="3134611260"/>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30</a:t>
            </a:fld>
            <a:endParaRPr lang="en-US"/>
          </a:p>
        </p:txBody>
      </p:sp>
      <p:sp>
        <p:nvSpPr>
          <p:cNvPr id="3" name="Naslov 2"/>
          <p:cNvSpPr>
            <a:spLocks noGrp="1"/>
          </p:cNvSpPr>
          <p:nvPr>
            <p:ph type="title"/>
          </p:nvPr>
        </p:nvSpPr>
        <p:spPr>
          <a:xfrm>
            <a:off x="335360" y="684024"/>
            <a:ext cx="11247040" cy="1448832"/>
          </a:xfrm>
        </p:spPr>
        <p:txBody>
          <a:bodyPr/>
          <a:lstStyle/>
          <a:p>
            <a:r>
              <a:rPr lang="sl-SI" dirty="0" smtClean="0">
                <a:solidFill>
                  <a:schemeClr val="tx1"/>
                </a:solidFill>
              </a:rPr>
              <a:t>DORA – San </a:t>
            </a:r>
            <a:r>
              <a:rPr lang="sl-SI" dirty="0">
                <a:solidFill>
                  <a:schemeClr val="tx1"/>
                </a:solidFill>
              </a:rPr>
              <a:t>Francisco </a:t>
            </a:r>
            <a:r>
              <a:rPr lang="sl-SI" dirty="0" err="1">
                <a:solidFill>
                  <a:schemeClr val="tx1"/>
                </a:solidFill>
              </a:rPr>
              <a:t>Declaration</a:t>
            </a:r>
            <a:r>
              <a:rPr lang="sl-SI" dirty="0">
                <a:solidFill>
                  <a:schemeClr val="tx1"/>
                </a:solidFill>
              </a:rPr>
              <a:t> on </a:t>
            </a:r>
            <a:r>
              <a:rPr lang="sl-SI" dirty="0" err="1">
                <a:solidFill>
                  <a:schemeClr val="tx1"/>
                </a:solidFill>
              </a:rPr>
              <a:t>Research</a:t>
            </a:r>
            <a:r>
              <a:rPr lang="sl-SI" dirty="0">
                <a:solidFill>
                  <a:schemeClr val="tx1"/>
                </a:solidFill>
              </a:rPr>
              <a:t> </a:t>
            </a:r>
            <a:r>
              <a:rPr lang="sl-SI" dirty="0" err="1" smtClean="0">
                <a:solidFill>
                  <a:schemeClr val="tx1"/>
                </a:solidFill>
              </a:rPr>
              <a:t>Assessment</a:t>
            </a:r>
            <a:r>
              <a:rPr lang="sl-SI" dirty="0" smtClean="0">
                <a:solidFill>
                  <a:schemeClr val="tx1"/>
                </a:solidFill>
              </a:rPr>
              <a:t> (2012)</a:t>
            </a:r>
            <a:endParaRPr lang="sl-SI" dirty="0">
              <a:solidFill>
                <a:schemeClr val="tx1"/>
              </a:solidFill>
            </a:endParaRPr>
          </a:p>
        </p:txBody>
      </p:sp>
      <p:sp>
        <p:nvSpPr>
          <p:cNvPr id="5" name="Označba mesta vsebine 4"/>
          <p:cNvSpPr>
            <a:spLocks noGrp="1"/>
          </p:cNvSpPr>
          <p:nvPr>
            <p:ph idx="1"/>
          </p:nvPr>
        </p:nvSpPr>
        <p:spPr>
          <a:xfrm>
            <a:off x="407368" y="2204864"/>
            <a:ext cx="11175032" cy="4032448"/>
          </a:xfrm>
        </p:spPr>
        <p:txBody>
          <a:bodyPr/>
          <a:lstStyle/>
          <a:p>
            <a:r>
              <a:rPr lang="sl-SI" dirty="0" smtClean="0"/>
              <a:t>Ameriško </a:t>
            </a:r>
            <a:r>
              <a:rPr lang="sl-SI" dirty="0"/>
              <a:t>društvo za celično </a:t>
            </a:r>
            <a:r>
              <a:rPr lang="sl-SI" dirty="0" smtClean="0"/>
              <a:t>biologijo (2012);</a:t>
            </a:r>
          </a:p>
          <a:p>
            <a:r>
              <a:rPr lang="sl-SI" dirty="0" smtClean="0"/>
              <a:t>prerasla </a:t>
            </a:r>
            <a:r>
              <a:rPr lang="sl-SI" dirty="0"/>
              <a:t>v globalno pobudo, ki zajema vsa raziskovalna področja in naslavlja vse ključne deležnike, vključno s financerji, založbami, profesionalnimi združenji, institucijami in </a:t>
            </a:r>
            <a:r>
              <a:rPr lang="sl-SI" dirty="0" smtClean="0"/>
              <a:t>raziskovalci</a:t>
            </a:r>
            <a:r>
              <a:rPr lang="sl-SI" dirty="0"/>
              <a:t>;</a:t>
            </a:r>
            <a:endParaRPr lang="sl-SI" dirty="0" smtClean="0"/>
          </a:p>
          <a:p>
            <a:r>
              <a:rPr lang="sl-SI" dirty="0" smtClean="0"/>
              <a:t>izpostavlja </a:t>
            </a:r>
            <a:r>
              <a:rPr lang="sl-SI" dirty="0"/>
              <a:t>potrebo po izboljšanju načinov, kako se vrednotijo znanstvene objave in podaja različna priporočila v tej smeri. </a:t>
            </a:r>
          </a:p>
          <a:p>
            <a:endParaRPr lang="sl-SI" dirty="0"/>
          </a:p>
        </p:txBody>
      </p:sp>
    </p:spTree>
    <p:extLst>
      <p:ext uri="{BB962C8B-B14F-4D97-AF65-F5344CB8AC3E}">
        <p14:creationId xmlns:p14="http://schemas.microsoft.com/office/powerpoint/2010/main" val="909291568"/>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31</a:t>
            </a:fld>
            <a:endParaRPr lang="en-US"/>
          </a:p>
        </p:txBody>
      </p:sp>
      <p:pic>
        <p:nvPicPr>
          <p:cNvPr id="6" name="Slika 5"/>
          <p:cNvPicPr>
            <a:picLocks noChangeAspect="1"/>
          </p:cNvPicPr>
          <p:nvPr/>
        </p:nvPicPr>
        <p:blipFill rotWithShape="1">
          <a:blip r:embed="rId2"/>
          <a:srcRect l="7069" t="11520" r="28723" b="13079"/>
          <a:stretch/>
        </p:blipFill>
        <p:spPr>
          <a:xfrm>
            <a:off x="1339471" y="692696"/>
            <a:ext cx="8829981" cy="5832648"/>
          </a:xfrm>
          <a:prstGeom prst="rect">
            <a:avLst/>
          </a:prstGeom>
        </p:spPr>
      </p:pic>
    </p:spTree>
    <p:extLst>
      <p:ext uri="{BB962C8B-B14F-4D97-AF65-F5344CB8AC3E}">
        <p14:creationId xmlns:p14="http://schemas.microsoft.com/office/powerpoint/2010/main" val="2331989945"/>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32</a:t>
            </a:fld>
            <a:endParaRPr lang="en-US"/>
          </a:p>
        </p:txBody>
      </p:sp>
      <p:sp>
        <p:nvSpPr>
          <p:cNvPr id="3" name="Naslov 2"/>
          <p:cNvSpPr>
            <a:spLocks noGrp="1"/>
          </p:cNvSpPr>
          <p:nvPr>
            <p:ph type="title"/>
          </p:nvPr>
        </p:nvSpPr>
        <p:spPr/>
        <p:txBody>
          <a:bodyPr/>
          <a:lstStyle/>
          <a:p>
            <a:r>
              <a:rPr lang="sl-SI" dirty="0" smtClean="0">
                <a:solidFill>
                  <a:schemeClr val="tx1"/>
                </a:solidFill>
              </a:rPr>
              <a:t>Leidenski manifest (2015)</a:t>
            </a:r>
            <a:endParaRPr lang="sl-SI" dirty="0">
              <a:solidFill>
                <a:schemeClr val="tx1"/>
              </a:solidFill>
            </a:endParaRPr>
          </a:p>
        </p:txBody>
      </p:sp>
      <p:pic>
        <p:nvPicPr>
          <p:cNvPr id="6" name="Slika 5"/>
          <p:cNvPicPr>
            <a:picLocks noChangeAspect="1"/>
          </p:cNvPicPr>
          <p:nvPr/>
        </p:nvPicPr>
        <p:blipFill rotWithShape="1">
          <a:blip r:embed="rId2"/>
          <a:srcRect l="11113" t="10398" r="37416" b="32413"/>
          <a:stretch/>
        </p:blipFill>
        <p:spPr>
          <a:xfrm>
            <a:off x="1415480" y="1532671"/>
            <a:ext cx="8280920" cy="5175575"/>
          </a:xfrm>
          <a:prstGeom prst="rect">
            <a:avLst/>
          </a:prstGeom>
        </p:spPr>
      </p:pic>
    </p:spTree>
    <p:extLst>
      <p:ext uri="{BB962C8B-B14F-4D97-AF65-F5344CB8AC3E}">
        <p14:creationId xmlns:p14="http://schemas.microsoft.com/office/powerpoint/2010/main" val="428267864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33</a:t>
            </a:fld>
            <a:endParaRPr lang="en-US"/>
          </a:p>
        </p:txBody>
      </p:sp>
      <p:sp>
        <p:nvSpPr>
          <p:cNvPr id="3" name="Naslov 2"/>
          <p:cNvSpPr>
            <a:spLocks noGrp="1"/>
          </p:cNvSpPr>
          <p:nvPr>
            <p:ph type="title"/>
          </p:nvPr>
        </p:nvSpPr>
        <p:spPr/>
        <p:txBody>
          <a:bodyPr/>
          <a:lstStyle/>
          <a:p>
            <a:r>
              <a:rPr lang="sl-SI" dirty="0" smtClean="0">
                <a:solidFill>
                  <a:schemeClr val="tx1"/>
                </a:solidFill>
              </a:rPr>
              <a:t>Leidenski manifest (2015)</a:t>
            </a:r>
            <a:endParaRPr lang="sl-SI" dirty="0">
              <a:solidFill>
                <a:schemeClr val="tx1"/>
              </a:solidFill>
            </a:endParaRPr>
          </a:p>
        </p:txBody>
      </p:sp>
      <p:pic>
        <p:nvPicPr>
          <p:cNvPr id="5" name="Slika 4"/>
          <p:cNvPicPr>
            <a:picLocks noChangeAspect="1"/>
          </p:cNvPicPr>
          <p:nvPr/>
        </p:nvPicPr>
        <p:blipFill rotWithShape="1">
          <a:blip r:embed="rId2"/>
          <a:srcRect l="11739" t="25649" r="38959" b="19613"/>
          <a:stretch/>
        </p:blipFill>
        <p:spPr>
          <a:xfrm>
            <a:off x="1055440" y="1340767"/>
            <a:ext cx="8352928" cy="5216573"/>
          </a:xfrm>
          <a:prstGeom prst="rect">
            <a:avLst/>
          </a:prstGeom>
        </p:spPr>
      </p:pic>
    </p:spTree>
    <p:extLst>
      <p:ext uri="{BB962C8B-B14F-4D97-AF65-F5344CB8AC3E}">
        <p14:creationId xmlns:p14="http://schemas.microsoft.com/office/powerpoint/2010/main" val="2444907740"/>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34</a:t>
            </a:fld>
            <a:endParaRPr lang="en-US"/>
          </a:p>
        </p:txBody>
      </p:sp>
      <p:sp>
        <p:nvSpPr>
          <p:cNvPr id="3" name="Naslov 2"/>
          <p:cNvSpPr>
            <a:spLocks noGrp="1"/>
          </p:cNvSpPr>
          <p:nvPr>
            <p:ph type="title"/>
          </p:nvPr>
        </p:nvSpPr>
        <p:spPr/>
        <p:txBody>
          <a:bodyPr/>
          <a:lstStyle/>
          <a:p>
            <a:r>
              <a:rPr lang="sl-SI" dirty="0" smtClean="0">
                <a:solidFill>
                  <a:schemeClr val="tx1"/>
                </a:solidFill>
              </a:rPr>
              <a:t>Leidenski manifest (2015) – 10 načel:</a:t>
            </a:r>
            <a:endParaRPr lang="sl-SI" dirty="0">
              <a:solidFill>
                <a:schemeClr val="tx1"/>
              </a:solidFill>
            </a:endParaRPr>
          </a:p>
        </p:txBody>
      </p:sp>
      <p:sp>
        <p:nvSpPr>
          <p:cNvPr id="5" name="Označba mesta vsebine 4"/>
          <p:cNvSpPr>
            <a:spLocks noGrp="1"/>
          </p:cNvSpPr>
          <p:nvPr>
            <p:ph idx="1"/>
          </p:nvPr>
        </p:nvSpPr>
        <p:spPr>
          <a:xfrm>
            <a:off x="551384" y="1628800"/>
            <a:ext cx="11031016" cy="4608512"/>
          </a:xfrm>
        </p:spPr>
        <p:txBody>
          <a:bodyPr/>
          <a:lstStyle/>
          <a:p>
            <a:pPr lvl="0"/>
            <a:r>
              <a:rPr lang="sl-SI" sz="2800" b="1" dirty="0"/>
              <a:t>Kvantitativno vrednotenje naj podpira kvalitativno vrednotenje </a:t>
            </a:r>
            <a:r>
              <a:rPr lang="sl-SI" sz="2800" dirty="0"/>
              <a:t>raziskovalnih institucij in skupin raziskovalcev s strani strokovnjakov.</a:t>
            </a:r>
          </a:p>
          <a:p>
            <a:pPr lvl="0"/>
            <a:r>
              <a:rPr lang="sl-SI" sz="2800" dirty="0"/>
              <a:t>Raziskovalna </a:t>
            </a:r>
            <a:r>
              <a:rPr lang="sl-SI" sz="2800" b="1" dirty="0"/>
              <a:t>uspešnost naj se ocenjuje v luči raziskovalnih ciljev </a:t>
            </a:r>
            <a:r>
              <a:rPr lang="sl-SI" sz="2800" dirty="0"/>
              <a:t>institucije, skupine ali raziskovalca.</a:t>
            </a:r>
          </a:p>
          <a:p>
            <a:pPr lvl="0"/>
            <a:r>
              <a:rPr lang="sl-SI" sz="2800" dirty="0"/>
              <a:t>Varovati je potrebno odličnost v </a:t>
            </a:r>
            <a:r>
              <a:rPr lang="sl-SI" sz="2800" b="1" dirty="0"/>
              <a:t>lokalno pomembnih raziskavah</a:t>
            </a:r>
            <a:r>
              <a:rPr lang="sl-SI" sz="2800" dirty="0"/>
              <a:t>.</a:t>
            </a:r>
          </a:p>
          <a:p>
            <a:pPr lvl="0"/>
            <a:r>
              <a:rPr lang="sl-SI" sz="2800" b="1" dirty="0"/>
              <a:t>Podatke</a:t>
            </a:r>
            <a:r>
              <a:rPr lang="sl-SI" sz="2800" dirty="0"/>
              <a:t> in analitične procese je potrebno </a:t>
            </a:r>
            <a:r>
              <a:rPr lang="sl-SI" sz="2800" b="1" dirty="0"/>
              <a:t>hraniti </a:t>
            </a:r>
            <a:r>
              <a:rPr lang="sl-SI" sz="2800" dirty="0"/>
              <a:t>na odprt, pregleden in enostaven način.</a:t>
            </a:r>
          </a:p>
          <a:p>
            <a:pPr lvl="0"/>
            <a:r>
              <a:rPr lang="sl-SI" sz="2800" dirty="0"/>
              <a:t>Tisti, ki se jih ocenjuje, morajo imeti pravico </a:t>
            </a:r>
            <a:r>
              <a:rPr lang="sl-SI" sz="2800" b="1" dirty="0"/>
              <a:t>preveriti podatke </a:t>
            </a:r>
            <a:r>
              <a:rPr lang="sl-SI" sz="2800" dirty="0"/>
              <a:t>in analize podatkov</a:t>
            </a:r>
            <a:r>
              <a:rPr lang="sl-SI" sz="2800" dirty="0" smtClean="0"/>
              <a:t>.</a:t>
            </a:r>
            <a:endParaRPr lang="sl-SI" sz="2800" dirty="0"/>
          </a:p>
        </p:txBody>
      </p:sp>
    </p:spTree>
    <p:extLst>
      <p:ext uri="{BB962C8B-B14F-4D97-AF65-F5344CB8AC3E}">
        <p14:creationId xmlns:p14="http://schemas.microsoft.com/office/powerpoint/2010/main" val="3873255467"/>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35</a:t>
            </a:fld>
            <a:endParaRPr lang="en-US"/>
          </a:p>
        </p:txBody>
      </p:sp>
      <p:sp>
        <p:nvSpPr>
          <p:cNvPr id="3" name="Naslov 2"/>
          <p:cNvSpPr>
            <a:spLocks noGrp="1"/>
          </p:cNvSpPr>
          <p:nvPr>
            <p:ph type="title"/>
          </p:nvPr>
        </p:nvSpPr>
        <p:spPr/>
        <p:txBody>
          <a:bodyPr/>
          <a:lstStyle/>
          <a:p>
            <a:r>
              <a:rPr lang="sl-SI" dirty="0" smtClean="0">
                <a:solidFill>
                  <a:schemeClr val="tx1"/>
                </a:solidFill>
              </a:rPr>
              <a:t>Leidenski manifest (2015) – 10 načel:</a:t>
            </a:r>
            <a:endParaRPr lang="sl-SI" dirty="0">
              <a:solidFill>
                <a:schemeClr val="tx1"/>
              </a:solidFill>
            </a:endParaRPr>
          </a:p>
        </p:txBody>
      </p:sp>
      <p:sp>
        <p:nvSpPr>
          <p:cNvPr id="5" name="Označba mesta vsebine 4"/>
          <p:cNvSpPr>
            <a:spLocks noGrp="1"/>
          </p:cNvSpPr>
          <p:nvPr>
            <p:ph idx="1"/>
          </p:nvPr>
        </p:nvSpPr>
        <p:spPr>
          <a:xfrm>
            <a:off x="551384" y="1628800"/>
            <a:ext cx="11031016" cy="4608512"/>
          </a:xfrm>
        </p:spPr>
        <p:txBody>
          <a:bodyPr/>
          <a:lstStyle/>
          <a:p>
            <a:pPr lvl="0"/>
            <a:r>
              <a:rPr lang="sl-SI" sz="2800" dirty="0"/>
              <a:t>Upoštevati je potrebno </a:t>
            </a:r>
            <a:r>
              <a:rPr lang="sl-SI" sz="2800" b="1" dirty="0"/>
              <a:t>razlike med vedami </a:t>
            </a:r>
            <a:r>
              <a:rPr lang="sl-SI" sz="2800" dirty="0"/>
              <a:t>pri načinu objav in praksah citiranja.</a:t>
            </a:r>
          </a:p>
          <a:p>
            <a:pPr lvl="0"/>
            <a:r>
              <a:rPr lang="sl-SI" sz="2800" dirty="0"/>
              <a:t>Ocena </a:t>
            </a:r>
            <a:r>
              <a:rPr lang="sl-SI" sz="2800" b="1" dirty="0"/>
              <a:t>individualnih</a:t>
            </a:r>
            <a:r>
              <a:rPr lang="sl-SI" sz="2800" dirty="0"/>
              <a:t> raziskovalcev mora temeljiti na </a:t>
            </a:r>
            <a:r>
              <a:rPr lang="sl-SI" sz="2800" b="1" dirty="0"/>
              <a:t>kvalitativni oceni </a:t>
            </a:r>
            <a:r>
              <a:rPr lang="sl-SI" sz="2800" dirty="0"/>
              <a:t>njihovega raziskovalnega dela.</a:t>
            </a:r>
          </a:p>
          <a:p>
            <a:pPr lvl="0"/>
            <a:r>
              <a:rPr lang="sl-SI" sz="2800" dirty="0"/>
              <a:t>Izogibati se je potrebno neustreznim konkretizacijam in </a:t>
            </a:r>
            <a:r>
              <a:rPr lang="sl-SI" sz="2800" b="1" dirty="0"/>
              <a:t>lažnim preciziranjem</a:t>
            </a:r>
            <a:r>
              <a:rPr lang="sl-SI" sz="2800" dirty="0"/>
              <a:t>.</a:t>
            </a:r>
          </a:p>
          <a:p>
            <a:pPr lvl="0"/>
            <a:r>
              <a:rPr lang="sl-SI" sz="2800" dirty="0"/>
              <a:t>Upoštevati je potrebno sistemske učinke ocenjevanja in </a:t>
            </a:r>
            <a:r>
              <a:rPr lang="sl-SI" sz="2800" b="1" dirty="0"/>
              <a:t>različnih kazalnikov</a:t>
            </a:r>
            <a:r>
              <a:rPr lang="sl-SI" sz="2800" dirty="0"/>
              <a:t>.</a:t>
            </a:r>
          </a:p>
          <a:p>
            <a:pPr lvl="0"/>
            <a:r>
              <a:rPr lang="sl-SI" sz="2800" b="1" dirty="0"/>
              <a:t>Kazalnike</a:t>
            </a:r>
            <a:r>
              <a:rPr lang="sl-SI" sz="2800" dirty="0"/>
              <a:t> raziskovalnega dela je potrebno redno pregledovati in </a:t>
            </a:r>
            <a:r>
              <a:rPr lang="sl-SI" sz="2800" b="1" dirty="0"/>
              <a:t>posodabljati</a:t>
            </a:r>
            <a:r>
              <a:rPr lang="sl-SI" sz="2800" dirty="0"/>
              <a:t>.</a:t>
            </a:r>
          </a:p>
        </p:txBody>
      </p:sp>
    </p:spTree>
    <p:extLst>
      <p:ext uri="{BB962C8B-B14F-4D97-AF65-F5344CB8AC3E}">
        <p14:creationId xmlns:p14="http://schemas.microsoft.com/office/powerpoint/2010/main" val="2009571099"/>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36</a:t>
            </a:fld>
            <a:endParaRPr lang="en-US"/>
          </a:p>
        </p:txBody>
      </p:sp>
      <p:sp>
        <p:nvSpPr>
          <p:cNvPr id="3" name="Naslov 2"/>
          <p:cNvSpPr>
            <a:spLocks noGrp="1"/>
          </p:cNvSpPr>
          <p:nvPr>
            <p:ph type="title"/>
          </p:nvPr>
        </p:nvSpPr>
        <p:spPr>
          <a:xfrm>
            <a:off x="695400" y="664104"/>
            <a:ext cx="10871200" cy="1612768"/>
          </a:xfrm>
        </p:spPr>
        <p:txBody>
          <a:bodyPr/>
          <a:lstStyle/>
          <a:p>
            <a:r>
              <a:rPr lang="sl-SI" dirty="0" smtClean="0">
                <a:solidFill>
                  <a:schemeClr val="tx1"/>
                </a:solidFill>
              </a:rPr>
              <a:t>Britansko </a:t>
            </a:r>
            <a:r>
              <a:rPr lang="sl-SI" dirty="0">
                <a:solidFill>
                  <a:schemeClr val="tx1"/>
                </a:solidFill>
              </a:rPr>
              <a:t>poročilo neodvisnih strokovnjakov o uporabi metrike pri ocenjevanju raziskovalne uspešnosti </a:t>
            </a:r>
            <a:r>
              <a:rPr lang="sl-SI" dirty="0" smtClean="0">
                <a:solidFill>
                  <a:schemeClr val="tx1"/>
                </a:solidFill>
              </a:rPr>
              <a:t>(2015)</a:t>
            </a:r>
            <a:endParaRPr lang="sl-SI" dirty="0">
              <a:solidFill>
                <a:schemeClr val="tx1"/>
              </a:solidFill>
            </a:endParaRPr>
          </a:p>
        </p:txBody>
      </p:sp>
      <p:sp>
        <p:nvSpPr>
          <p:cNvPr id="5" name="Označba mesta vsebine 4"/>
          <p:cNvSpPr>
            <a:spLocks noGrp="1"/>
          </p:cNvSpPr>
          <p:nvPr>
            <p:ph idx="1"/>
          </p:nvPr>
        </p:nvSpPr>
        <p:spPr>
          <a:xfrm>
            <a:off x="335360" y="2453752"/>
            <a:ext cx="6984776" cy="4320480"/>
          </a:xfrm>
        </p:spPr>
        <p:txBody>
          <a:bodyPr/>
          <a:lstStyle/>
          <a:p>
            <a:r>
              <a:rPr lang="sl-SI" sz="2800" dirty="0" smtClean="0"/>
              <a:t>vodja </a:t>
            </a:r>
            <a:r>
              <a:rPr lang="sl-SI" sz="2800" dirty="0"/>
              <a:t>James </a:t>
            </a:r>
            <a:r>
              <a:rPr lang="sl-SI" sz="2800" dirty="0" err="1" smtClean="0"/>
              <a:t>Wilsdon</a:t>
            </a:r>
            <a:r>
              <a:rPr lang="sl-SI" sz="2800" dirty="0" smtClean="0"/>
              <a:t>;</a:t>
            </a:r>
          </a:p>
          <a:p>
            <a:r>
              <a:rPr lang="sl-SI" sz="2800" dirty="0"/>
              <a:t>s</a:t>
            </a:r>
            <a:r>
              <a:rPr lang="sl-SI" sz="2800" dirty="0" smtClean="0"/>
              <a:t>kupina </a:t>
            </a:r>
            <a:r>
              <a:rPr lang="sl-SI" sz="2800" dirty="0"/>
              <a:t>je bila imenovana kot odziv na pritožbe po </a:t>
            </a:r>
            <a:r>
              <a:rPr lang="sl-SI" sz="2800" dirty="0" smtClean="0"/>
              <a:t>UK REF;</a:t>
            </a:r>
          </a:p>
          <a:p>
            <a:r>
              <a:rPr lang="sl-SI" sz="2800" dirty="0"/>
              <a:t>poročilo velja za enega od mejnikov posodabljanja sistema vrednotenja znanosti v </a:t>
            </a:r>
            <a:r>
              <a:rPr lang="sl-SI" sz="2800" dirty="0" smtClean="0"/>
              <a:t>svetu;</a:t>
            </a:r>
          </a:p>
          <a:p>
            <a:r>
              <a:rPr lang="sl-SI" sz="2800" dirty="0"/>
              <a:t>r</a:t>
            </a:r>
            <a:r>
              <a:rPr lang="sl-SI" sz="2800" dirty="0" smtClean="0"/>
              <a:t>azlike v vrsti objav po vedah;</a:t>
            </a:r>
          </a:p>
          <a:p>
            <a:r>
              <a:rPr lang="sl-SI" sz="2800" dirty="0"/>
              <a:t>r</a:t>
            </a:r>
            <a:r>
              <a:rPr lang="sl-SI" sz="2800" dirty="0" smtClean="0"/>
              <a:t>azlike po sprejemljivosti analize citatov po vedah.</a:t>
            </a:r>
            <a:endParaRPr lang="sl-SI" sz="2800" dirty="0"/>
          </a:p>
        </p:txBody>
      </p:sp>
      <p:pic>
        <p:nvPicPr>
          <p:cNvPr id="2050" name="Picture 2" descr="The Metric T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136" y="2276872"/>
            <a:ext cx="4560507"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877653"/>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37</a:t>
            </a:fld>
            <a:endParaRPr lang="en-US"/>
          </a:p>
        </p:txBody>
      </p:sp>
      <p:sp>
        <p:nvSpPr>
          <p:cNvPr id="3" name="Naslov 2"/>
          <p:cNvSpPr>
            <a:spLocks noGrp="1"/>
          </p:cNvSpPr>
          <p:nvPr>
            <p:ph type="title"/>
          </p:nvPr>
        </p:nvSpPr>
        <p:spPr/>
        <p:txBody>
          <a:bodyPr/>
          <a:lstStyle/>
          <a:p>
            <a:r>
              <a:rPr lang="sl-SI" dirty="0" smtClean="0"/>
              <a:t>Velika odmevnost poročila</a:t>
            </a:r>
            <a:endParaRPr lang="sl-SI" dirty="0"/>
          </a:p>
        </p:txBody>
      </p:sp>
      <p:pic>
        <p:nvPicPr>
          <p:cNvPr id="8194" name="Picture 2" descr="PDF) Has the tide turned towards responsible metrics in resear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433" y="1571062"/>
            <a:ext cx="3401602" cy="4810266"/>
          </a:xfrm>
          <a:prstGeom prst="rect">
            <a:avLst/>
          </a:prstGeom>
          <a:noFill/>
          <a:extLst>
            <a:ext uri="{909E8E84-426E-40DD-AFC4-6F175D3DCCD1}">
              <a14:hiddenFill xmlns:a14="http://schemas.microsoft.com/office/drawing/2010/main">
                <a:solidFill>
                  <a:srgbClr val="FFFFFF"/>
                </a:solidFill>
              </a14:hiddenFill>
            </a:ext>
          </a:extLst>
        </p:spPr>
      </p:pic>
      <p:pic>
        <p:nvPicPr>
          <p:cNvPr id="6" name="Slika 5"/>
          <p:cNvPicPr>
            <a:picLocks noChangeAspect="1"/>
          </p:cNvPicPr>
          <p:nvPr/>
        </p:nvPicPr>
        <p:blipFill rotWithShape="1">
          <a:blip r:embed="rId3"/>
          <a:srcRect l="18171" t="11670" r="38501" b="18252"/>
          <a:stretch/>
        </p:blipFill>
        <p:spPr>
          <a:xfrm>
            <a:off x="5497318" y="1571062"/>
            <a:ext cx="5089104" cy="4629933"/>
          </a:xfrm>
          <a:prstGeom prst="rect">
            <a:avLst/>
          </a:prstGeom>
        </p:spPr>
      </p:pic>
    </p:spTree>
    <p:extLst>
      <p:ext uri="{BB962C8B-B14F-4D97-AF65-F5344CB8AC3E}">
        <p14:creationId xmlns:p14="http://schemas.microsoft.com/office/powerpoint/2010/main" val="274143007"/>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solidFill>
                  <a:schemeClr val="tx1"/>
                </a:solidFill>
              </a:rPr>
              <a:pPr>
                <a:defRPr/>
              </a:pPr>
              <a:t>38</a:t>
            </a:fld>
            <a:endParaRPr lang="en-US">
              <a:solidFill>
                <a:schemeClr val="tx1"/>
              </a:solidFill>
            </a:endParaRPr>
          </a:p>
        </p:txBody>
      </p:sp>
      <p:sp>
        <p:nvSpPr>
          <p:cNvPr id="3" name="Naslov 2"/>
          <p:cNvSpPr>
            <a:spLocks noGrp="1"/>
          </p:cNvSpPr>
          <p:nvPr>
            <p:ph type="title"/>
          </p:nvPr>
        </p:nvSpPr>
        <p:spPr/>
        <p:txBody>
          <a:bodyPr/>
          <a:lstStyle/>
          <a:p>
            <a:r>
              <a:rPr lang="sl-SI" dirty="0" smtClean="0">
                <a:solidFill>
                  <a:schemeClr val="tx1"/>
                </a:solidFill>
              </a:rPr>
              <a:t>Evropska komisija</a:t>
            </a:r>
            <a:endParaRPr lang="sl-SI" dirty="0">
              <a:solidFill>
                <a:schemeClr val="tx1"/>
              </a:solidFill>
            </a:endParaRPr>
          </a:p>
        </p:txBody>
      </p:sp>
      <p:sp>
        <p:nvSpPr>
          <p:cNvPr id="5" name="Označba mesta vsebine 4"/>
          <p:cNvSpPr>
            <a:spLocks noGrp="1"/>
          </p:cNvSpPr>
          <p:nvPr>
            <p:ph idx="1"/>
          </p:nvPr>
        </p:nvSpPr>
        <p:spPr>
          <a:xfrm>
            <a:off x="479376" y="1628800"/>
            <a:ext cx="11103024" cy="4608512"/>
          </a:xfrm>
        </p:spPr>
        <p:txBody>
          <a:bodyPr/>
          <a:lstStyle/>
          <a:p>
            <a:r>
              <a:rPr lang="sl-SI" dirty="0" smtClean="0"/>
              <a:t>Nima zakonodajnih pristojnosti na področju raziskav, a preko financiranja močno posega v delovanje RO;</a:t>
            </a:r>
          </a:p>
          <a:p>
            <a:r>
              <a:rPr lang="sl-SI" u="sng" dirty="0" smtClean="0"/>
              <a:t>Poročilo </a:t>
            </a:r>
            <a:r>
              <a:rPr lang="sl-SI" u="sng" dirty="0" err="1" smtClean="0"/>
              <a:t>Evaluation</a:t>
            </a:r>
            <a:r>
              <a:rPr lang="sl-SI" u="sng" dirty="0" smtClean="0"/>
              <a:t> </a:t>
            </a:r>
            <a:r>
              <a:rPr lang="sl-SI" u="sng" dirty="0" err="1"/>
              <a:t>of</a:t>
            </a:r>
            <a:r>
              <a:rPr lang="sl-SI" u="sng" dirty="0"/>
              <a:t> </a:t>
            </a:r>
            <a:r>
              <a:rPr lang="sl-SI" u="sng" dirty="0" err="1"/>
              <a:t>Research</a:t>
            </a:r>
            <a:r>
              <a:rPr lang="sl-SI" u="sng" dirty="0"/>
              <a:t> </a:t>
            </a:r>
            <a:r>
              <a:rPr lang="sl-SI" u="sng" dirty="0" err="1"/>
              <a:t>Careers</a:t>
            </a:r>
            <a:r>
              <a:rPr lang="sl-SI" u="sng" dirty="0"/>
              <a:t> </a:t>
            </a:r>
            <a:r>
              <a:rPr lang="sl-SI" u="sng" dirty="0" err="1"/>
              <a:t>fully</a:t>
            </a:r>
            <a:r>
              <a:rPr lang="sl-SI" u="sng" dirty="0"/>
              <a:t> </a:t>
            </a:r>
            <a:r>
              <a:rPr lang="sl-SI" u="sng" dirty="0" err="1"/>
              <a:t>Acknowledging</a:t>
            </a:r>
            <a:r>
              <a:rPr lang="sl-SI" u="sng" dirty="0"/>
              <a:t> Open Science </a:t>
            </a:r>
            <a:r>
              <a:rPr lang="sl-SI" u="sng" dirty="0" err="1" smtClean="0"/>
              <a:t>Practices</a:t>
            </a:r>
            <a:r>
              <a:rPr lang="sl-SI" u="sng" dirty="0" smtClean="0"/>
              <a:t> (2017)</a:t>
            </a:r>
          </a:p>
          <a:p>
            <a:pPr lvl="1"/>
            <a:r>
              <a:rPr lang="sl-SI" dirty="0" smtClean="0"/>
              <a:t>DORA je ena </a:t>
            </a:r>
            <a:r>
              <a:rPr lang="sl-SI" dirty="0"/>
              <a:t>vodilnih pobud za izboljšanje kakovosti v znanosti. </a:t>
            </a:r>
            <a:endParaRPr lang="sl-SI" dirty="0" smtClean="0"/>
          </a:p>
          <a:p>
            <a:pPr lvl="1"/>
            <a:r>
              <a:rPr lang="sl-SI" dirty="0" smtClean="0"/>
              <a:t>Potrebno se je </a:t>
            </a:r>
            <a:r>
              <a:rPr lang="sl-SI" dirty="0"/>
              <a:t>odzvati na prevlado avtomatičnega računalniškega ocenjevanja znanstvenih del pri prijavah projektov, zaposlovanju raziskovalcev in </a:t>
            </a:r>
            <a:r>
              <a:rPr lang="sl-SI" dirty="0" smtClean="0"/>
              <a:t>njihovem </a:t>
            </a:r>
            <a:r>
              <a:rPr lang="sl-SI" dirty="0"/>
              <a:t>napredovanju</a:t>
            </a:r>
            <a:r>
              <a:rPr lang="sl-SI" dirty="0" smtClean="0"/>
              <a:t>.</a:t>
            </a:r>
            <a:endParaRPr lang="sl-SI" dirty="0"/>
          </a:p>
        </p:txBody>
      </p:sp>
    </p:spTree>
    <p:extLst>
      <p:ext uri="{BB962C8B-B14F-4D97-AF65-F5344CB8AC3E}">
        <p14:creationId xmlns:p14="http://schemas.microsoft.com/office/powerpoint/2010/main" val="2039865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solidFill>
                  <a:schemeClr val="tx1"/>
                </a:solidFill>
              </a:rPr>
              <a:pPr>
                <a:defRPr/>
              </a:pPr>
              <a:t>39</a:t>
            </a:fld>
            <a:endParaRPr lang="en-US">
              <a:solidFill>
                <a:schemeClr val="tx1"/>
              </a:solidFill>
            </a:endParaRPr>
          </a:p>
        </p:txBody>
      </p:sp>
      <p:sp>
        <p:nvSpPr>
          <p:cNvPr id="3" name="Naslov 2"/>
          <p:cNvSpPr>
            <a:spLocks noGrp="1"/>
          </p:cNvSpPr>
          <p:nvPr>
            <p:ph type="title"/>
          </p:nvPr>
        </p:nvSpPr>
        <p:spPr/>
        <p:txBody>
          <a:bodyPr/>
          <a:lstStyle/>
          <a:p>
            <a:r>
              <a:rPr lang="sl-SI" dirty="0" smtClean="0">
                <a:solidFill>
                  <a:schemeClr val="tx1"/>
                </a:solidFill>
              </a:rPr>
              <a:t>Evropska komisija</a:t>
            </a:r>
            <a:endParaRPr lang="sl-SI" dirty="0">
              <a:solidFill>
                <a:schemeClr val="tx1"/>
              </a:solidFill>
            </a:endParaRPr>
          </a:p>
        </p:txBody>
      </p:sp>
      <p:sp>
        <p:nvSpPr>
          <p:cNvPr id="5" name="Označba mesta vsebine 4"/>
          <p:cNvSpPr>
            <a:spLocks noGrp="1"/>
          </p:cNvSpPr>
          <p:nvPr>
            <p:ph idx="1"/>
          </p:nvPr>
        </p:nvSpPr>
        <p:spPr>
          <a:xfrm>
            <a:off x="551384" y="1628800"/>
            <a:ext cx="11031016" cy="4608512"/>
          </a:xfrm>
        </p:spPr>
        <p:txBody>
          <a:bodyPr/>
          <a:lstStyle/>
          <a:p>
            <a:r>
              <a:rPr lang="sl-SI" u="sng" dirty="0" smtClean="0"/>
              <a:t>Poročilo </a:t>
            </a:r>
            <a:r>
              <a:rPr lang="sl-SI" u="sng" dirty="0"/>
              <a:t>skupine strokovnjakov Evropske komisije o prihodnosti znanstvenih objav v Evropi</a:t>
            </a:r>
            <a:r>
              <a:rPr lang="sl-SI" dirty="0"/>
              <a:t> </a:t>
            </a:r>
            <a:r>
              <a:rPr lang="sl-SI" dirty="0" smtClean="0"/>
              <a:t>(januar 2019),</a:t>
            </a:r>
          </a:p>
          <a:p>
            <a:r>
              <a:rPr lang="sl-SI" dirty="0" smtClean="0"/>
              <a:t>Sklicuje se na DORO in Leidenski manifest;</a:t>
            </a:r>
          </a:p>
          <a:p>
            <a:r>
              <a:rPr lang="sl-SI" dirty="0" smtClean="0"/>
              <a:t>Priporočila skupine strokovnjakov:</a:t>
            </a:r>
          </a:p>
          <a:p>
            <a:pPr lvl="1"/>
            <a:r>
              <a:rPr lang="sl-SI" dirty="0" smtClean="0"/>
              <a:t>Raziskovalci </a:t>
            </a:r>
            <a:r>
              <a:rPr lang="sl-SI" dirty="0"/>
              <a:t>in raziskovalne skupnosti naj se pri sodelovanju pri </a:t>
            </a:r>
            <a:r>
              <a:rPr lang="sl-SI" u="sng" dirty="0"/>
              <a:t>ocenjevanju raziskovalnega dela</a:t>
            </a:r>
            <a:r>
              <a:rPr lang="sl-SI" dirty="0"/>
              <a:t>, </a:t>
            </a:r>
            <a:r>
              <a:rPr lang="sl-SI" dirty="0" smtClean="0"/>
              <a:t>osredotočijo </a:t>
            </a:r>
            <a:r>
              <a:rPr lang="sl-SI" dirty="0"/>
              <a:t>na kakovost dela in vpliv dela raziskovalca ter se odmaknejo od uporabe metrike kot nadomestka za presojo kakovosti, zlasti tiste, ki temelji na revijah. Zlasti naj v postopek ocenjevanja vključijo priporočila iz DORE in Leidenskega manifesta</a:t>
            </a:r>
            <a:r>
              <a:rPr lang="sl-SI" dirty="0" smtClean="0"/>
              <a:t>.</a:t>
            </a:r>
            <a:endParaRPr lang="sl-SI" dirty="0"/>
          </a:p>
        </p:txBody>
      </p:sp>
    </p:spTree>
    <p:extLst>
      <p:ext uri="{BB962C8B-B14F-4D97-AF65-F5344CB8AC3E}">
        <p14:creationId xmlns:p14="http://schemas.microsoft.com/office/powerpoint/2010/main" val="1546924302"/>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4</a:t>
            </a:fld>
            <a:endParaRPr lang="en-US"/>
          </a:p>
        </p:txBody>
      </p:sp>
      <p:sp>
        <p:nvSpPr>
          <p:cNvPr id="3" name="Naslov 2"/>
          <p:cNvSpPr>
            <a:spLocks noGrp="1"/>
          </p:cNvSpPr>
          <p:nvPr>
            <p:ph type="title"/>
          </p:nvPr>
        </p:nvSpPr>
        <p:spPr/>
        <p:txBody>
          <a:bodyPr/>
          <a:lstStyle/>
          <a:p>
            <a:r>
              <a:rPr lang="sl-SI" dirty="0" smtClean="0"/>
              <a:t>Raziskovalne &amp; pedagoške univerze</a:t>
            </a:r>
            <a:endParaRPr lang="sl-SI" dirty="0"/>
          </a:p>
        </p:txBody>
      </p:sp>
      <p:sp>
        <p:nvSpPr>
          <p:cNvPr id="5" name="Označba mesta vsebine 4"/>
          <p:cNvSpPr>
            <a:spLocks noGrp="1"/>
          </p:cNvSpPr>
          <p:nvPr>
            <p:ph idx="1"/>
          </p:nvPr>
        </p:nvSpPr>
        <p:spPr>
          <a:xfrm>
            <a:off x="335360" y="1628800"/>
            <a:ext cx="6984776" cy="4968552"/>
          </a:xfrm>
        </p:spPr>
        <p:txBody>
          <a:bodyPr/>
          <a:lstStyle/>
          <a:p>
            <a:pPr marL="0" indent="0">
              <a:buNone/>
            </a:pPr>
            <a:r>
              <a:rPr lang="sl-SI" dirty="0" smtClean="0"/>
              <a:t>Humboldtov model raziskovalne univerze:</a:t>
            </a:r>
          </a:p>
          <a:p>
            <a:pPr lvl="1"/>
            <a:r>
              <a:rPr lang="sl-SI" dirty="0" smtClean="0"/>
              <a:t>Študente poučujejo tisti, ki razvijajo novo znanje na zadevnem področju </a:t>
            </a:r>
            <a:r>
              <a:rPr lang="sl-SI" i="1" dirty="0" smtClean="0"/>
              <a:t>(„</a:t>
            </a:r>
            <a:r>
              <a:rPr lang="sl-SI" i="1" dirty="0" err="1" smtClean="0"/>
              <a:t>Forschung</a:t>
            </a:r>
            <a:r>
              <a:rPr lang="sl-SI" i="1" dirty="0" smtClean="0"/>
              <a:t> &amp; </a:t>
            </a:r>
            <a:r>
              <a:rPr lang="sl-SI" i="1" dirty="0" err="1" smtClean="0"/>
              <a:t>Lehre</a:t>
            </a:r>
            <a:r>
              <a:rPr lang="sl-SI" i="1" dirty="0" smtClean="0"/>
              <a:t>“) </a:t>
            </a:r>
            <a:r>
              <a:rPr lang="sl-SI" dirty="0" smtClean="0"/>
              <a:t>in ne tisti, ki imajo le enciklopedično znanje;</a:t>
            </a:r>
          </a:p>
          <a:p>
            <a:pPr lvl="1"/>
            <a:r>
              <a:rPr lang="sl-SI" dirty="0" smtClean="0"/>
              <a:t>Obseg pedagoške obveznosti je zmanjšan z namenom, da VŠ učitelji polovico svojega časa namenijo raziskovanju.</a:t>
            </a:r>
          </a:p>
        </p:txBody>
      </p:sp>
      <p:sp>
        <p:nvSpPr>
          <p:cNvPr id="6" name="Pravokotnik 5"/>
          <p:cNvSpPr/>
          <p:nvPr/>
        </p:nvSpPr>
        <p:spPr>
          <a:xfrm>
            <a:off x="6606583" y="5135069"/>
            <a:ext cx="4824536" cy="923330"/>
          </a:xfrm>
          <a:prstGeom prst="rect">
            <a:avLst/>
          </a:prstGeom>
        </p:spPr>
        <p:txBody>
          <a:bodyPr wrap="square">
            <a:spAutoFit/>
          </a:bodyPr>
          <a:lstStyle/>
          <a:p>
            <a:pPr algn="ctr"/>
            <a:r>
              <a:rPr lang="sl-SI" dirty="0">
                <a:latin typeface="Open Sans"/>
              </a:rPr>
              <a:t>Wilhelm von </a:t>
            </a:r>
            <a:r>
              <a:rPr lang="sl-SI" dirty="0" smtClean="0">
                <a:latin typeface="Open Sans"/>
              </a:rPr>
              <a:t>Humboldt, </a:t>
            </a:r>
          </a:p>
          <a:p>
            <a:pPr algn="ctr"/>
            <a:r>
              <a:rPr lang="sl-SI" dirty="0" smtClean="0">
                <a:latin typeface="Open Sans"/>
              </a:rPr>
              <a:t>ustanovitelj univerze Humboldt v Berlinu, 1809</a:t>
            </a:r>
            <a:endParaRPr lang="sl-SI" dirty="0"/>
          </a:p>
        </p:txBody>
      </p:sp>
      <p:pic>
        <p:nvPicPr>
          <p:cNvPr id="12" name="Slika 11"/>
          <p:cNvPicPr>
            <a:picLocks noChangeAspect="1"/>
          </p:cNvPicPr>
          <p:nvPr/>
        </p:nvPicPr>
        <p:blipFill>
          <a:blip r:embed="rId2"/>
          <a:stretch>
            <a:fillRect/>
          </a:stretch>
        </p:blipFill>
        <p:spPr>
          <a:xfrm>
            <a:off x="7470679" y="1708423"/>
            <a:ext cx="3096344" cy="3251868"/>
          </a:xfrm>
          <a:prstGeom prst="rect">
            <a:avLst/>
          </a:prstGeom>
        </p:spPr>
      </p:pic>
    </p:spTree>
    <p:extLst>
      <p:ext uri="{BB962C8B-B14F-4D97-AF65-F5344CB8AC3E}">
        <p14:creationId xmlns:p14="http://schemas.microsoft.com/office/powerpoint/2010/main" val="249486818"/>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solidFill>
                  <a:schemeClr val="tx1"/>
                </a:solidFill>
              </a:rPr>
              <a:pPr>
                <a:defRPr/>
              </a:pPr>
              <a:t>40</a:t>
            </a:fld>
            <a:endParaRPr lang="en-US">
              <a:solidFill>
                <a:schemeClr val="tx1"/>
              </a:solidFill>
            </a:endParaRPr>
          </a:p>
        </p:txBody>
      </p:sp>
      <p:sp>
        <p:nvSpPr>
          <p:cNvPr id="3" name="Naslov 2"/>
          <p:cNvSpPr>
            <a:spLocks noGrp="1"/>
          </p:cNvSpPr>
          <p:nvPr>
            <p:ph type="title"/>
          </p:nvPr>
        </p:nvSpPr>
        <p:spPr/>
        <p:txBody>
          <a:bodyPr/>
          <a:lstStyle/>
          <a:p>
            <a:r>
              <a:rPr lang="sl-SI" dirty="0" smtClean="0">
                <a:solidFill>
                  <a:schemeClr val="tx1"/>
                </a:solidFill>
              </a:rPr>
              <a:t>Evropska komisija</a:t>
            </a:r>
            <a:endParaRPr lang="sl-SI" dirty="0">
              <a:solidFill>
                <a:schemeClr val="tx1"/>
              </a:solidFill>
            </a:endParaRPr>
          </a:p>
        </p:txBody>
      </p:sp>
      <p:sp>
        <p:nvSpPr>
          <p:cNvPr id="5" name="Označba mesta vsebine 4"/>
          <p:cNvSpPr>
            <a:spLocks noGrp="1"/>
          </p:cNvSpPr>
          <p:nvPr>
            <p:ph idx="1"/>
          </p:nvPr>
        </p:nvSpPr>
        <p:spPr>
          <a:xfrm>
            <a:off x="551384" y="1628800"/>
            <a:ext cx="11031016" cy="4608512"/>
          </a:xfrm>
        </p:spPr>
        <p:txBody>
          <a:bodyPr/>
          <a:lstStyle/>
          <a:p>
            <a:r>
              <a:rPr lang="sl-SI" dirty="0" smtClean="0"/>
              <a:t>Priporočila skupine strokovnjakov EK</a:t>
            </a:r>
          </a:p>
          <a:p>
            <a:pPr lvl="1"/>
            <a:r>
              <a:rPr lang="sl-SI" dirty="0"/>
              <a:t>Univerze in raziskovalne institucije naj </a:t>
            </a:r>
            <a:r>
              <a:rPr lang="sl-SI" u="sng" dirty="0"/>
              <a:t>pri zaposlovanju, napredovanju</a:t>
            </a:r>
            <a:r>
              <a:rPr lang="sl-SI" dirty="0"/>
              <a:t> in drugih namenih promovirajo in izvajajo priporočila DORE in Leidenskega manifesta, da bi zagotovile, da ocenjevanje raziskovalne uspešnosti upošteva širok nabor akademskih prispevkov, vključno s članki, </a:t>
            </a:r>
            <a:r>
              <a:rPr lang="sl-SI" dirty="0" err="1"/>
              <a:t>predobjavljenimi</a:t>
            </a:r>
            <a:r>
              <a:rPr lang="sl-SI" dirty="0"/>
              <a:t> deli </a:t>
            </a:r>
            <a:r>
              <a:rPr lang="sl-SI" i="1" dirty="0"/>
              <a:t>(ang. </a:t>
            </a:r>
            <a:r>
              <a:rPr lang="sl-SI" i="1" dirty="0" err="1"/>
              <a:t>preprints</a:t>
            </a:r>
            <a:r>
              <a:rPr lang="sl-SI" i="1" dirty="0"/>
              <a:t>)</a:t>
            </a:r>
            <a:r>
              <a:rPr lang="sl-SI" dirty="0"/>
              <a:t>, podatkovnimi nizi, programsko opremo, patenti in materiali.</a:t>
            </a:r>
          </a:p>
        </p:txBody>
      </p:sp>
    </p:spTree>
    <p:extLst>
      <p:ext uri="{BB962C8B-B14F-4D97-AF65-F5344CB8AC3E}">
        <p14:creationId xmlns:p14="http://schemas.microsoft.com/office/powerpoint/2010/main" val="2033602360"/>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solidFill>
                  <a:schemeClr val="tx1"/>
                </a:solidFill>
              </a:rPr>
              <a:pPr>
                <a:defRPr/>
              </a:pPr>
              <a:t>41</a:t>
            </a:fld>
            <a:endParaRPr lang="en-US">
              <a:solidFill>
                <a:schemeClr val="tx1"/>
              </a:solidFill>
            </a:endParaRPr>
          </a:p>
        </p:txBody>
      </p:sp>
      <p:sp>
        <p:nvSpPr>
          <p:cNvPr id="3" name="Naslov 2"/>
          <p:cNvSpPr>
            <a:spLocks noGrp="1"/>
          </p:cNvSpPr>
          <p:nvPr>
            <p:ph type="title"/>
          </p:nvPr>
        </p:nvSpPr>
        <p:spPr>
          <a:xfrm>
            <a:off x="708026" y="710680"/>
            <a:ext cx="10871200" cy="1047328"/>
          </a:xfrm>
        </p:spPr>
        <p:txBody>
          <a:bodyPr/>
          <a:lstStyle/>
          <a:p>
            <a:r>
              <a:rPr lang="sl-SI" dirty="0"/>
              <a:t>Sporazum o reformi vrednotenja znanosti, </a:t>
            </a:r>
            <a:r>
              <a:rPr lang="sl-SI" dirty="0" smtClean="0"/>
              <a:t>28. september 2022</a:t>
            </a:r>
            <a:endParaRPr lang="sl-SI" b="1" dirty="0">
              <a:solidFill>
                <a:schemeClr val="tx1"/>
              </a:solidFill>
            </a:endParaRPr>
          </a:p>
        </p:txBody>
      </p:sp>
      <p:sp>
        <p:nvSpPr>
          <p:cNvPr id="5" name="Označba mesta vsebine 4"/>
          <p:cNvSpPr>
            <a:spLocks noGrp="1"/>
          </p:cNvSpPr>
          <p:nvPr>
            <p:ph idx="1"/>
          </p:nvPr>
        </p:nvSpPr>
        <p:spPr>
          <a:xfrm>
            <a:off x="531397" y="1969268"/>
            <a:ext cx="11031016" cy="1296144"/>
          </a:xfrm>
        </p:spPr>
        <p:txBody>
          <a:bodyPr/>
          <a:lstStyle/>
          <a:p>
            <a:r>
              <a:rPr lang="en-GB" dirty="0" smtClean="0"/>
              <a:t>Science </a:t>
            </a:r>
            <a:r>
              <a:rPr lang="en-GB" dirty="0"/>
              <a:t>Europe, </a:t>
            </a:r>
            <a:r>
              <a:rPr lang="en-GB" dirty="0" smtClean="0"/>
              <a:t>(</a:t>
            </a:r>
            <a:r>
              <a:rPr lang="en-GB" dirty="0"/>
              <a:t>EUA) </a:t>
            </a:r>
            <a:r>
              <a:rPr lang="sl-SI" dirty="0" smtClean="0"/>
              <a:t>in Evropska komisija</a:t>
            </a:r>
            <a:r>
              <a:rPr lang="en-GB" dirty="0"/>
              <a:t> </a:t>
            </a:r>
            <a:endParaRPr lang="sl-SI" dirty="0" smtClean="0"/>
          </a:p>
          <a:p>
            <a:r>
              <a:rPr lang="en-GB" u="sng" dirty="0"/>
              <a:t>Coalition for Advancing Research Assessment (</a:t>
            </a:r>
            <a:r>
              <a:rPr lang="en-GB" u="sng" dirty="0" err="1"/>
              <a:t>CoARA</a:t>
            </a:r>
            <a:r>
              <a:rPr lang="en-GB" u="sng" dirty="0"/>
              <a:t>)</a:t>
            </a:r>
            <a:endParaRPr lang="sl-SI" dirty="0"/>
          </a:p>
        </p:txBody>
      </p:sp>
      <p:pic>
        <p:nvPicPr>
          <p:cNvPr id="4" name="Slika 3"/>
          <p:cNvPicPr>
            <a:picLocks noChangeAspect="1"/>
          </p:cNvPicPr>
          <p:nvPr/>
        </p:nvPicPr>
        <p:blipFill rotWithShape="1">
          <a:blip r:embed="rId2"/>
          <a:srcRect t="10593" r="31056" b="19802"/>
          <a:stretch/>
        </p:blipFill>
        <p:spPr>
          <a:xfrm>
            <a:off x="2063552" y="3265412"/>
            <a:ext cx="7848872" cy="3312368"/>
          </a:xfrm>
          <a:prstGeom prst="rect">
            <a:avLst/>
          </a:prstGeom>
        </p:spPr>
      </p:pic>
    </p:spTree>
    <p:extLst>
      <p:ext uri="{BB962C8B-B14F-4D97-AF65-F5344CB8AC3E}">
        <p14:creationId xmlns:p14="http://schemas.microsoft.com/office/powerpoint/2010/main" val="2156607324"/>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noge 3"/>
          <p:cNvSpPr>
            <a:spLocks noGrp="1"/>
          </p:cNvSpPr>
          <p:nvPr>
            <p:ph type="ftr" sz="quarter" idx="3"/>
          </p:nvPr>
        </p:nvSpPr>
        <p:spPr/>
        <p:txBody>
          <a:bodyPr/>
          <a:lstStyle/>
          <a:p>
            <a:pPr>
              <a:defRPr/>
            </a:pPr>
            <a:r>
              <a:rPr lang="en-US" smtClean="0"/>
              <a:t>Naslov</a:t>
            </a:r>
            <a:endParaRPr lang="en-US"/>
          </a:p>
        </p:txBody>
      </p:sp>
      <p:sp>
        <p:nvSpPr>
          <p:cNvPr id="2" name="Označba mesta številke diapozitiva 1"/>
          <p:cNvSpPr>
            <a:spLocks noGrp="1"/>
          </p:cNvSpPr>
          <p:nvPr>
            <p:ph type="sldNum" sz="quarter" idx="4294967295"/>
          </p:nvPr>
        </p:nvSpPr>
        <p:spPr>
          <a:xfrm>
            <a:off x="10993438" y="6381750"/>
            <a:ext cx="1198562" cy="392113"/>
          </a:xfrm>
          <a:prstGeom prst="rect">
            <a:avLst/>
          </a:prstGeom>
        </p:spPr>
        <p:txBody>
          <a:bodyPr/>
          <a:lstStyle/>
          <a:p>
            <a:pPr>
              <a:defRPr/>
            </a:pPr>
            <a:fld id="{869A43B6-4A72-4A6E-B3BC-4E1A4B5DD1B6}" type="slidenum">
              <a:rPr lang="en-US" smtClean="0"/>
              <a:pPr>
                <a:defRPr/>
              </a:pPr>
              <a:t>42</a:t>
            </a:fld>
            <a:endParaRPr lang="en-US"/>
          </a:p>
        </p:txBody>
      </p:sp>
      <p:pic>
        <p:nvPicPr>
          <p:cNvPr id="6" name="Slika 5"/>
          <p:cNvPicPr>
            <a:picLocks noChangeAspect="1"/>
          </p:cNvPicPr>
          <p:nvPr/>
        </p:nvPicPr>
        <p:blipFill rotWithShape="1">
          <a:blip r:embed="rId2"/>
          <a:srcRect t="5831" r="1617" b="8175"/>
          <a:stretch/>
        </p:blipFill>
        <p:spPr>
          <a:xfrm>
            <a:off x="623392" y="692696"/>
            <a:ext cx="11161240" cy="5487610"/>
          </a:xfrm>
          <a:prstGeom prst="rect">
            <a:avLst/>
          </a:prstGeom>
        </p:spPr>
      </p:pic>
    </p:spTree>
    <p:extLst>
      <p:ext uri="{BB962C8B-B14F-4D97-AF65-F5344CB8AC3E}">
        <p14:creationId xmlns:p14="http://schemas.microsoft.com/office/powerpoint/2010/main" val="223842983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43</a:t>
            </a:fld>
            <a:endParaRPr lang="en-US"/>
          </a:p>
        </p:txBody>
      </p:sp>
      <p:sp>
        <p:nvSpPr>
          <p:cNvPr id="3" name="Naslov 2"/>
          <p:cNvSpPr>
            <a:spLocks noGrp="1"/>
          </p:cNvSpPr>
          <p:nvPr>
            <p:ph type="title"/>
          </p:nvPr>
        </p:nvSpPr>
        <p:spPr>
          <a:xfrm>
            <a:off x="478054" y="659969"/>
            <a:ext cx="11371539" cy="648072"/>
          </a:xfrm>
        </p:spPr>
        <p:txBody>
          <a:bodyPr/>
          <a:lstStyle/>
          <a:p>
            <a:pPr algn="ctr"/>
            <a:r>
              <a:rPr lang="sl-SI" sz="4000" dirty="0" smtClean="0"/>
              <a:t>Izzivi </a:t>
            </a:r>
            <a:r>
              <a:rPr lang="sl-SI" sz="4000" dirty="0" smtClean="0"/>
              <a:t>ocenjevanja </a:t>
            </a:r>
            <a:r>
              <a:rPr lang="sl-SI" sz="4000" dirty="0" smtClean="0"/>
              <a:t>raziskovalne uspešnosti</a:t>
            </a:r>
            <a:endParaRPr lang="sl-SI" sz="4000" dirty="0"/>
          </a:p>
        </p:txBody>
      </p:sp>
      <p:sp>
        <p:nvSpPr>
          <p:cNvPr id="5" name="Označba mesta vsebine 4"/>
          <p:cNvSpPr>
            <a:spLocks noGrp="1"/>
          </p:cNvSpPr>
          <p:nvPr>
            <p:ph idx="1"/>
          </p:nvPr>
        </p:nvSpPr>
        <p:spPr>
          <a:xfrm>
            <a:off x="479376" y="1484784"/>
            <a:ext cx="9289032" cy="5112568"/>
          </a:xfrm>
        </p:spPr>
        <p:txBody>
          <a:bodyPr/>
          <a:lstStyle/>
          <a:p>
            <a:r>
              <a:rPr lang="sl-SI" dirty="0" smtClean="0"/>
              <a:t>Kako </a:t>
            </a:r>
            <a:r>
              <a:rPr lang="sl-SI" dirty="0"/>
              <a:t>vzpostaviti ustrezno kombinacijo kvalitativnih in kvantitativnih kazalcev raziskovalne uspešnosti?</a:t>
            </a:r>
          </a:p>
          <a:p>
            <a:r>
              <a:rPr lang="sl-SI" dirty="0"/>
              <a:t>Kako javnosti odgovoriti, ali je javni denar za raziskave koristno porabljen?</a:t>
            </a:r>
          </a:p>
          <a:p>
            <a:r>
              <a:rPr lang="sl-SI" dirty="0" smtClean="0"/>
              <a:t>Če individualno ali institucionalno pristopimo k pobudam, kot </a:t>
            </a:r>
            <a:r>
              <a:rPr lang="sl-SI" dirty="0" smtClean="0"/>
              <a:t>so DORA, COARA </a:t>
            </a:r>
            <a:r>
              <a:rPr lang="sl-SI" dirty="0" smtClean="0"/>
              <a:t>in Leidenski manifest, ali ne, v prihodnje ne bomo mogli mimo njih</a:t>
            </a:r>
            <a:r>
              <a:rPr lang="sl-SI" dirty="0" smtClean="0"/>
              <a:t>.</a:t>
            </a:r>
          </a:p>
          <a:p>
            <a:r>
              <a:rPr lang="sl-SI" dirty="0" smtClean="0"/>
              <a:t>Kljub vsemu pa dvomim, da smo sposobni vzpostaviti ustrezno kvalitativno ocenjevanje.</a:t>
            </a:r>
            <a:endParaRPr lang="sl-SI" dirty="0" smtClean="0"/>
          </a:p>
        </p:txBody>
      </p:sp>
      <p:pic>
        <p:nvPicPr>
          <p:cNvPr id="4" name="Slika 3"/>
          <p:cNvPicPr>
            <a:picLocks noChangeAspect="1"/>
          </p:cNvPicPr>
          <p:nvPr/>
        </p:nvPicPr>
        <p:blipFill rotWithShape="1">
          <a:blip r:embed="rId2"/>
          <a:srcRect t="8480" r="72435" b="48381"/>
          <a:stretch/>
        </p:blipFill>
        <p:spPr>
          <a:xfrm>
            <a:off x="9876415" y="1497368"/>
            <a:ext cx="2016224" cy="4883960"/>
          </a:xfrm>
          <a:prstGeom prst="rect">
            <a:avLst/>
          </a:prstGeom>
        </p:spPr>
      </p:pic>
    </p:spTree>
    <p:extLst>
      <p:ext uri="{BB962C8B-B14F-4D97-AF65-F5344CB8AC3E}">
        <p14:creationId xmlns:p14="http://schemas.microsoft.com/office/powerpoint/2010/main" val="2861947266"/>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44</a:t>
            </a:fld>
            <a:endParaRPr lang="en-US"/>
          </a:p>
        </p:txBody>
      </p:sp>
      <p:sp>
        <p:nvSpPr>
          <p:cNvPr id="5" name="Označba mesta vsebine 4"/>
          <p:cNvSpPr>
            <a:spLocks noGrp="1"/>
          </p:cNvSpPr>
          <p:nvPr>
            <p:ph idx="1"/>
          </p:nvPr>
        </p:nvSpPr>
        <p:spPr>
          <a:xfrm>
            <a:off x="911424" y="836712"/>
            <a:ext cx="10668000" cy="1296144"/>
          </a:xfrm>
        </p:spPr>
        <p:txBody>
          <a:bodyPr/>
          <a:lstStyle/>
          <a:p>
            <a:pPr marL="0" indent="0" algn="ctr">
              <a:buNone/>
            </a:pPr>
            <a:endParaRPr lang="sl-SI" sz="4000" dirty="0" smtClean="0"/>
          </a:p>
          <a:p>
            <a:pPr marL="0" indent="0" algn="ctr">
              <a:buNone/>
            </a:pPr>
            <a:r>
              <a:rPr lang="sl-SI" sz="4000" dirty="0" smtClean="0"/>
              <a:t>Hvala za pozornost!</a:t>
            </a:r>
            <a:endParaRPr lang="sl-SI" sz="4000" dirty="0"/>
          </a:p>
        </p:txBody>
      </p:sp>
      <p:pic>
        <p:nvPicPr>
          <p:cNvPr id="1026" name="Picture 2" descr="Rezultat iskanja slik za par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2501568"/>
            <a:ext cx="6854180" cy="385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495758"/>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5</a:t>
            </a:fld>
            <a:endParaRPr lang="en-US" dirty="0"/>
          </a:p>
        </p:txBody>
      </p:sp>
      <p:sp>
        <p:nvSpPr>
          <p:cNvPr id="3" name="Naslov 2"/>
          <p:cNvSpPr>
            <a:spLocks noGrp="1"/>
          </p:cNvSpPr>
          <p:nvPr>
            <p:ph type="title"/>
          </p:nvPr>
        </p:nvSpPr>
        <p:spPr/>
        <p:txBody>
          <a:bodyPr/>
          <a:lstStyle/>
          <a:p>
            <a:r>
              <a:rPr lang="sl-SI" dirty="0" smtClean="0"/>
              <a:t>Raziskovalne &amp; pedagoške univerze</a:t>
            </a:r>
            <a:endParaRPr lang="sl-SI" dirty="0"/>
          </a:p>
        </p:txBody>
      </p:sp>
      <p:sp>
        <p:nvSpPr>
          <p:cNvPr id="5" name="Označba mesta vsebine 4"/>
          <p:cNvSpPr>
            <a:spLocks noGrp="1"/>
          </p:cNvSpPr>
          <p:nvPr>
            <p:ph idx="1"/>
          </p:nvPr>
        </p:nvSpPr>
        <p:spPr>
          <a:xfrm>
            <a:off x="479375" y="1628800"/>
            <a:ext cx="11103025" cy="4968552"/>
          </a:xfrm>
        </p:spPr>
        <p:txBody>
          <a:bodyPr/>
          <a:lstStyle/>
          <a:p>
            <a:r>
              <a:rPr lang="sl-SI" sz="2800" dirty="0" smtClean="0"/>
              <a:t>Raziskovalne univerze imajo večji ugled zaradi:</a:t>
            </a:r>
          </a:p>
          <a:p>
            <a:pPr lvl="1"/>
            <a:r>
              <a:rPr lang="sl-SI" sz="2400" dirty="0" smtClean="0"/>
              <a:t>ustvarjanja novega znanja, ki prispeva k reševanju sodobnih družbenih izzivov, </a:t>
            </a:r>
          </a:p>
          <a:p>
            <a:pPr lvl="1"/>
            <a:r>
              <a:rPr lang="sl-SI" sz="2400" dirty="0" smtClean="0"/>
              <a:t>prepričanja, da lahko zaradi tega tudi ponudijo bolj kakovostne pedagoške vsebine. </a:t>
            </a:r>
          </a:p>
          <a:p>
            <a:r>
              <a:rPr lang="sl-SI" sz="2800" dirty="0"/>
              <a:t>Konkurenca med univerzami na globalni ravni</a:t>
            </a:r>
          </a:p>
          <a:p>
            <a:pPr lvl="1"/>
            <a:r>
              <a:rPr lang="sl-SI" sz="2400" dirty="0"/>
              <a:t>Financiranje (javno, zasebno)</a:t>
            </a:r>
          </a:p>
          <a:p>
            <a:pPr lvl="1"/>
            <a:r>
              <a:rPr lang="sl-SI" sz="2400" dirty="0"/>
              <a:t>Boj za študente</a:t>
            </a:r>
          </a:p>
          <a:p>
            <a:pPr lvl="1"/>
            <a:r>
              <a:rPr lang="sl-SI" sz="2400" dirty="0"/>
              <a:t>Boj za sposobne raziskovalce in </a:t>
            </a:r>
            <a:r>
              <a:rPr lang="sl-SI" sz="2400" dirty="0" smtClean="0"/>
              <a:t>učitelje</a:t>
            </a:r>
          </a:p>
          <a:p>
            <a:r>
              <a:rPr lang="sl-SI" sz="2800" dirty="0" smtClean="0"/>
              <a:t>Od njihovega ugleda je odvisen uspeh v tekmi za denar, najboljše študente in najboljše kadre.</a:t>
            </a:r>
          </a:p>
        </p:txBody>
      </p:sp>
    </p:spTree>
    <p:extLst>
      <p:ext uri="{BB962C8B-B14F-4D97-AF65-F5344CB8AC3E}">
        <p14:creationId xmlns:p14="http://schemas.microsoft.com/office/powerpoint/2010/main" val="317949678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79376" y="612016"/>
            <a:ext cx="11377264" cy="911984"/>
          </a:xfrm>
        </p:spPr>
        <p:txBody>
          <a:bodyPr/>
          <a:lstStyle/>
          <a:p>
            <a:pPr algn="ctr"/>
            <a:r>
              <a:rPr lang="sl-SI" sz="4000" dirty="0" smtClean="0">
                <a:solidFill>
                  <a:schemeClr val="tx1"/>
                </a:solidFill>
              </a:rPr>
              <a:t>Od raziskovalne uspešnosti je odvisno </a:t>
            </a:r>
            <a:br>
              <a:rPr lang="sl-SI" sz="4000" dirty="0" smtClean="0">
                <a:solidFill>
                  <a:schemeClr val="tx1"/>
                </a:solidFill>
              </a:rPr>
            </a:br>
            <a:r>
              <a:rPr lang="sl-SI" sz="4000" dirty="0" smtClean="0">
                <a:solidFill>
                  <a:schemeClr val="tx1"/>
                </a:solidFill>
              </a:rPr>
              <a:t>javno in zasebno financiranje RO</a:t>
            </a:r>
            <a:endParaRPr lang="sl-SI" sz="4000" dirty="0">
              <a:solidFill>
                <a:schemeClr val="tx1"/>
              </a:solidFill>
            </a:endParaRPr>
          </a:p>
        </p:txBody>
      </p:sp>
      <p:sp>
        <p:nvSpPr>
          <p:cNvPr id="5" name="Označba mesta vsebine 4"/>
          <p:cNvSpPr>
            <a:spLocks noGrp="1"/>
          </p:cNvSpPr>
          <p:nvPr>
            <p:ph idx="1"/>
          </p:nvPr>
        </p:nvSpPr>
        <p:spPr>
          <a:xfrm>
            <a:off x="479376" y="1844824"/>
            <a:ext cx="11233248" cy="4752528"/>
          </a:xfrm>
        </p:spPr>
        <p:txBody>
          <a:bodyPr>
            <a:normAutofit fontScale="92500" lnSpcReduction="10000"/>
          </a:bodyPr>
          <a:lstStyle/>
          <a:p>
            <a:pPr>
              <a:buFont typeface="Wingdings" panose="05000000000000000000" pitchFamily="2" charset="2"/>
              <a:buChar char="§"/>
            </a:pPr>
            <a:r>
              <a:rPr lang="sl-SI" dirty="0"/>
              <a:t>N</a:t>
            </a:r>
            <a:r>
              <a:rPr lang="sl-SI" dirty="0" smtClean="0"/>
              <a:t>ov </a:t>
            </a:r>
            <a:r>
              <a:rPr lang="sl-SI" dirty="0"/>
              <a:t>javni management</a:t>
            </a:r>
            <a:endParaRPr lang="sl-SI" dirty="0" smtClean="0"/>
          </a:p>
          <a:p>
            <a:pPr lvl="1"/>
            <a:r>
              <a:rPr lang="sl-SI" dirty="0" smtClean="0"/>
              <a:t>Se vladno financiranje znanosti izplača?</a:t>
            </a:r>
          </a:p>
          <a:p>
            <a:pPr lvl="1"/>
            <a:r>
              <a:rPr lang="sl-SI" dirty="0" smtClean="0"/>
              <a:t>Naj javnost zaupa znanosti, da se sama ustrezno upravlja?</a:t>
            </a:r>
          </a:p>
          <a:p>
            <a:pPr>
              <a:buFont typeface="Wingdings" panose="05000000000000000000" pitchFamily="2" charset="2"/>
              <a:buChar char="§"/>
            </a:pPr>
            <a:r>
              <a:rPr lang="sl-SI" dirty="0" smtClean="0"/>
              <a:t>Naraščanje financiranja, vezanega na pretekle raziskovalne dosežke </a:t>
            </a:r>
          </a:p>
          <a:p>
            <a:pPr lvl="1">
              <a:buFont typeface="Wingdings" panose="05000000000000000000" pitchFamily="2" charset="2"/>
              <a:buChar char="§"/>
            </a:pPr>
            <a:r>
              <a:rPr lang="sl-SI" dirty="0" smtClean="0"/>
              <a:t>Na Švedskem je 20% neposrednega javnega financiranja znanosti vezano na dosežke; na Finskem 13%...</a:t>
            </a:r>
          </a:p>
          <a:p>
            <a:pPr lvl="1"/>
            <a:r>
              <a:rPr lang="sl-SI" dirty="0"/>
              <a:t>Vse več držav opravlja nacionalna ocenjevanja raziskovalne uspešnosti: britanski REF, avstralski</a:t>
            </a:r>
            <a:r>
              <a:rPr lang="en-GB" dirty="0"/>
              <a:t> RAE, </a:t>
            </a:r>
            <a:r>
              <a:rPr lang="sl-SI" dirty="0"/>
              <a:t>novozelandski</a:t>
            </a:r>
            <a:r>
              <a:rPr lang="en-GB" dirty="0"/>
              <a:t> PBRF, </a:t>
            </a:r>
            <a:r>
              <a:rPr lang="sl-SI" dirty="0"/>
              <a:t>italijanski </a:t>
            </a:r>
            <a:r>
              <a:rPr lang="en-GB" dirty="0"/>
              <a:t>VQR, </a:t>
            </a:r>
            <a:r>
              <a:rPr lang="sl-SI" dirty="0"/>
              <a:t>nizozemski</a:t>
            </a:r>
            <a:r>
              <a:rPr lang="en-GB" dirty="0"/>
              <a:t> Standard Evaluation Protocols (SEP)</a:t>
            </a:r>
            <a:r>
              <a:rPr lang="sl-SI" dirty="0"/>
              <a:t>…</a:t>
            </a:r>
          </a:p>
          <a:p>
            <a:r>
              <a:rPr lang="sl-SI" dirty="0"/>
              <a:t>POSLEDICA: Univerze in posamezniki se trudijo prikazati kot raziskovalno (izjemno) uspešni</a:t>
            </a:r>
            <a:r>
              <a:rPr lang="sl-SI" dirty="0" smtClean="0"/>
              <a:t>.</a:t>
            </a:r>
          </a:p>
        </p:txBody>
      </p:sp>
    </p:spTree>
    <p:extLst>
      <p:ext uri="{BB962C8B-B14F-4D97-AF65-F5344CB8AC3E}">
        <p14:creationId xmlns:p14="http://schemas.microsoft.com/office/powerpoint/2010/main" val="216605880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rotWithShape="1">
          <a:blip r:embed="rId2"/>
          <a:srcRect l="3639" t="20404" r="31324" b="41120"/>
          <a:stretch/>
        </p:blipFill>
        <p:spPr>
          <a:xfrm>
            <a:off x="290466" y="4138749"/>
            <a:ext cx="7056784" cy="2348364"/>
          </a:xfrm>
          <a:prstGeom prst="rect">
            <a:avLst/>
          </a:prstGeom>
        </p:spPr>
      </p:pic>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7</a:t>
            </a:fld>
            <a:endParaRPr lang="en-US"/>
          </a:p>
        </p:txBody>
      </p:sp>
      <p:sp>
        <p:nvSpPr>
          <p:cNvPr id="3" name="Naslov 2"/>
          <p:cNvSpPr>
            <a:spLocks noGrp="1"/>
          </p:cNvSpPr>
          <p:nvPr>
            <p:ph type="title"/>
          </p:nvPr>
        </p:nvSpPr>
        <p:spPr>
          <a:xfrm>
            <a:off x="711200" y="612016"/>
            <a:ext cx="10871200" cy="1376824"/>
          </a:xfrm>
        </p:spPr>
        <p:txBody>
          <a:bodyPr/>
          <a:lstStyle/>
          <a:p>
            <a:r>
              <a:rPr lang="sl-SI" dirty="0" smtClean="0"/>
              <a:t>Raziskovalno delo je osrednji element lestvic razvrščanja univerz</a:t>
            </a:r>
            <a:endParaRPr lang="sl-SI" dirty="0"/>
          </a:p>
        </p:txBody>
      </p:sp>
      <p:pic>
        <p:nvPicPr>
          <p:cNvPr id="7" name="Slika 6"/>
          <p:cNvPicPr>
            <a:picLocks noChangeAspect="1"/>
          </p:cNvPicPr>
          <p:nvPr/>
        </p:nvPicPr>
        <p:blipFill rotWithShape="1">
          <a:blip r:embed="rId3"/>
          <a:srcRect l="27280" t="13453" r="27317" b="67245"/>
          <a:stretch/>
        </p:blipFill>
        <p:spPr>
          <a:xfrm>
            <a:off x="272032" y="2248441"/>
            <a:ext cx="6470501" cy="1800200"/>
          </a:xfrm>
          <a:prstGeom prst="rect">
            <a:avLst/>
          </a:prstGeom>
        </p:spPr>
      </p:pic>
      <p:pic>
        <p:nvPicPr>
          <p:cNvPr id="9" name="Slika 8"/>
          <p:cNvPicPr>
            <a:picLocks noChangeAspect="1"/>
          </p:cNvPicPr>
          <p:nvPr/>
        </p:nvPicPr>
        <p:blipFill rotWithShape="1">
          <a:blip r:embed="rId4"/>
          <a:srcRect l="1493" t="26540" r="34315" b="13746"/>
          <a:stretch/>
        </p:blipFill>
        <p:spPr>
          <a:xfrm>
            <a:off x="6762915" y="1409658"/>
            <a:ext cx="5092038" cy="2664438"/>
          </a:xfrm>
          <a:prstGeom prst="rect">
            <a:avLst/>
          </a:prstGeom>
        </p:spPr>
      </p:pic>
      <p:pic>
        <p:nvPicPr>
          <p:cNvPr id="10" name="Slika 9"/>
          <p:cNvPicPr>
            <a:picLocks noChangeAspect="1"/>
          </p:cNvPicPr>
          <p:nvPr/>
        </p:nvPicPr>
        <p:blipFill rotWithShape="1">
          <a:blip r:embed="rId5"/>
          <a:srcRect l="11975" t="38022" r="39557" b="38817"/>
          <a:stretch/>
        </p:blipFill>
        <p:spPr>
          <a:xfrm>
            <a:off x="4976079" y="4487257"/>
            <a:ext cx="6878874" cy="1849017"/>
          </a:xfrm>
          <a:prstGeom prst="rect">
            <a:avLst/>
          </a:prstGeom>
        </p:spPr>
      </p:pic>
    </p:spTree>
    <p:extLst>
      <p:ext uri="{BB962C8B-B14F-4D97-AF65-F5344CB8AC3E}">
        <p14:creationId xmlns:p14="http://schemas.microsoft.com/office/powerpoint/2010/main" val="3464507245"/>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sz="quarter" idx="4"/>
          </p:nvPr>
        </p:nvSpPr>
        <p:spPr/>
        <p:txBody>
          <a:bodyPr/>
          <a:lstStyle/>
          <a:p>
            <a:pPr>
              <a:defRPr/>
            </a:pPr>
            <a:fld id="{869A43B6-4A72-4A6E-B3BC-4E1A4B5DD1B6}" type="slidenum">
              <a:rPr lang="en-US" smtClean="0"/>
              <a:pPr>
                <a:defRPr/>
              </a:pPr>
              <a:t>8</a:t>
            </a:fld>
            <a:endParaRPr lang="en-US"/>
          </a:p>
        </p:txBody>
      </p:sp>
      <p:sp>
        <p:nvSpPr>
          <p:cNvPr id="2" name="Naslov 1"/>
          <p:cNvSpPr>
            <a:spLocks noGrp="1"/>
          </p:cNvSpPr>
          <p:nvPr>
            <p:ph type="title"/>
          </p:nvPr>
        </p:nvSpPr>
        <p:spPr>
          <a:xfrm>
            <a:off x="478637" y="701544"/>
            <a:ext cx="8928992" cy="903312"/>
          </a:xfrm>
        </p:spPr>
        <p:txBody>
          <a:bodyPr/>
          <a:lstStyle/>
          <a:p>
            <a:pPr algn="ctr"/>
            <a:r>
              <a:rPr lang="sl-SI" dirty="0" smtClean="0"/>
              <a:t>Združitev VŠ institucij na Norveškem</a:t>
            </a:r>
            <a:endParaRPr lang="sl-SI" dirty="0"/>
          </a:p>
        </p:txBody>
      </p:sp>
      <p:pic>
        <p:nvPicPr>
          <p:cNvPr id="6" name="Označba mesta vsebine 5"/>
          <p:cNvPicPr>
            <a:picLocks noGrp="1" noChangeAspect="1"/>
          </p:cNvPicPr>
          <p:nvPr>
            <p:ph idx="1"/>
          </p:nvPr>
        </p:nvPicPr>
        <p:blipFill rotWithShape="1">
          <a:blip r:embed="rId2"/>
          <a:srcRect l="29699" t="12500" r="33137" b="45312"/>
          <a:stretch/>
        </p:blipFill>
        <p:spPr>
          <a:xfrm>
            <a:off x="4943133" y="1524000"/>
            <a:ext cx="6540500" cy="4176464"/>
          </a:xfrm>
          <a:prstGeom prst="rect">
            <a:avLst/>
          </a:prstGeom>
        </p:spPr>
      </p:pic>
      <p:sp>
        <p:nvSpPr>
          <p:cNvPr id="8" name="Naslov 1"/>
          <p:cNvSpPr txBox="1">
            <a:spLocks/>
          </p:cNvSpPr>
          <p:nvPr/>
        </p:nvSpPr>
        <p:spPr bwMode="auto">
          <a:xfrm>
            <a:off x="551384" y="2132856"/>
            <a:ext cx="396044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sl-SI" sz="3200" kern="0" dirty="0" smtClean="0"/>
              <a:t>2014-2018: na račun združevanj zmanjšanje števila visokošolskih institucij iz 33 na 21</a:t>
            </a:r>
            <a:endParaRPr lang="sl-SI" sz="3200" kern="0" dirty="0"/>
          </a:p>
        </p:txBody>
      </p:sp>
    </p:spTree>
    <p:extLst>
      <p:ext uri="{BB962C8B-B14F-4D97-AF65-F5344CB8AC3E}">
        <p14:creationId xmlns:p14="http://schemas.microsoft.com/office/powerpoint/2010/main" val="136356583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9</a:t>
            </a:fld>
            <a:endParaRPr lang="en-US"/>
          </a:p>
        </p:txBody>
      </p:sp>
      <p:sp>
        <p:nvSpPr>
          <p:cNvPr id="3" name="Naslov 2"/>
          <p:cNvSpPr>
            <a:spLocks noGrp="1"/>
          </p:cNvSpPr>
          <p:nvPr>
            <p:ph type="title"/>
          </p:nvPr>
        </p:nvSpPr>
        <p:spPr/>
        <p:txBody>
          <a:bodyPr/>
          <a:lstStyle/>
          <a:p>
            <a:r>
              <a:rPr lang="sl-SI" dirty="0" smtClean="0"/>
              <a:t>Podobna združitev v Beogradu 2010-2015</a:t>
            </a:r>
            <a:endParaRPr lang="sl-SI" dirty="0"/>
          </a:p>
        </p:txBody>
      </p:sp>
      <p:sp>
        <p:nvSpPr>
          <p:cNvPr id="5" name="Označba mesta vsebine 4"/>
          <p:cNvSpPr>
            <a:spLocks noGrp="1"/>
          </p:cNvSpPr>
          <p:nvPr>
            <p:ph idx="1"/>
          </p:nvPr>
        </p:nvSpPr>
        <p:spPr>
          <a:xfrm>
            <a:off x="335360" y="1628800"/>
            <a:ext cx="4680520" cy="4896544"/>
          </a:xfrm>
        </p:spPr>
        <p:txBody>
          <a:bodyPr/>
          <a:lstStyle/>
          <a:p>
            <a:r>
              <a:rPr lang="sl-SI" sz="2800" dirty="0"/>
              <a:t>Univerzi v Beogradu </a:t>
            </a:r>
            <a:r>
              <a:rPr lang="sl-SI" sz="2800" dirty="0" smtClean="0"/>
              <a:t>se </a:t>
            </a:r>
            <a:r>
              <a:rPr lang="sl-SI" sz="2800" dirty="0"/>
              <a:t>je, na zahtevo političnega vodstva države, v obdobju 2010 do 2015 priključili 11 nacionalnih raziskovalnih inštitutov z več tisoč raziskovalci. </a:t>
            </a:r>
            <a:endParaRPr lang="sl-SI" sz="2800" dirty="0" smtClean="0"/>
          </a:p>
          <a:p>
            <a:r>
              <a:rPr lang="sl-SI" sz="2800" dirty="0" smtClean="0"/>
              <a:t>Uvrstitev </a:t>
            </a:r>
            <a:r>
              <a:rPr lang="sl-SI" sz="2800" dirty="0"/>
              <a:t>UB v letu 2019 je dokaz, da ima takšno izboljšanje položaja na WUR le začasen učinek.</a:t>
            </a:r>
          </a:p>
        </p:txBody>
      </p:sp>
      <p:pic>
        <p:nvPicPr>
          <p:cNvPr id="7" name="Slika 6"/>
          <p:cNvPicPr>
            <a:picLocks noChangeAspect="1"/>
          </p:cNvPicPr>
          <p:nvPr/>
        </p:nvPicPr>
        <p:blipFill rotWithShape="1">
          <a:blip r:embed="rId2"/>
          <a:srcRect l="36824" t="25843" r="22519" b="28564"/>
          <a:stretch/>
        </p:blipFill>
        <p:spPr>
          <a:xfrm>
            <a:off x="6744072" y="1309982"/>
            <a:ext cx="5022999" cy="3168352"/>
          </a:xfrm>
          <a:prstGeom prst="rect">
            <a:avLst/>
          </a:prstGeom>
        </p:spPr>
      </p:pic>
      <p:pic>
        <p:nvPicPr>
          <p:cNvPr id="8" name="Slika 7"/>
          <p:cNvPicPr>
            <a:picLocks noChangeAspect="1"/>
          </p:cNvPicPr>
          <p:nvPr/>
        </p:nvPicPr>
        <p:blipFill rotWithShape="1">
          <a:blip r:embed="rId3"/>
          <a:srcRect l="10445" t="15191" r="36381" b="40281"/>
          <a:stretch/>
        </p:blipFill>
        <p:spPr>
          <a:xfrm>
            <a:off x="5472000" y="4509120"/>
            <a:ext cx="4625919" cy="2178961"/>
          </a:xfrm>
          <a:prstGeom prst="rect">
            <a:avLst/>
          </a:prstGeom>
        </p:spPr>
      </p:pic>
    </p:spTree>
    <p:extLst>
      <p:ext uri="{BB962C8B-B14F-4D97-AF65-F5344CB8AC3E}">
        <p14:creationId xmlns:p14="http://schemas.microsoft.com/office/powerpoint/2010/main" val="30341504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UM.SI">
  <a:themeElements>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F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M.SI 16-9.potx" id="{608B7037-713B-4FF1-B017-39F60D787122}" vid="{5BAFCD65-382A-4C5A-A592-8E051B1AF3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c414fd7f-21c6-4d94-90e3-68400e5795fc">K67AKCNZ6W6Y-296-22</_dlc_DocId>
    <_dlc_DocIdUrl xmlns="c414fd7f-21c6-4d94-90e3-68400e5795fc">
      <Url>https://www.um.si/CGP/Splosno/_layouts/15/DocIdRedir.aspx?ID=K67AKCNZ6W6Y-296-22</Url>
      <Description>K67AKCNZ6W6Y-296-22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76FE8D1050ED6A44AA5FB17ED4ACEE3F" ma:contentTypeVersion="2" ma:contentTypeDescription="Ustvari nov dokument." ma:contentTypeScope="" ma:versionID="7b778aaef38645d0b1d05ba8d714caf4">
  <xsd:schema xmlns:xsd="http://www.w3.org/2001/XMLSchema" xmlns:xs="http://www.w3.org/2001/XMLSchema" xmlns:p="http://schemas.microsoft.com/office/2006/metadata/properties" xmlns:ns1="http://schemas.microsoft.com/sharepoint/v3" xmlns:ns2="c414fd7f-21c6-4d94-90e3-68400e5795fc" targetNamespace="http://schemas.microsoft.com/office/2006/metadata/properties" ma:root="true" ma:fieldsID="0b3382c9dd58f742b27d1f7c499c8b0c" ns1:_="" ns2:_="">
    <xsd:import namespace="http://schemas.microsoft.com/sharepoint/v3"/>
    <xsd:import namespace="c414fd7f-21c6-4d94-90e3-68400e5795fc"/>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Razporejanje začetnega datuma" ma:description="" ma:hidden="true" ma:internalName="PublishingStartDate">
      <xsd:simpleType>
        <xsd:restriction base="dms:Unknown"/>
      </xsd:simpleType>
    </xsd:element>
    <xsd:element name="PublishingExpirationDate" ma:index="12" nillable="true" ma:displayName="Razporejanje končnega datuma"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14fd7f-21c6-4d94-90e3-68400e5795fc" elementFormDefault="qualified">
    <xsd:import namespace="http://schemas.microsoft.com/office/2006/documentManagement/types"/>
    <xsd:import namespace="http://schemas.microsoft.com/office/infopath/2007/PartnerControls"/>
    <xsd:element name="_dlc_DocId" ma:index="8" nillable="true" ma:displayName="Vrednost ID-ja dokumenta" ma:description="Vrednost ID-ja dokumenta, dodeljenega temu elementu." ma:internalName="_dlc_DocId" ma:readOnly="true">
      <xsd:simpleType>
        <xsd:restriction base="dms:Text"/>
      </xsd:simpleType>
    </xsd:element>
    <xsd:element name="_dlc_DocIdUrl" ma:index="9" nillable="true" ma:displayName="ID dokumenta" ma:description="Trajna povezava do tega dokumenta."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V skupni rabi z"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C1CEDC-767B-4459-9F19-F8971A08C7CE}">
  <ds:schemaRefs>
    <ds:schemaRef ds:uri="http://schemas.microsoft.com/sharepoint/events"/>
  </ds:schemaRefs>
</ds:datastoreItem>
</file>

<file path=customXml/itemProps2.xml><?xml version="1.0" encoding="utf-8"?>
<ds:datastoreItem xmlns:ds="http://schemas.openxmlformats.org/officeDocument/2006/customXml" ds:itemID="{BE4D39D2-AE85-4557-BAAB-3E26E7115052}">
  <ds:schemaRefs>
    <ds:schemaRef ds:uri="http://www.w3.org/XML/1998/namespace"/>
    <ds:schemaRef ds:uri="http://schemas.microsoft.com/sharepoint/v3"/>
    <ds:schemaRef ds:uri="http://schemas.microsoft.com/office/2006/documentManagement/types"/>
    <ds:schemaRef ds:uri="http://purl.org/dc/terms/"/>
    <ds:schemaRef ds:uri="http://purl.org/dc/elements/1.1/"/>
    <ds:schemaRef ds:uri="http://schemas.microsoft.com/office/2006/metadata/properties"/>
    <ds:schemaRef ds:uri="c414fd7f-21c6-4d94-90e3-68400e5795fc"/>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C96AB59-04EF-4827-B82A-A29E9A99E44C}">
  <ds:schemaRefs>
    <ds:schemaRef ds:uri="http://schemas.microsoft.com/sharepoint/v3/contenttype/forms"/>
  </ds:schemaRefs>
</ds:datastoreItem>
</file>

<file path=customXml/itemProps4.xml><?xml version="1.0" encoding="utf-8"?>
<ds:datastoreItem xmlns:ds="http://schemas.openxmlformats.org/officeDocument/2006/customXml" ds:itemID="{1700BD0E-AFEA-4968-ACAD-EDFA557EB6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414fd7f-21c6-4d94-90e3-68400e5795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UM.SI 16-9</Template>
  <TotalTime>5051</TotalTime>
  <Words>1952</Words>
  <Application>Microsoft Office PowerPoint</Application>
  <PresentationFormat>Širokozaslonsko</PresentationFormat>
  <Paragraphs>215</Paragraphs>
  <Slides>44</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44</vt:i4>
      </vt:variant>
    </vt:vector>
  </HeadingPairs>
  <TitlesOfParts>
    <vt:vector size="51" baseType="lpstr">
      <vt:lpstr>Arial</vt:lpstr>
      <vt:lpstr>Balto</vt:lpstr>
      <vt:lpstr>Calibri</vt:lpstr>
      <vt:lpstr>Open Sans</vt:lpstr>
      <vt:lpstr>Tahoma</vt:lpstr>
      <vt:lpstr>Wingdings</vt:lpstr>
      <vt:lpstr>UM.SI</vt:lpstr>
      <vt:lpstr>Vrednotenje raziskovalnega dela:  v iskanju ravnovesja med kvantitativnimi in kvalitativnimi merili</vt:lpstr>
      <vt:lpstr>Odgovorna raba metrike v raziskavah</vt:lpstr>
      <vt:lpstr>Izhodišča predavanja</vt:lpstr>
      <vt:lpstr>Raziskovalne &amp; pedagoške univerze</vt:lpstr>
      <vt:lpstr>Raziskovalne &amp; pedagoške univerze</vt:lpstr>
      <vt:lpstr>Od raziskovalne uspešnosti je odvisno  javno in zasebno financiranje RO</vt:lpstr>
      <vt:lpstr>Raziskovalno delo je osrednji element lestvic razvrščanja univerz</vt:lpstr>
      <vt:lpstr>Združitev VŠ institucij na Norveškem</vt:lpstr>
      <vt:lpstr>Podobna združitev v Beogradu 2010-2015</vt:lpstr>
      <vt:lpstr>Globalni boj za visoko citirane raziskovalce</vt:lpstr>
      <vt:lpstr>Kitajska: od 1 članka v SCI v 1973 do 2. mesta po številu najbolj citiranih raziskovalcev v 2019</vt:lpstr>
      <vt:lpstr>Obrazci Evropske komisije za prijavo projektov</vt:lpstr>
      <vt:lpstr>UK universities shift to teaching-only contracts ahead of REF, Times HE, 14.3.2019)</vt:lpstr>
      <vt:lpstr>Svet znanstvenih objav</vt:lpstr>
      <vt:lpstr>Kako vrednotimo znanstvene objave?</vt:lpstr>
      <vt:lpstr>Kako vrednotimo raziskovalno delo?</vt:lpstr>
      <vt:lpstr>Bibliometrics – a research policy minefield</vt:lpstr>
      <vt:lpstr>Težave čistega bibliometričnega sistema</vt:lpstr>
      <vt:lpstr>Težave čistega bibliometričnega sistema</vt:lpstr>
      <vt:lpstr>Težave čistega bibliometričnega sistema</vt:lpstr>
      <vt:lpstr>PowerPointova predstavitev</vt:lpstr>
      <vt:lpstr>PowerPointova predstavitev</vt:lpstr>
      <vt:lpstr>Je peer-review res boljši od bibliometrike?</vt:lpstr>
      <vt:lpstr>Kaj pa akademska svoboda?</vt:lpstr>
      <vt:lpstr>Avstralska vlada: predlog za prehod na pedagoške univerze (december 2018)</vt:lpstr>
      <vt:lpstr>PowerPointova predstavitev</vt:lpstr>
      <vt:lpstr>Koncepta raziskovalne univerze ne smemo jemati kot samoumevnega</vt:lpstr>
      <vt:lpstr>Imad A. Moosa: Publish or Perish (2018)</vt:lpstr>
      <vt:lpstr>„Fixing Science“</vt:lpstr>
      <vt:lpstr>DORA – San Francisco Declaration on Research Assessment (2012)</vt:lpstr>
      <vt:lpstr>PowerPointova predstavitev</vt:lpstr>
      <vt:lpstr>Leidenski manifest (2015)</vt:lpstr>
      <vt:lpstr>Leidenski manifest (2015)</vt:lpstr>
      <vt:lpstr>Leidenski manifest (2015) – 10 načel:</vt:lpstr>
      <vt:lpstr>Leidenski manifest (2015) – 10 načel:</vt:lpstr>
      <vt:lpstr>Britansko poročilo neodvisnih strokovnjakov o uporabi metrike pri ocenjevanju raziskovalne uspešnosti (2015)</vt:lpstr>
      <vt:lpstr>Velika odmevnost poročila</vt:lpstr>
      <vt:lpstr>Evropska komisija</vt:lpstr>
      <vt:lpstr>Evropska komisija</vt:lpstr>
      <vt:lpstr>Evropska komisija</vt:lpstr>
      <vt:lpstr>Sporazum o reformi vrednotenja znanosti, 28. september 2022</vt:lpstr>
      <vt:lpstr>PowerPointova predstavitev</vt:lpstr>
      <vt:lpstr>Izzivi ocenjevanja raziskovalne uspešnosti</vt:lpstr>
      <vt:lpstr>PowerPointova predstavitev</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Janja Hojnik</dc:creator>
  <cp:lastModifiedBy>Janja Hojnik</cp:lastModifiedBy>
  <cp:revision>65</cp:revision>
  <dcterms:created xsi:type="dcterms:W3CDTF">2018-12-05T11:20:01Z</dcterms:created>
  <dcterms:modified xsi:type="dcterms:W3CDTF">2023-09-27T16:42:32Z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0x01010076FE8D1050ED6A44AA5FB17ED4ACEE3F</vt:lpwstr>
  </property>
  <property fmtid="{D5CDD505-2E9C-101B-9397-08002B2CF9AE}" pid="3" name="_dlc_DocIdItemGuid">
    <vt:lpwstr>fd3d7992-7865-4ae5-b3ad-0d131617dd40</vt:lpwstr>
  </property>
</Properties>
</file>