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12B42-2DC1-49BA-8BC5-E91929F70DCB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5D5A7-62F3-4374-84FF-11AD62856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74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C8970-16C6-46B2-AE35-6EA3D2843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DC7AE-BB38-4B34-9CFB-EE71B2D43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3EAD1-6431-45D3-85A0-AD985FAD3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24/03/2021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F25D3-B524-488F-9B6B-0B7DEB97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NESE Biannual Event 2021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D03EE-E3A8-44F6-B088-49585D390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79851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EAE7F-3733-44A0-96B9-B5D417DBB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17DD6E-17FD-4D2E-99F4-C8750A220B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357DB-890B-410E-879B-BBE095DE1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24/03/2021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B9A72-AD5C-4342-85AA-50F915234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NESE Biannual Event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CF8A2-4813-4ACE-8DD7-F0B55FA61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17D-E707-46C8-99FC-20A013691D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94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90A12B-76A7-4B03-BA1C-7C3507EECA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503AC9-C21C-4B25-B0A8-77BA9E8E0E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6BDEC-0311-4E9E-8731-F92E952B2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24/03/2021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CD3AD-7017-4211-900B-3FF2D61A9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NESE Biannual Event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32F38-E4F2-41A0-862D-ADB4E0A97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17D-E707-46C8-99FC-20A013691D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30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05F44-9A9E-4DE6-9D66-72D708636D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B3F0AE-B9D5-4014-A982-A684859572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0A185-D816-448E-8528-18C9E7F15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24/03/2021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53608-26EF-4092-8D0C-CEB59B65E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NESE Biannual Event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1C57E-560F-48D8-92EB-51C958B9A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17D-E707-46C8-99FC-20A013691D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8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13774-BD8B-449C-AEC8-A9BFBA1EE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AA45C0-7502-44E8-967E-82E338F65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FCE79-A506-416F-9F43-F042131F0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24/03/2021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B5C34-97AF-43F3-90BD-35BF81675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NESE Biannual Event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33628-C1EA-465E-9AD0-E88619EC9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17D-E707-46C8-99FC-20A013691D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057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F476D-B560-4614-ABB7-2139FD72B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5CA6D-6E3A-4922-90CC-2CC0F09111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D3E0FA-F1E2-4390-9249-2DF1EED53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F08B27-3345-4C0E-8C33-3FBED4AE5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24/03/2021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A124A7-5C29-4636-B687-8D5CEA2E8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NESE Biannual Event 2021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3768D-9795-4978-80E4-7B7B28C60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17D-E707-46C8-99FC-20A013691D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657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D3B19-B9F3-49E7-AF83-DC2E83D32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5CF76-A980-4AE5-A980-482A7F26F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56A8CB-79C9-4C76-8F44-5F0858348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606E78-80F6-4BCF-AC7F-A43B3FF123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14A5BB-6095-4BE7-B7A9-72B11F84BA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886FCB-A359-402E-A213-21007C1D7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24/03/2021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1BA2D2-4B2A-4F11-9970-AC81220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NESE Biannual Event 2021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F5B485-4262-4ADF-8125-5AA6AF91F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17D-E707-46C8-99FC-20A013691D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00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EE47D-41C3-4505-AA4D-28CB87A09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2A7203-0F15-4DC1-A98D-DA28E0363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24/03/2021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8EB7A8-05AF-4BB0-9155-843C40934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NESE Biannual Event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F2EF9E-DEC6-4DBA-8891-BB2235649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17D-E707-46C8-99FC-20A013691D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482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9FDC98-3308-4108-977C-496044FCD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24/03/2021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CD645B-0A81-437F-8969-E95C2D1A5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NESE Biannual Event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62055D-BAB2-4572-BB1D-2A5361B55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17D-E707-46C8-99FC-20A013691D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193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F44EF-63E7-4148-A44A-AE5A1BD51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C0BF4-FFE3-4987-908C-13C590827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C44846-F61D-41D0-870A-356D98AE65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371936-D8FD-47BD-A3A7-423D4E1ED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24/03/2021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843AD2-2F0D-47E1-87CD-E1E373316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NESE Biannual Event 2021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617AB6-0AA9-4B69-95FD-9783D8D46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17D-E707-46C8-99FC-20A013691D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669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4AB28-51FC-4BF9-8D81-9AC6E5501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70D37A-4EB3-41E6-BB99-27C1DAC409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5A56A6-F9DD-4D76-BDD7-7B052AA44A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4F98AD-4FDE-4D4E-A7DF-EE698059F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24/03/2021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4EC56-C729-45AB-BFDC-28C3353FB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NESE Biannual Event 2021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03F4C-8457-4C18-9207-DE1AF0A18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17D-E707-46C8-99FC-20A013691D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05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BF6CB9-9476-404E-A99B-CC0B5EC45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0397B1-21D8-48A7-8AF9-3055773D7B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B970E-9188-4C2A-B6EE-379315C8C4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24/03/2021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129B33-7FA0-46DC-9797-692337788D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NESE Biannual Event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98345-CEB0-459C-950C-F461CEAF1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0317D-E707-46C8-99FC-20A013691D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458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pawel.penszko@interia.p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4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3.png"/><Relationship Id="rId7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BA65649-7A04-4CC8-AAFC-2FCEF61397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2424" y="592089"/>
            <a:ext cx="3499392" cy="1440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53F42C34-F396-4A9B-AE35-7FA01DC058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49502"/>
            <a:ext cx="9144000" cy="3489434"/>
          </a:xfrm>
        </p:spPr>
        <p:txBody>
          <a:bodyPr>
            <a:normAutofit fontScale="92500" lnSpcReduction="20000"/>
          </a:bodyPr>
          <a:lstStyle/>
          <a:p>
            <a:r>
              <a:rPr lang="en-US" sz="5600" b="1" dirty="0">
                <a:solidFill>
                  <a:schemeClr val="accent1"/>
                </a:solidFill>
              </a:rPr>
              <a:t>Using register data in monitoring and evaluation: experiences from Poland</a:t>
            </a:r>
            <a:endParaRPr lang="en-US" sz="3600" dirty="0"/>
          </a:p>
          <a:p>
            <a:endParaRPr lang="en-US" sz="3600" i="1" dirty="0"/>
          </a:p>
          <a:p>
            <a:r>
              <a:rPr lang="en-US" sz="3600" i="1" dirty="0"/>
              <a:t>Presenter:</a:t>
            </a:r>
            <a:r>
              <a:rPr lang="pl-PL" sz="3600" i="1" dirty="0"/>
              <a:t> Paweł Penszko, </a:t>
            </a:r>
          </a:p>
          <a:p>
            <a:r>
              <a:rPr lang="pl-PL" sz="3600" i="1" dirty="0" err="1"/>
              <a:t>Polish</a:t>
            </a:r>
            <a:r>
              <a:rPr lang="pl-PL" sz="3600" i="1" dirty="0"/>
              <a:t> Evaluation </a:t>
            </a:r>
            <a:r>
              <a:rPr lang="pl-PL" sz="3600" i="1" dirty="0" err="1"/>
              <a:t>Society</a:t>
            </a:r>
            <a:endParaRPr lang="en-US" sz="3600" i="1" dirty="0"/>
          </a:p>
          <a:p>
            <a:endParaRPr lang="en-GB" sz="36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3BD27DF1-1007-314F-0760-1D7005525C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0186" y="592089"/>
            <a:ext cx="2791984" cy="1440000"/>
          </a:xfrm>
          <a:prstGeom prst="rect">
            <a:avLst/>
          </a:prstGeom>
        </p:spPr>
      </p:pic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72045AB-2164-F74E-C2AD-2078ADD5CD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pl-PL" sz="1400" b="1" dirty="0">
                <a:solidFill>
                  <a:schemeClr val="accent1"/>
                </a:solidFill>
              </a:rPr>
              <a:t>30</a:t>
            </a:r>
            <a:r>
              <a:rPr lang="en-US" sz="1400" b="1" dirty="0">
                <a:solidFill>
                  <a:schemeClr val="accent1"/>
                </a:solidFill>
              </a:rPr>
              <a:t>/0</a:t>
            </a:r>
            <a:r>
              <a:rPr lang="pl-PL" sz="1400" b="1" dirty="0">
                <a:solidFill>
                  <a:schemeClr val="accent1"/>
                </a:solidFill>
              </a:rPr>
              <a:t>9</a:t>
            </a:r>
            <a:r>
              <a:rPr lang="en-US" sz="1400" b="1" dirty="0">
                <a:solidFill>
                  <a:schemeClr val="accent1"/>
                </a:solidFill>
              </a:rPr>
              <a:t>/2023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CA146C10-1591-0BEF-AC28-A2C205187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98821" y="6340308"/>
            <a:ext cx="7443537" cy="352759"/>
          </a:xfrm>
        </p:spPr>
        <p:txBody>
          <a:bodyPr/>
          <a:lstStyle/>
          <a:p>
            <a:r>
              <a:rPr lang="pl-PL" sz="2000" b="1" dirty="0">
                <a:solidFill>
                  <a:schemeClr val="accent1"/>
                </a:solidFill>
              </a:rPr>
              <a:t>5th </a:t>
            </a:r>
            <a:r>
              <a:rPr lang="pl-PL" sz="2000" b="1" dirty="0" err="1">
                <a:solidFill>
                  <a:schemeClr val="accent1"/>
                </a:solidFill>
              </a:rPr>
              <a:t>Biennial</a:t>
            </a:r>
            <a:r>
              <a:rPr lang="pl-PL" sz="2000" b="1" dirty="0">
                <a:solidFill>
                  <a:schemeClr val="accent1"/>
                </a:solidFill>
              </a:rPr>
              <a:t> Conference of the Western </a:t>
            </a:r>
            <a:r>
              <a:rPr lang="pl-PL" sz="2000" b="1" dirty="0" err="1">
                <a:solidFill>
                  <a:schemeClr val="accent1"/>
                </a:solidFill>
              </a:rPr>
              <a:t>Balkan</a:t>
            </a:r>
            <a:r>
              <a:rPr lang="pl-PL" sz="2000" b="1" dirty="0">
                <a:solidFill>
                  <a:schemeClr val="accent1"/>
                </a:solidFill>
              </a:rPr>
              <a:t> Evaluation Network</a:t>
            </a:r>
            <a:endParaRPr lang="en-GB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530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6FF10-1820-485C-BC5B-C568C18AC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17D-E707-46C8-99FC-20A013691D9F}" type="slidenum">
              <a:rPr lang="en-GB" sz="1600" b="1" smtClean="0">
                <a:solidFill>
                  <a:schemeClr val="accent1"/>
                </a:solidFill>
              </a:rPr>
              <a:t>10</a:t>
            </a:fld>
            <a:endParaRPr lang="en-GB" sz="1600" b="1" dirty="0">
              <a:solidFill>
                <a:schemeClr val="accent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C96EA06-2CC8-48C5-93B8-97A934D992F4}"/>
              </a:ext>
            </a:extLst>
          </p:cNvPr>
          <p:cNvSpPr txBox="1">
            <a:spLocks/>
          </p:cNvSpPr>
          <p:nvPr/>
        </p:nvSpPr>
        <p:spPr>
          <a:xfrm>
            <a:off x="470337" y="338082"/>
            <a:ext cx="10322581" cy="68590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dirty="0">
                <a:solidFill>
                  <a:schemeClr val="accent1"/>
                </a:solidFill>
              </a:rPr>
              <a:t>Register data in </a:t>
            </a:r>
            <a:r>
              <a:rPr lang="pl-PL" sz="3200" dirty="0" err="1">
                <a:solidFill>
                  <a:schemeClr val="accent1"/>
                </a:solidFill>
              </a:rPr>
              <a:t>evaluation</a:t>
            </a:r>
            <a:r>
              <a:rPr lang="pl-PL" sz="3200" dirty="0">
                <a:solidFill>
                  <a:schemeClr val="accent1"/>
                </a:solidFill>
              </a:rPr>
              <a:t>– Poland – </a:t>
            </a:r>
            <a:r>
              <a:rPr lang="pl-PL" sz="3200" dirty="0" err="1">
                <a:solidFill>
                  <a:schemeClr val="accent1"/>
                </a:solidFill>
              </a:rPr>
              <a:t>future</a:t>
            </a:r>
            <a:r>
              <a:rPr lang="pl-PL" sz="3200" dirty="0">
                <a:solidFill>
                  <a:schemeClr val="accent1"/>
                </a:solidFill>
              </a:rPr>
              <a:t> </a:t>
            </a:r>
            <a:r>
              <a:rPr lang="pl-PL" sz="3200" dirty="0" err="1">
                <a:solidFill>
                  <a:schemeClr val="accent1"/>
                </a:solidFill>
              </a:rPr>
              <a:t>perspectives</a:t>
            </a:r>
            <a:endParaRPr lang="en-GB" sz="32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0D2F467-931A-4C81-BF48-82A1A0B21764}"/>
              </a:ext>
            </a:extLst>
          </p:cNvPr>
          <p:cNvSpPr txBox="1">
            <a:spLocks/>
          </p:cNvSpPr>
          <p:nvPr/>
        </p:nvSpPr>
        <p:spPr>
          <a:xfrm>
            <a:off x="588579" y="1242734"/>
            <a:ext cx="11133084" cy="49687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600"/>
              </a:spcBef>
              <a:buClr>
                <a:srgbClr val="00B050"/>
              </a:buClr>
            </a:pPr>
            <a:r>
              <a:rPr lang="en-GB" sz="2800" b="1" dirty="0">
                <a:solidFill>
                  <a:schemeClr val="accent1"/>
                </a:solidFill>
              </a:rPr>
              <a:t>2021</a:t>
            </a:r>
            <a:r>
              <a:rPr lang="en-GB" sz="2800" dirty="0">
                <a:solidFill>
                  <a:schemeClr val="accent1"/>
                </a:solidFill>
              </a:rPr>
              <a:t> </a:t>
            </a:r>
            <a:r>
              <a:rPr lang="en-GB" sz="2800" dirty="0"/>
              <a:t>– Act on open data and re-use of public sector data</a:t>
            </a:r>
          </a:p>
          <a:p>
            <a:pPr marL="719138" indent="-342900" algn="l">
              <a:spcBef>
                <a:spcPts val="1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2800" dirty="0"/>
              <a:t>A programme of making public data publicly accessible on a website (htts://dane.gov.pl)</a:t>
            </a:r>
          </a:p>
          <a:p>
            <a:pPr marL="719138" indent="-342900" algn="l">
              <a:spcBef>
                <a:spcPts val="1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2800" dirty="0"/>
              <a:t>Integrated Analytical Platform – a planned data system supporting public policy which will integrate data from many systems and </a:t>
            </a:r>
            <a:r>
              <a:rPr lang="pl-PL" sz="2800" dirty="0" err="1"/>
              <a:t>let</a:t>
            </a:r>
            <a:r>
              <a:rPr lang="en-GB" sz="2800" dirty="0"/>
              <a:t> public institutions </a:t>
            </a:r>
            <a:r>
              <a:rPr lang="en-GB" sz="2800" dirty="0" err="1"/>
              <a:t>analy</a:t>
            </a:r>
            <a:r>
              <a:rPr lang="pl-PL" sz="2800" dirty="0"/>
              <a:t>s</a:t>
            </a:r>
            <a:r>
              <a:rPr lang="en-GB" sz="2800" dirty="0"/>
              <a:t>e them </a:t>
            </a:r>
            <a:r>
              <a:rPr lang="pl-PL" sz="2800" dirty="0"/>
              <a:t>(</a:t>
            </a:r>
            <a:r>
              <a:rPr lang="pl-PL" sz="2800" dirty="0" err="1"/>
              <a:t>also</a:t>
            </a:r>
            <a:r>
              <a:rPr lang="pl-PL" sz="2800" dirty="0"/>
              <a:t> for the </a:t>
            </a:r>
            <a:r>
              <a:rPr lang="pl-PL" sz="2800" dirty="0" err="1"/>
              <a:t>purposes</a:t>
            </a:r>
            <a:r>
              <a:rPr lang="pl-PL" sz="2800" dirty="0"/>
              <a:t> of </a:t>
            </a:r>
            <a:r>
              <a:rPr lang="pl-PL" sz="2800" dirty="0" err="1"/>
              <a:t>evaluation</a:t>
            </a:r>
            <a:r>
              <a:rPr lang="pl-PL" sz="2800" dirty="0"/>
              <a:t>)</a:t>
            </a:r>
            <a:endParaRPr lang="en-GB" sz="2800" dirty="0"/>
          </a:p>
          <a:p>
            <a:pPr algn="l">
              <a:spcBef>
                <a:spcPts val="1600"/>
              </a:spcBef>
              <a:buClr>
                <a:srgbClr val="00B050"/>
              </a:buClr>
            </a:pPr>
            <a:r>
              <a:rPr lang="en-GB" sz="2800" b="1" dirty="0">
                <a:solidFill>
                  <a:schemeClr val="accent1"/>
                </a:solidFill>
              </a:rPr>
              <a:t>20</a:t>
            </a:r>
            <a:r>
              <a:rPr lang="pl-PL" sz="2800" b="1" dirty="0">
                <a:solidFill>
                  <a:schemeClr val="accent1"/>
                </a:solidFill>
              </a:rPr>
              <a:t>22</a:t>
            </a:r>
            <a:r>
              <a:rPr lang="en-GB" sz="2800" dirty="0">
                <a:solidFill>
                  <a:schemeClr val="accent1"/>
                </a:solidFill>
              </a:rPr>
              <a:t> </a:t>
            </a:r>
            <a:r>
              <a:rPr lang="en-GB" sz="2800" dirty="0"/>
              <a:t>– </a:t>
            </a:r>
            <a:r>
              <a:rPr lang="pl-PL" sz="2800" dirty="0"/>
              <a:t>a </a:t>
            </a:r>
            <a:r>
              <a:rPr lang="pl-PL" sz="2800" dirty="0" err="1"/>
              <a:t>legal</a:t>
            </a:r>
            <a:r>
              <a:rPr lang="pl-PL" sz="2800" dirty="0"/>
              <a:t> </a:t>
            </a:r>
            <a:r>
              <a:rPr lang="pl-PL" sz="2800" dirty="0" err="1"/>
              <a:t>act</a:t>
            </a:r>
            <a:r>
              <a:rPr lang="pl-PL" sz="2800" dirty="0"/>
              <a:t> on </a:t>
            </a:r>
            <a:r>
              <a:rPr lang="pl-PL" sz="2800" dirty="0" err="1"/>
              <a:t>implementing</a:t>
            </a:r>
            <a:r>
              <a:rPr lang="pl-PL" sz="2800" dirty="0"/>
              <a:t> </a:t>
            </a:r>
            <a:r>
              <a:rPr lang="pl-PL" sz="2800" dirty="0" err="1"/>
              <a:t>cohesion</a:t>
            </a:r>
            <a:r>
              <a:rPr lang="pl-PL" sz="2800" dirty="0"/>
              <a:t> policy (2021-2027 </a:t>
            </a:r>
            <a:r>
              <a:rPr lang="pl-PL" sz="2800" dirty="0" err="1"/>
              <a:t>programming</a:t>
            </a:r>
            <a:r>
              <a:rPr lang="pl-PL" sz="2800" dirty="0"/>
              <a:t> period)</a:t>
            </a:r>
          </a:p>
          <a:p>
            <a:pPr marL="719138" algn="l">
              <a:spcBef>
                <a:spcPts val="1600"/>
              </a:spcBef>
              <a:buClr>
                <a:srgbClr val="00B050"/>
              </a:buClr>
            </a:pPr>
            <a:r>
              <a:rPr lang="pl-PL" sz="2800" dirty="0" err="1"/>
              <a:t>Managing</a:t>
            </a:r>
            <a:r>
              <a:rPr lang="pl-PL" sz="2800" dirty="0"/>
              <a:t> </a:t>
            </a:r>
            <a:r>
              <a:rPr lang="pl-PL" sz="2800" dirty="0" err="1"/>
              <a:t>Authorities</a:t>
            </a:r>
            <a:r>
              <a:rPr lang="pl-PL" sz="2800" dirty="0"/>
              <a:t> and </a:t>
            </a:r>
            <a:r>
              <a:rPr lang="pl-PL" sz="2800" dirty="0" err="1"/>
              <a:t>Intermediate</a:t>
            </a:r>
            <a:r>
              <a:rPr lang="pl-PL" sz="2800" dirty="0"/>
              <a:t> </a:t>
            </a:r>
            <a:r>
              <a:rPr lang="pl-PL" sz="2800" dirty="0" err="1"/>
              <a:t>Bodies</a:t>
            </a:r>
            <a:r>
              <a:rPr lang="pl-PL" sz="2800" dirty="0"/>
              <a:t> </a:t>
            </a:r>
            <a:r>
              <a:rPr lang="pl-PL" sz="2800" dirty="0" err="1"/>
              <a:t>can</a:t>
            </a:r>
            <a:r>
              <a:rPr lang="pl-PL" sz="2800" dirty="0"/>
              <a:t> </a:t>
            </a:r>
            <a:r>
              <a:rPr lang="pl-PL" sz="2800" dirty="0" err="1"/>
              <a:t>access</a:t>
            </a:r>
            <a:r>
              <a:rPr lang="pl-PL" sz="2800" dirty="0"/>
              <a:t> </a:t>
            </a:r>
            <a:r>
              <a:rPr lang="pl-PL" sz="2800" dirty="0" err="1"/>
              <a:t>many</a:t>
            </a:r>
            <a:r>
              <a:rPr lang="pl-PL" sz="2800" dirty="0"/>
              <a:t> public </a:t>
            </a:r>
            <a:r>
              <a:rPr lang="pl-PL" sz="2800" dirty="0" err="1"/>
              <a:t>registers</a:t>
            </a:r>
            <a:r>
              <a:rPr lang="pl-PL" sz="2800" dirty="0"/>
              <a:t> for the </a:t>
            </a:r>
            <a:r>
              <a:rPr lang="pl-PL" sz="2800" dirty="0" err="1"/>
              <a:t>purposes</a:t>
            </a:r>
            <a:r>
              <a:rPr lang="pl-PL" sz="2800" dirty="0"/>
              <a:t> of </a:t>
            </a:r>
            <a:r>
              <a:rPr lang="pl-PL" sz="2800" dirty="0" err="1"/>
              <a:t>evaluation</a:t>
            </a:r>
            <a:endParaRPr lang="en-GB" sz="28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274B7D4-9E5F-4FA3-B7C2-300AE72DB68B}"/>
              </a:ext>
            </a:extLst>
          </p:cNvPr>
          <p:cNvCxnSpPr>
            <a:cxnSpLocks/>
          </p:cNvCxnSpPr>
          <p:nvPr/>
        </p:nvCxnSpPr>
        <p:spPr>
          <a:xfrm>
            <a:off x="588579" y="945931"/>
            <a:ext cx="1113308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" name="Obraz 2">
            <a:extLst>
              <a:ext uri="{FF2B5EF4-FFF2-40B4-BE49-F238E27FC236}">
                <a16:creationId xmlns:a16="http://schemas.microsoft.com/office/drawing/2014/main" id="{F6C6C05A-BD74-0207-26DC-65EF2E8702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2658" y="29399"/>
            <a:ext cx="1678713" cy="865812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87586-C91D-CA9C-75EC-F42DBC6192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pl-PL" sz="1400" b="1" dirty="0">
                <a:solidFill>
                  <a:schemeClr val="accent1"/>
                </a:solidFill>
              </a:rPr>
              <a:t>30</a:t>
            </a:r>
            <a:r>
              <a:rPr lang="en-US" sz="1400" b="1" dirty="0">
                <a:solidFill>
                  <a:schemeClr val="accent1"/>
                </a:solidFill>
              </a:rPr>
              <a:t>/0</a:t>
            </a:r>
            <a:r>
              <a:rPr lang="pl-PL" sz="1400" b="1" dirty="0">
                <a:solidFill>
                  <a:schemeClr val="accent1"/>
                </a:solidFill>
              </a:rPr>
              <a:t>9</a:t>
            </a:r>
            <a:r>
              <a:rPr lang="en-US" sz="1400" b="1" dirty="0">
                <a:solidFill>
                  <a:schemeClr val="accent1"/>
                </a:solidFill>
              </a:rPr>
              <a:t>/2023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AF57F5C-AAF7-25BE-90B6-5A553D861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98821" y="6340308"/>
            <a:ext cx="7443537" cy="352759"/>
          </a:xfrm>
        </p:spPr>
        <p:txBody>
          <a:bodyPr/>
          <a:lstStyle/>
          <a:p>
            <a:r>
              <a:rPr lang="pl-PL" sz="2000" b="1" dirty="0">
                <a:solidFill>
                  <a:schemeClr val="accent1"/>
                </a:solidFill>
              </a:rPr>
              <a:t>5th </a:t>
            </a:r>
            <a:r>
              <a:rPr lang="pl-PL" sz="2000" b="1" dirty="0" err="1">
                <a:solidFill>
                  <a:schemeClr val="accent1"/>
                </a:solidFill>
              </a:rPr>
              <a:t>Biennial</a:t>
            </a:r>
            <a:r>
              <a:rPr lang="pl-PL" sz="2000" b="1" dirty="0">
                <a:solidFill>
                  <a:schemeClr val="accent1"/>
                </a:solidFill>
              </a:rPr>
              <a:t> Conference of the Western </a:t>
            </a:r>
            <a:r>
              <a:rPr lang="pl-PL" sz="2000" b="1" dirty="0" err="1">
                <a:solidFill>
                  <a:schemeClr val="accent1"/>
                </a:solidFill>
              </a:rPr>
              <a:t>Balkan</a:t>
            </a:r>
            <a:r>
              <a:rPr lang="pl-PL" sz="2000" b="1" dirty="0">
                <a:solidFill>
                  <a:schemeClr val="accent1"/>
                </a:solidFill>
              </a:rPr>
              <a:t> Evaluation Network</a:t>
            </a:r>
            <a:endParaRPr lang="en-GB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249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6FF10-1820-485C-BC5B-C568C18AC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17D-E707-46C8-99FC-20A013691D9F}" type="slidenum">
              <a:rPr lang="en-GB" sz="1600" b="1" smtClean="0">
                <a:solidFill>
                  <a:schemeClr val="accent1"/>
                </a:solidFill>
              </a:rPr>
              <a:t>11</a:t>
            </a:fld>
            <a:endParaRPr lang="en-GB" sz="1600" b="1" dirty="0">
              <a:solidFill>
                <a:schemeClr val="accent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C96EA06-2CC8-48C5-93B8-97A934D992F4}"/>
              </a:ext>
            </a:extLst>
          </p:cNvPr>
          <p:cNvSpPr txBox="1">
            <a:spLocks/>
          </p:cNvSpPr>
          <p:nvPr/>
        </p:nvSpPr>
        <p:spPr>
          <a:xfrm>
            <a:off x="470337" y="338082"/>
            <a:ext cx="10515600" cy="68590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dirty="0" err="1">
                <a:solidFill>
                  <a:schemeClr val="accent1"/>
                </a:solidFill>
              </a:rPr>
              <a:t>Conclusions</a:t>
            </a:r>
            <a:endParaRPr lang="en-GB" sz="32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0D2F467-931A-4C81-BF48-82A1A0B21764}"/>
              </a:ext>
            </a:extLst>
          </p:cNvPr>
          <p:cNvSpPr txBox="1">
            <a:spLocks/>
          </p:cNvSpPr>
          <p:nvPr/>
        </p:nvSpPr>
        <p:spPr>
          <a:xfrm>
            <a:off x="588579" y="1203894"/>
            <a:ext cx="11133084" cy="523051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3200" dirty="0"/>
              <a:t> </a:t>
            </a:r>
            <a:r>
              <a:rPr lang="pl-PL" sz="3200" b="1" dirty="0" err="1"/>
              <a:t>Success</a:t>
            </a:r>
            <a:r>
              <a:rPr lang="pl-PL" sz="3200" b="1" dirty="0"/>
              <a:t> </a:t>
            </a:r>
            <a:r>
              <a:rPr lang="pl-PL" sz="3200" b="1" dirty="0" err="1"/>
              <a:t>factor</a:t>
            </a:r>
            <a:r>
              <a:rPr lang="pl-PL" sz="3200" dirty="0"/>
              <a:t>: </a:t>
            </a:r>
            <a:r>
              <a:rPr lang="pl-PL" sz="3200" dirty="0" err="1"/>
              <a:t>active</a:t>
            </a:r>
            <a:r>
              <a:rPr lang="pl-PL" sz="3200" dirty="0"/>
              <a:t> and </a:t>
            </a:r>
            <a:r>
              <a:rPr lang="pl-PL" sz="3200" dirty="0" err="1"/>
              <a:t>influential</a:t>
            </a:r>
            <a:r>
              <a:rPr lang="pl-PL" sz="3200" dirty="0"/>
              <a:t> </a:t>
            </a:r>
            <a:r>
              <a:rPr lang="pl-PL" sz="3200" dirty="0" err="1"/>
              <a:t>evaluation</a:t>
            </a:r>
            <a:r>
              <a:rPr lang="pl-PL" sz="3200" dirty="0"/>
              <a:t> </a:t>
            </a:r>
            <a:r>
              <a:rPr lang="pl-PL" sz="3200" dirty="0" err="1"/>
              <a:t>units</a:t>
            </a:r>
            <a:r>
              <a:rPr lang="pl-PL" sz="3200" dirty="0"/>
              <a:t> </a:t>
            </a:r>
            <a:r>
              <a:rPr lang="pl-PL" sz="3200" dirty="0" err="1"/>
              <a:t>within</a:t>
            </a:r>
            <a:r>
              <a:rPr lang="pl-PL" sz="3200" dirty="0"/>
              <a:t> the public </a:t>
            </a:r>
            <a:r>
              <a:rPr lang="pl-PL" sz="3200" dirty="0" err="1"/>
              <a:t>administration</a:t>
            </a:r>
            <a:r>
              <a:rPr lang="pl-PL" sz="3200" dirty="0"/>
              <a:t> (in Poland: </a:t>
            </a:r>
            <a:r>
              <a:rPr lang="pl-PL" sz="3200" dirty="0" err="1"/>
              <a:t>Polish</a:t>
            </a:r>
            <a:r>
              <a:rPr lang="pl-PL" sz="3200" dirty="0"/>
              <a:t> </a:t>
            </a:r>
            <a:r>
              <a:rPr lang="pl-PL" sz="3200" dirty="0" err="1"/>
              <a:t>Agency</a:t>
            </a:r>
            <a:r>
              <a:rPr lang="pl-PL" sz="3200" dirty="0"/>
              <a:t> for Enterprise Development, </a:t>
            </a:r>
            <a:r>
              <a:rPr lang="pl-PL" sz="3200" dirty="0" err="1"/>
              <a:t>Ministry</a:t>
            </a:r>
            <a:r>
              <a:rPr lang="pl-PL" sz="3200" dirty="0"/>
              <a:t> of Development </a:t>
            </a:r>
            <a:r>
              <a:rPr lang="pl-PL" sz="3200" dirty="0" err="1"/>
              <a:t>Funds</a:t>
            </a:r>
            <a:r>
              <a:rPr lang="pl-PL" sz="3200" dirty="0"/>
              <a:t> and </a:t>
            </a:r>
            <a:r>
              <a:rPr lang="pl-PL" sz="3200" dirty="0" err="1"/>
              <a:t>Regional</a:t>
            </a:r>
            <a:r>
              <a:rPr lang="pl-PL" sz="3200" dirty="0"/>
              <a:t> Policy)</a:t>
            </a:r>
          </a:p>
          <a:p>
            <a:pPr algn="l">
              <a:spcBef>
                <a:spcPts val="1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3200" dirty="0"/>
              <a:t> </a:t>
            </a:r>
            <a:r>
              <a:rPr lang="pl-PL" sz="3200" dirty="0" err="1"/>
              <a:t>Legislation</a:t>
            </a:r>
            <a:r>
              <a:rPr lang="pl-PL" sz="3200" dirty="0"/>
              <a:t> </a:t>
            </a:r>
            <a:r>
              <a:rPr lang="pl-PL" sz="3200" dirty="0" err="1"/>
              <a:t>changes</a:t>
            </a:r>
            <a:r>
              <a:rPr lang="pl-PL" sz="3200" dirty="0"/>
              <a:t> </a:t>
            </a:r>
            <a:r>
              <a:rPr lang="pl-PL" sz="3200" dirty="0" err="1"/>
              <a:t>are</a:t>
            </a:r>
            <a:r>
              <a:rPr lang="pl-PL" sz="3200" dirty="0"/>
              <a:t> </a:t>
            </a:r>
            <a:r>
              <a:rPr lang="pl-PL" sz="3200" dirty="0" err="1"/>
              <a:t>often</a:t>
            </a:r>
            <a:r>
              <a:rPr lang="pl-PL" sz="3200" dirty="0"/>
              <a:t> a </a:t>
            </a:r>
            <a:r>
              <a:rPr lang="pl-PL" sz="3200" dirty="0" err="1"/>
              <a:t>necessary</a:t>
            </a:r>
            <a:r>
              <a:rPr lang="pl-PL" sz="3200" dirty="0"/>
              <a:t> </a:t>
            </a:r>
            <a:r>
              <a:rPr lang="pl-PL" sz="3200" dirty="0" err="1"/>
              <a:t>pre-condition</a:t>
            </a:r>
            <a:r>
              <a:rPr lang="pl-PL" sz="3200" dirty="0"/>
              <a:t> for </a:t>
            </a:r>
            <a:r>
              <a:rPr lang="pl-PL" sz="3200" dirty="0" err="1"/>
              <a:t>using</a:t>
            </a:r>
            <a:r>
              <a:rPr lang="pl-PL" sz="3200" dirty="0"/>
              <a:t> register data</a:t>
            </a:r>
          </a:p>
          <a:p>
            <a:pPr algn="l">
              <a:spcBef>
                <a:spcPts val="1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3200" dirty="0"/>
              <a:t> </a:t>
            </a:r>
            <a:r>
              <a:rPr lang="pl-PL" sz="3200" dirty="0" err="1"/>
              <a:t>If</a:t>
            </a:r>
            <a:r>
              <a:rPr lang="pl-PL" sz="3200" dirty="0"/>
              <a:t> </a:t>
            </a:r>
            <a:r>
              <a:rPr lang="pl-PL" sz="3200" dirty="0" err="1"/>
              <a:t>there</a:t>
            </a:r>
            <a:r>
              <a:rPr lang="pl-PL" sz="3200" dirty="0"/>
              <a:t> </a:t>
            </a:r>
            <a:r>
              <a:rPr lang="pl-PL" sz="3200" dirty="0" err="1"/>
              <a:t>is</a:t>
            </a:r>
            <a:r>
              <a:rPr lang="pl-PL" sz="3200" dirty="0"/>
              <a:t> no </a:t>
            </a:r>
            <a:r>
              <a:rPr lang="pl-PL" sz="3200" dirty="0" err="1"/>
              <a:t>legal</a:t>
            </a:r>
            <a:r>
              <a:rPr lang="pl-PL" sz="3200" dirty="0"/>
              <a:t> </a:t>
            </a:r>
            <a:r>
              <a:rPr lang="pl-PL" sz="3200" dirty="0" err="1"/>
              <a:t>obligation</a:t>
            </a:r>
            <a:r>
              <a:rPr lang="pl-PL" sz="3200" dirty="0"/>
              <a:t>, </a:t>
            </a:r>
            <a:r>
              <a:rPr lang="pl-PL" sz="3200" dirty="0" err="1"/>
              <a:t>financing</a:t>
            </a:r>
            <a:r>
              <a:rPr lang="pl-PL" sz="3200" dirty="0"/>
              <a:t> </a:t>
            </a:r>
            <a:r>
              <a:rPr lang="pl-PL" sz="3200" dirty="0" err="1"/>
              <a:t>anaytical</a:t>
            </a:r>
            <a:r>
              <a:rPr lang="pl-PL" sz="3200" dirty="0"/>
              <a:t> </a:t>
            </a:r>
            <a:r>
              <a:rPr lang="pl-PL" sz="3200" dirty="0" err="1"/>
              <a:t>processes</a:t>
            </a:r>
            <a:r>
              <a:rPr lang="pl-PL" sz="3200" dirty="0"/>
              <a:t> </a:t>
            </a:r>
            <a:r>
              <a:rPr lang="pl-PL" sz="3200" dirty="0" err="1"/>
              <a:t>under</a:t>
            </a:r>
            <a:r>
              <a:rPr lang="pl-PL" sz="3200" dirty="0"/>
              <a:t> a </a:t>
            </a:r>
            <a:r>
              <a:rPr lang="pl-PL" sz="3200" dirty="0" err="1"/>
              <a:t>project</a:t>
            </a:r>
            <a:r>
              <a:rPr lang="pl-PL" sz="3200" dirty="0"/>
              <a:t> and in-</a:t>
            </a:r>
            <a:r>
              <a:rPr lang="pl-PL" sz="3200" dirty="0" err="1"/>
              <a:t>house</a:t>
            </a:r>
            <a:r>
              <a:rPr lang="pl-PL" sz="3200" dirty="0"/>
              <a:t> data </a:t>
            </a:r>
            <a:r>
              <a:rPr lang="pl-PL" sz="3200" dirty="0" err="1"/>
              <a:t>processing</a:t>
            </a:r>
            <a:r>
              <a:rPr lang="pl-PL" sz="3200" dirty="0"/>
              <a:t> </a:t>
            </a:r>
            <a:r>
              <a:rPr lang="pl-PL" sz="3200" dirty="0" err="1"/>
              <a:t>may</a:t>
            </a:r>
            <a:r>
              <a:rPr lang="pl-PL" sz="3200" dirty="0"/>
              <a:t> be a </a:t>
            </a:r>
            <a:r>
              <a:rPr lang="pl-PL" sz="3200" dirty="0" err="1"/>
              <a:t>way</a:t>
            </a:r>
            <a:r>
              <a:rPr lang="pl-PL" sz="3200" dirty="0"/>
              <a:t> </a:t>
            </a:r>
            <a:r>
              <a:rPr lang="pl-PL" sz="3200" dirty="0" err="1"/>
              <a:t>around</a:t>
            </a:r>
            <a:endParaRPr lang="pl-PL" sz="3200" dirty="0"/>
          </a:p>
          <a:p>
            <a:pPr algn="l">
              <a:spcBef>
                <a:spcPts val="1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3200" dirty="0"/>
              <a:t> </a:t>
            </a:r>
            <a:r>
              <a:rPr lang="pl-PL" sz="3200" dirty="0" err="1"/>
              <a:t>What</a:t>
            </a:r>
            <a:r>
              <a:rPr lang="pl-PL" sz="3200" dirty="0"/>
              <a:t> </a:t>
            </a:r>
            <a:r>
              <a:rPr lang="pl-PL" sz="3200" dirty="0" err="1"/>
              <a:t>evaluators</a:t>
            </a:r>
            <a:r>
              <a:rPr lang="pl-PL" sz="3200" dirty="0"/>
              <a:t> </a:t>
            </a:r>
            <a:r>
              <a:rPr lang="pl-PL" sz="3200" dirty="0" err="1"/>
              <a:t>can</a:t>
            </a:r>
            <a:r>
              <a:rPr lang="pl-PL" sz="3200" dirty="0"/>
              <a:t> do </a:t>
            </a:r>
            <a:r>
              <a:rPr lang="pl-PL" sz="3200" dirty="0" err="1"/>
              <a:t>is</a:t>
            </a:r>
            <a:r>
              <a:rPr lang="pl-PL" sz="3200" dirty="0"/>
              <a:t> to </a:t>
            </a:r>
            <a:r>
              <a:rPr lang="pl-PL" sz="3200" dirty="0" err="1"/>
              <a:t>advocate</a:t>
            </a:r>
            <a:r>
              <a:rPr lang="pl-PL" sz="3200" dirty="0"/>
              <a:t> </a:t>
            </a:r>
            <a:r>
              <a:rPr lang="pl-PL" sz="3200" dirty="0" err="1"/>
              <a:t>legislation</a:t>
            </a:r>
            <a:r>
              <a:rPr lang="pl-PL" sz="3200" dirty="0"/>
              <a:t> </a:t>
            </a:r>
            <a:r>
              <a:rPr lang="pl-PL" sz="3200" dirty="0" err="1"/>
              <a:t>changes</a:t>
            </a:r>
            <a:r>
              <a:rPr lang="pl-PL" sz="3200" dirty="0"/>
              <a:t> </a:t>
            </a:r>
            <a:r>
              <a:rPr lang="pl-PL" sz="3200" dirty="0" err="1"/>
              <a:t>or</a:t>
            </a:r>
            <a:r>
              <a:rPr lang="pl-PL" sz="3200" dirty="0"/>
              <a:t> </a:t>
            </a:r>
            <a:r>
              <a:rPr lang="pl-PL" sz="3200" dirty="0" err="1"/>
              <a:t>setting</a:t>
            </a:r>
            <a:r>
              <a:rPr lang="pl-PL" sz="3200" dirty="0"/>
              <a:t> </a:t>
            </a:r>
            <a:r>
              <a:rPr lang="pl-PL" sz="3200" dirty="0" err="1"/>
              <a:t>up</a:t>
            </a:r>
            <a:r>
              <a:rPr lang="pl-PL" sz="3200" dirty="0"/>
              <a:t> a </a:t>
            </a:r>
            <a:r>
              <a:rPr lang="pl-PL" sz="3200" dirty="0" err="1"/>
              <a:t>project</a:t>
            </a:r>
            <a:r>
              <a:rPr lang="pl-PL" sz="3200" dirty="0"/>
              <a:t>   </a:t>
            </a:r>
            <a:endParaRPr lang="en-GB" sz="3200" dirty="0"/>
          </a:p>
          <a:p>
            <a:pPr algn="l">
              <a:spcBef>
                <a:spcPts val="1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3200" dirty="0"/>
              <a:t> </a:t>
            </a:r>
            <a:r>
              <a:rPr lang="pl-PL" sz="3200" dirty="0" err="1"/>
              <a:t>Evaluator</a:t>
            </a:r>
            <a:r>
              <a:rPr lang="pl-PL" sz="3200" dirty="0"/>
              <a:t> </a:t>
            </a:r>
            <a:r>
              <a:rPr lang="pl-PL" sz="3200" dirty="0" err="1"/>
              <a:t>alone</a:t>
            </a:r>
            <a:r>
              <a:rPr lang="pl-PL" sz="3200" dirty="0"/>
              <a:t> </a:t>
            </a:r>
            <a:r>
              <a:rPr lang="pl-PL" sz="3200" dirty="0" err="1"/>
              <a:t>is</a:t>
            </a:r>
            <a:r>
              <a:rPr lang="pl-PL" sz="3200" dirty="0"/>
              <a:t> </a:t>
            </a:r>
            <a:r>
              <a:rPr lang="pl-PL" sz="3200" dirty="0" err="1"/>
              <a:t>usually</a:t>
            </a:r>
            <a:r>
              <a:rPr lang="pl-PL" sz="3200" dirty="0"/>
              <a:t> not </a:t>
            </a:r>
            <a:r>
              <a:rPr lang="pl-PL" sz="3200" dirty="0" err="1"/>
              <a:t>able</a:t>
            </a:r>
            <a:r>
              <a:rPr lang="pl-PL" sz="3200" dirty="0"/>
              <a:t> to </a:t>
            </a:r>
            <a:r>
              <a:rPr lang="pl-PL" sz="3200" dirty="0" err="1"/>
              <a:t>access</a:t>
            </a:r>
            <a:r>
              <a:rPr lang="pl-PL" sz="3200" dirty="0"/>
              <a:t> public register data, a public </a:t>
            </a:r>
            <a:r>
              <a:rPr lang="pl-PL" sz="3200" dirty="0" err="1"/>
              <a:t>institution</a:t>
            </a:r>
            <a:r>
              <a:rPr lang="pl-PL" sz="3200" dirty="0"/>
              <a:t> </a:t>
            </a:r>
            <a:r>
              <a:rPr lang="pl-PL" sz="3200" dirty="0" err="1"/>
              <a:t>needs</a:t>
            </a:r>
            <a:r>
              <a:rPr lang="pl-PL" sz="3200" dirty="0"/>
              <a:t> to </a:t>
            </a:r>
            <a:r>
              <a:rPr lang="pl-PL" sz="3200" dirty="0" err="1"/>
              <a:t>play</a:t>
            </a:r>
            <a:r>
              <a:rPr lang="pl-PL" sz="3200" dirty="0"/>
              <a:t> </a:t>
            </a:r>
            <a:r>
              <a:rPr lang="pl-PL" sz="3200" dirty="0" err="1"/>
              <a:t>an</a:t>
            </a:r>
            <a:r>
              <a:rPr lang="pl-PL" sz="3200" dirty="0"/>
              <a:t> </a:t>
            </a:r>
            <a:r>
              <a:rPr lang="pl-PL" sz="3200" dirty="0" err="1"/>
              <a:t>active</a:t>
            </a:r>
            <a:r>
              <a:rPr lang="pl-PL" sz="3200" dirty="0"/>
              <a:t> role in the </a:t>
            </a:r>
            <a:r>
              <a:rPr lang="pl-PL" sz="3200" dirty="0" err="1"/>
              <a:t>evaluation</a:t>
            </a:r>
            <a:r>
              <a:rPr lang="pl-PL" sz="3200" dirty="0"/>
              <a:t> </a:t>
            </a:r>
            <a:r>
              <a:rPr lang="pl-PL" sz="3200" dirty="0" err="1"/>
              <a:t>process</a:t>
            </a:r>
            <a:endParaRPr lang="pl-PL" sz="3200" dirty="0"/>
          </a:p>
          <a:p>
            <a:pPr algn="l">
              <a:spcBef>
                <a:spcPts val="1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3200" dirty="0"/>
              <a:t> </a:t>
            </a:r>
            <a:r>
              <a:rPr lang="pl-PL" sz="3200" dirty="0" err="1"/>
              <a:t>There</a:t>
            </a:r>
            <a:r>
              <a:rPr lang="pl-PL" sz="3200" dirty="0"/>
              <a:t> </a:t>
            </a:r>
            <a:r>
              <a:rPr lang="pl-PL" sz="3200" dirty="0" err="1"/>
              <a:t>is</a:t>
            </a:r>
            <a:r>
              <a:rPr lang="pl-PL" sz="3200" dirty="0"/>
              <a:t> </a:t>
            </a:r>
            <a:r>
              <a:rPr lang="pl-PL" sz="3200" dirty="0" err="1"/>
              <a:t>some</a:t>
            </a:r>
            <a:r>
              <a:rPr lang="pl-PL" sz="3200" dirty="0"/>
              <a:t> </a:t>
            </a:r>
            <a:r>
              <a:rPr lang="pl-PL" sz="3200" dirty="0" err="1"/>
              <a:t>potential</a:t>
            </a:r>
            <a:r>
              <a:rPr lang="pl-PL" sz="3200" dirty="0"/>
              <a:t> in web-</a:t>
            </a:r>
            <a:r>
              <a:rPr lang="pl-PL" sz="3200" dirty="0" err="1"/>
              <a:t>scraping</a:t>
            </a:r>
            <a:r>
              <a:rPr lang="pl-PL" sz="3200" dirty="0"/>
              <a:t> </a:t>
            </a:r>
            <a:r>
              <a:rPr lang="pl-PL" sz="3200" dirty="0" err="1"/>
              <a:t>if</a:t>
            </a:r>
            <a:r>
              <a:rPr lang="pl-PL" sz="3200" dirty="0"/>
              <a:t> data </a:t>
            </a:r>
            <a:r>
              <a:rPr lang="pl-PL" sz="3200" dirty="0" err="1"/>
              <a:t>are</a:t>
            </a:r>
            <a:r>
              <a:rPr lang="pl-PL" sz="3200" dirty="0"/>
              <a:t> </a:t>
            </a:r>
            <a:r>
              <a:rPr lang="pl-PL" sz="3200" dirty="0" err="1"/>
              <a:t>publicly</a:t>
            </a:r>
            <a:r>
              <a:rPr lang="pl-PL" sz="3200" dirty="0"/>
              <a:t> </a:t>
            </a:r>
            <a:r>
              <a:rPr lang="pl-PL" sz="3200" dirty="0" err="1"/>
              <a:t>accessible</a:t>
            </a:r>
            <a:endParaRPr lang="en-GB" sz="32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274B7D4-9E5F-4FA3-B7C2-300AE72DB68B}"/>
              </a:ext>
            </a:extLst>
          </p:cNvPr>
          <p:cNvCxnSpPr>
            <a:cxnSpLocks/>
          </p:cNvCxnSpPr>
          <p:nvPr/>
        </p:nvCxnSpPr>
        <p:spPr>
          <a:xfrm>
            <a:off x="588579" y="945931"/>
            <a:ext cx="1113308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" name="Obraz 2">
            <a:extLst>
              <a:ext uri="{FF2B5EF4-FFF2-40B4-BE49-F238E27FC236}">
                <a16:creationId xmlns:a16="http://schemas.microsoft.com/office/drawing/2014/main" id="{F6C6C05A-BD74-0207-26DC-65EF2E8702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2658" y="29399"/>
            <a:ext cx="1678713" cy="865812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87586-C91D-CA9C-75EC-F42DBC6192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pl-PL" sz="1400" b="1" dirty="0">
                <a:solidFill>
                  <a:schemeClr val="accent1"/>
                </a:solidFill>
              </a:rPr>
              <a:t>30</a:t>
            </a:r>
            <a:r>
              <a:rPr lang="en-US" sz="1400" b="1" dirty="0">
                <a:solidFill>
                  <a:schemeClr val="accent1"/>
                </a:solidFill>
              </a:rPr>
              <a:t>/0</a:t>
            </a:r>
            <a:r>
              <a:rPr lang="pl-PL" sz="1400" b="1" dirty="0">
                <a:solidFill>
                  <a:schemeClr val="accent1"/>
                </a:solidFill>
              </a:rPr>
              <a:t>9</a:t>
            </a:r>
            <a:r>
              <a:rPr lang="en-US" sz="1400" b="1" dirty="0">
                <a:solidFill>
                  <a:schemeClr val="accent1"/>
                </a:solidFill>
              </a:rPr>
              <a:t>/2023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AF57F5C-AAF7-25BE-90B6-5A553D861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98821" y="6340308"/>
            <a:ext cx="7443537" cy="352759"/>
          </a:xfrm>
        </p:spPr>
        <p:txBody>
          <a:bodyPr/>
          <a:lstStyle/>
          <a:p>
            <a:r>
              <a:rPr lang="pl-PL" sz="2000" b="1" dirty="0">
                <a:solidFill>
                  <a:schemeClr val="accent1"/>
                </a:solidFill>
              </a:rPr>
              <a:t>5th </a:t>
            </a:r>
            <a:r>
              <a:rPr lang="pl-PL" sz="2000" b="1" dirty="0" err="1">
                <a:solidFill>
                  <a:schemeClr val="accent1"/>
                </a:solidFill>
              </a:rPr>
              <a:t>Biennial</a:t>
            </a:r>
            <a:r>
              <a:rPr lang="pl-PL" sz="2000" b="1" dirty="0">
                <a:solidFill>
                  <a:schemeClr val="accent1"/>
                </a:solidFill>
              </a:rPr>
              <a:t> Conference of the Western </a:t>
            </a:r>
            <a:r>
              <a:rPr lang="pl-PL" sz="2000" b="1" dirty="0" err="1">
                <a:solidFill>
                  <a:schemeClr val="accent1"/>
                </a:solidFill>
              </a:rPr>
              <a:t>Balkan</a:t>
            </a:r>
            <a:r>
              <a:rPr lang="pl-PL" sz="2000" b="1" dirty="0">
                <a:solidFill>
                  <a:schemeClr val="accent1"/>
                </a:solidFill>
              </a:rPr>
              <a:t> Evaluation Network</a:t>
            </a:r>
            <a:endParaRPr lang="en-GB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908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3F42C34-F396-4A9B-AE35-7FA01DC058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76477"/>
            <a:ext cx="9144000" cy="3159102"/>
          </a:xfrm>
        </p:spPr>
        <p:txBody>
          <a:bodyPr>
            <a:normAutofit lnSpcReduction="10000"/>
          </a:bodyPr>
          <a:lstStyle/>
          <a:p>
            <a:r>
              <a:rPr lang="pl-PL" sz="4000" dirty="0" err="1">
                <a:solidFill>
                  <a:schemeClr val="accent1"/>
                </a:solidFill>
                <a:latin typeface="+mn-lt"/>
              </a:rPr>
              <a:t>Hvala</a:t>
            </a:r>
            <a:r>
              <a:rPr lang="pl-PL" sz="4000" dirty="0">
                <a:solidFill>
                  <a:schemeClr val="accent1"/>
                </a:solidFill>
                <a:latin typeface="+mn-lt"/>
              </a:rPr>
              <a:t>! </a:t>
            </a:r>
          </a:p>
          <a:p>
            <a:r>
              <a:rPr lang="az-Cyrl-AZ" sz="4000" dirty="0">
                <a:solidFill>
                  <a:schemeClr val="accent1"/>
                </a:solidFill>
              </a:rPr>
              <a:t>Благодарам</a:t>
            </a:r>
            <a:r>
              <a:rPr lang="sl-SI" sz="4000" dirty="0">
                <a:solidFill>
                  <a:schemeClr val="accent1"/>
                </a:solidFill>
              </a:rPr>
              <a:t>!</a:t>
            </a:r>
          </a:p>
          <a:p>
            <a:r>
              <a:rPr lang="en-US" sz="4000" dirty="0">
                <a:solidFill>
                  <a:schemeClr val="accent1"/>
                </a:solidFill>
                <a:latin typeface="+mn-lt"/>
              </a:rPr>
              <a:t>Thank you</a:t>
            </a:r>
            <a:r>
              <a:rPr lang="pl-PL" sz="4000" dirty="0">
                <a:solidFill>
                  <a:schemeClr val="accent1"/>
                </a:solidFill>
                <a:latin typeface="+mn-lt"/>
              </a:rPr>
              <a:t>!</a:t>
            </a:r>
          </a:p>
          <a:p>
            <a:endParaRPr lang="en-US" sz="4000" dirty="0">
              <a:solidFill>
                <a:schemeClr val="accent1"/>
              </a:solidFill>
            </a:endParaRPr>
          </a:p>
          <a:p>
            <a:r>
              <a:rPr lang="pl-PL" sz="3600" dirty="0">
                <a:hlinkClick r:id="rId2"/>
              </a:rPr>
              <a:t>pawel.penszko@interia.pl</a:t>
            </a:r>
            <a:r>
              <a:rPr lang="pl-PL" sz="3600" dirty="0"/>
              <a:t> </a:t>
            </a:r>
            <a:endParaRPr lang="en-US" sz="3600" dirty="0"/>
          </a:p>
          <a:p>
            <a:endParaRPr lang="en-US" sz="3600" i="1" dirty="0"/>
          </a:p>
          <a:p>
            <a:endParaRPr lang="en-GB" sz="3600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0AF02D7-7BCD-411E-B96E-31470B598E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pl-PL" sz="1400" b="1" dirty="0">
                <a:solidFill>
                  <a:schemeClr val="accent1"/>
                </a:solidFill>
              </a:rPr>
              <a:t>30</a:t>
            </a:r>
            <a:r>
              <a:rPr lang="en-US" sz="1400" b="1" dirty="0">
                <a:solidFill>
                  <a:schemeClr val="accent1"/>
                </a:solidFill>
              </a:rPr>
              <a:t>/0</a:t>
            </a:r>
            <a:r>
              <a:rPr lang="pl-PL" sz="1400" b="1" dirty="0">
                <a:solidFill>
                  <a:schemeClr val="accent1"/>
                </a:solidFill>
              </a:rPr>
              <a:t>9</a:t>
            </a:r>
            <a:r>
              <a:rPr lang="en-US" sz="1400" b="1" dirty="0">
                <a:solidFill>
                  <a:schemeClr val="accent1"/>
                </a:solidFill>
              </a:rPr>
              <a:t>/2023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A61C804F-EDC5-4D10-92B9-2E3B613E7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98821" y="6340308"/>
            <a:ext cx="7443537" cy="352759"/>
          </a:xfrm>
        </p:spPr>
        <p:txBody>
          <a:bodyPr/>
          <a:lstStyle/>
          <a:p>
            <a:r>
              <a:rPr lang="pl-PL" sz="2000" b="1" dirty="0">
                <a:solidFill>
                  <a:schemeClr val="accent1"/>
                </a:solidFill>
              </a:rPr>
              <a:t>5th </a:t>
            </a:r>
            <a:r>
              <a:rPr lang="pl-PL" sz="2000" b="1" dirty="0" err="1">
                <a:solidFill>
                  <a:schemeClr val="accent1"/>
                </a:solidFill>
              </a:rPr>
              <a:t>Biennial</a:t>
            </a:r>
            <a:r>
              <a:rPr lang="pl-PL" sz="2000" b="1" dirty="0">
                <a:solidFill>
                  <a:schemeClr val="accent1"/>
                </a:solidFill>
              </a:rPr>
              <a:t> Conference of the Western </a:t>
            </a:r>
            <a:r>
              <a:rPr lang="pl-PL" sz="2000" b="1" dirty="0" err="1">
                <a:solidFill>
                  <a:schemeClr val="accent1"/>
                </a:solidFill>
              </a:rPr>
              <a:t>Balkan</a:t>
            </a:r>
            <a:r>
              <a:rPr lang="pl-PL" sz="2000" b="1" dirty="0">
                <a:solidFill>
                  <a:schemeClr val="accent1"/>
                </a:solidFill>
              </a:rPr>
              <a:t> Evaluation Network</a:t>
            </a:r>
            <a:endParaRPr lang="en-GB" sz="2000" b="1" dirty="0">
              <a:solidFill>
                <a:schemeClr val="accent1"/>
              </a:solidFill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99E42CD-96B6-44D3-A152-9DDDEE8CF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210317D-E707-46C8-99FC-20A013691D9F}" type="slidenum">
              <a:rPr lang="en-GB" sz="1600" b="1" smtClean="0">
                <a:solidFill>
                  <a:schemeClr val="accent1"/>
                </a:solidFill>
              </a:rPr>
              <a:t>12</a:t>
            </a:fld>
            <a:endParaRPr lang="en-GB" sz="1600" b="1" dirty="0">
              <a:solidFill>
                <a:schemeClr val="accent1"/>
              </a:solidFill>
            </a:endParaRP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F5758A0B-85C8-85C7-8BA0-8AEE3261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2424" y="592089"/>
            <a:ext cx="3499392" cy="1440000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08354848-47AB-1542-4AB6-180BB967A9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0186" y="592089"/>
            <a:ext cx="2791984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326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6FF10-1820-485C-BC5B-C568C18AC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17D-E707-46C8-99FC-20A013691D9F}" type="slidenum">
              <a:rPr lang="en-GB" sz="1600" b="1" smtClean="0">
                <a:solidFill>
                  <a:schemeClr val="accent1"/>
                </a:solidFill>
              </a:rPr>
              <a:t>2</a:t>
            </a:fld>
            <a:endParaRPr lang="en-GB" sz="1600" b="1" dirty="0">
              <a:solidFill>
                <a:schemeClr val="accent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C96EA06-2CC8-48C5-93B8-97A934D992F4}"/>
              </a:ext>
            </a:extLst>
          </p:cNvPr>
          <p:cNvSpPr txBox="1">
            <a:spLocks/>
          </p:cNvSpPr>
          <p:nvPr/>
        </p:nvSpPr>
        <p:spPr>
          <a:xfrm>
            <a:off x="470337" y="338082"/>
            <a:ext cx="10515600" cy="68590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dirty="0">
                <a:solidFill>
                  <a:schemeClr val="accent1"/>
                </a:solidFill>
              </a:rPr>
              <a:t>Public register - </a:t>
            </a:r>
            <a:r>
              <a:rPr lang="pl-PL" sz="3200" dirty="0" err="1">
                <a:solidFill>
                  <a:schemeClr val="accent1"/>
                </a:solidFill>
              </a:rPr>
              <a:t>definition</a:t>
            </a:r>
            <a:endParaRPr lang="en-GB" sz="32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0D2F467-931A-4C81-BF48-82A1A0B21764}"/>
              </a:ext>
            </a:extLst>
          </p:cNvPr>
          <p:cNvSpPr txBox="1">
            <a:spLocks/>
          </p:cNvSpPr>
          <p:nvPr/>
        </p:nvSpPr>
        <p:spPr>
          <a:xfrm>
            <a:off x="588579" y="1332674"/>
            <a:ext cx="11133084" cy="5230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3200" dirty="0"/>
              <a:t> A set of data stored by public administration </a:t>
            </a:r>
          </a:p>
          <a:p>
            <a:pPr algn="l">
              <a:spcBef>
                <a:spcPts val="1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3200" dirty="0"/>
              <a:t> Unit-level data</a:t>
            </a:r>
          </a:p>
          <a:p>
            <a:pPr algn="l">
              <a:spcBef>
                <a:spcPts val="1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3200" dirty="0"/>
              <a:t> Intended to contain data on all units from a precisely defined population (e.g. individuals, enterprises, buildings) </a:t>
            </a:r>
          </a:p>
          <a:p>
            <a:pPr algn="l">
              <a:spcBef>
                <a:spcPts val="1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3200" dirty="0"/>
              <a:t> </a:t>
            </a:r>
            <a:r>
              <a:rPr lang="en-GB" sz="3200" dirty="0"/>
              <a:t>Units can be identified</a:t>
            </a:r>
          </a:p>
          <a:p>
            <a:pPr algn="l">
              <a:spcBef>
                <a:spcPts val="1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sz="3200" dirty="0"/>
              <a:t> </a:t>
            </a:r>
            <a:r>
              <a:rPr lang="pl-PL" sz="3200" dirty="0" err="1"/>
              <a:t>Updated</a:t>
            </a:r>
            <a:r>
              <a:rPr lang="pl-PL" sz="3200" dirty="0"/>
              <a:t> on </a:t>
            </a:r>
            <a:r>
              <a:rPr lang="pl-PL" sz="3200" dirty="0" err="1"/>
              <a:t>an</a:t>
            </a:r>
            <a:r>
              <a:rPr lang="pl-PL" sz="3200" dirty="0"/>
              <a:t> </a:t>
            </a:r>
            <a:r>
              <a:rPr lang="pl-PL" sz="3200" dirty="0" err="1"/>
              <a:t>ongoing</a:t>
            </a:r>
            <a:r>
              <a:rPr lang="pl-PL" sz="3200" dirty="0"/>
              <a:t> </a:t>
            </a:r>
            <a:r>
              <a:rPr lang="pl-PL" sz="3200" dirty="0" err="1"/>
              <a:t>basis</a:t>
            </a:r>
            <a:r>
              <a:rPr lang="pl-PL" sz="3200" dirty="0"/>
              <a:t> to </a:t>
            </a:r>
            <a:r>
              <a:rPr lang="pl-PL" sz="3200" dirty="0" err="1"/>
              <a:t>keep</a:t>
            </a:r>
            <a:r>
              <a:rPr lang="pl-PL" sz="3200" dirty="0"/>
              <a:t> </a:t>
            </a:r>
            <a:r>
              <a:rPr lang="pl-PL" sz="3200" dirty="0" err="1"/>
              <a:t>track</a:t>
            </a:r>
            <a:r>
              <a:rPr lang="pl-PL" sz="3200" dirty="0"/>
              <a:t> of </a:t>
            </a:r>
            <a:r>
              <a:rPr lang="pl-PL" sz="3200" dirty="0" err="1"/>
              <a:t>changes</a:t>
            </a:r>
            <a:r>
              <a:rPr lang="pl-PL" sz="3200" dirty="0"/>
              <a:t> </a:t>
            </a:r>
            <a:r>
              <a:rPr lang="pl-PL" sz="3200" dirty="0" err="1"/>
              <a:t>undergone</a:t>
            </a:r>
            <a:r>
              <a:rPr lang="pl-PL" sz="3200" dirty="0"/>
              <a:t> by </a:t>
            </a:r>
            <a:r>
              <a:rPr lang="pl-PL" sz="3200" dirty="0" err="1"/>
              <a:t>units</a:t>
            </a:r>
            <a:endParaRPr lang="en-GB" sz="32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274B7D4-9E5F-4FA3-B7C2-300AE72DB68B}"/>
              </a:ext>
            </a:extLst>
          </p:cNvPr>
          <p:cNvCxnSpPr>
            <a:cxnSpLocks/>
          </p:cNvCxnSpPr>
          <p:nvPr/>
        </p:nvCxnSpPr>
        <p:spPr>
          <a:xfrm>
            <a:off x="588579" y="945931"/>
            <a:ext cx="1113308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" name="Obraz 2">
            <a:extLst>
              <a:ext uri="{FF2B5EF4-FFF2-40B4-BE49-F238E27FC236}">
                <a16:creationId xmlns:a16="http://schemas.microsoft.com/office/drawing/2014/main" id="{F6C6C05A-BD74-0207-26DC-65EF2E8702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2658" y="29399"/>
            <a:ext cx="1678713" cy="865812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87586-C91D-CA9C-75EC-F42DBC6192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pl-PL" sz="1400" b="1" dirty="0">
                <a:solidFill>
                  <a:schemeClr val="accent1"/>
                </a:solidFill>
              </a:rPr>
              <a:t>30</a:t>
            </a:r>
            <a:r>
              <a:rPr lang="en-US" sz="1400" b="1" dirty="0">
                <a:solidFill>
                  <a:schemeClr val="accent1"/>
                </a:solidFill>
              </a:rPr>
              <a:t>/0</a:t>
            </a:r>
            <a:r>
              <a:rPr lang="pl-PL" sz="1400" b="1" dirty="0">
                <a:solidFill>
                  <a:schemeClr val="accent1"/>
                </a:solidFill>
              </a:rPr>
              <a:t>9</a:t>
            </a:r>
            <a:r>
              <a:rPr lang="en-US" sz="1400" b="1" dirty="0">
                <a:solidFill>
                  <a:schemeClr val="accent1"/>
                </a:solidFill>
              </a:rPr>
              <a:t>/2023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AF57F5C-AAF7-25BE-90B6-5A553D861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98821" y="6340308"/>
            <a:ext cx="7443537" cy="352759"/>
          </a:xfrm>
        </p:spPr>
        <p:txBody>
          <a:bodyPr/>
          <a:lstStyle/>
          <a:p>
            <a:r>
              <a:rPr lang="pl-PL" sz="2000" b="1" dirty="0">
                <a:solidFill>
                  <a:schemeClr val="accent1"/>
                </a:solidFill>
              </a:rPr>
              <a:t>5th </a:t>
            </a:r>
            <a:r>
              <a:rPr lang="pl-PL" sz="2000" b="1" dirty="0" err="1">
                <a:solidFill>
                  <a:schemeClr val="accent1"/>
                </a:solidFill>
              </a:rPr>
              <a:t>Biennial</a:t>
            </a:r>
            <a:r>
              <a:rPr lang="pl-PL" sz="2000" b="1" dirty="0">
                <a:solidFill>
                  <a:schemeClr val="accent1"/>
                </a:solidFill>
              </a:rPr>
              <a:t> Conference of the Western </a:t>
            </a:r>
            <a:r>
              <a:rPr lang="pl-PL" sz="2000" b="1" dirty="0" err="1">
                <a:solidFill>
                  <a:schemeClr val="accent1"/>
                </a:solidFill>
              </a:rPr>
              <a:t>Balkan</a:t>
            </a:r>
            <a:r>
              <a:rPr lang="pl-PL" sz="2000" b="1" dirty="0">
                <a:solidFill>
                  <a:schemeClr val="accent1"/>
                </a:solidFill>
              </a:rPr>
              <a:t> Evaluation Network</a:t>
            </a:r>
            <a:endParaRPr lang="en-GB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128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6FF10-1820-485C-BC5B-C568C18AC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17D-E707-46C8-99FC-20A013691D9F}" type="slidenum">
              <a:rPr lang="en-GB" sz="1600" b="1" smtClean="0">
                <a:solidFill>
                  <a:schemeClr val="accent1"/>
                </a:solidFill>
              </a:rPr>
              <a:t>3</a:t>
            </a:fld>
            <a:endParaRPr lang="en-GB" sz="1600" b="1" dirty="0">
              <a:solidFill>
                <a:schemeClr val="accent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C96EA06-2CC8-48C5-93B8-97A934D992F4}"/>
              </a:ext>
            </a:extLst>
          </p:cNvPr>
          <p:cNvSpPr txBox="1">
            <a:spLocks/>
          </p:cNvSpPr>
          <p:nvPr/>
        </p:nvSpPr>
        <p:spPr>
          <a:xfrm>
            <a:off x="470337" y="338082"/>
            <a:ext cx="10322581" cy="68590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dirty="0">
                <a:solidFill>
                  <a:schemeClr val="accent1"/>
                </a:solidFill>
              </a:rPr>
              <a:t>Register data in </a:t>
            </a:r>
            <a:r>
              <a:rPr lang="pl-PL" sz="3200" dirty="0" err="1">
                <a:solidFill>
                  <a:schemeClr val="accent1"/>
                </a:solidFill>
              </a:rPr>
              <a:t>evaluation</a:t>
            </a:r>
            <a:r>
              <a:rPr lang="pl-PL" sz="3200" dirty="0">
                <a:solidFill>
                  <a:schemeClr val="accent1"/>
                </a:solidFill>
              </a:rPr>
              <a:t>– </a:t>
            </a:r>
            <a:r>
              <a:rPr lang="pl-PL" sz="3200" dirty="0" err="1">
                <a:solidFill>
                  <a:schemeClr val="accent1"/>
                </a:solidFill>
              </a:rPr>
              <a:t>advantages</a:t>
            </a:r>
            <a:r>
              <a:rPr lang="pl-PL" sz="3200" dirty="0">
                <a:solidFill>
                  <a:schemeClr val="accent1"/>
                </a:solidFill>
              </a:rPr>
              <a:t> and </a:t>
            </a:r>
            <a:r>
              <a:rPr lang="pl-PL" sz="3200" dirty="0" err="1">
                <a:solidFill>
                  <a:schemeClr val="accent1"/>
                </a:solidFill>
              </a:rPr>
              <a:t>disadvantages</a:t>
            </a:r>
            <a:endParaRPr lang="en-GB" sz="32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0D2F467-931A-4C81-BF48-82A1A0B21764}"/>
              </a:ext>
            </a:extLst>
          </p:cNvPr>
          <p:cNvSpPr txBox="1">
            <a:spLocks/>
          </p:cNvSpPr>
          <p:nvPr/>
        </p:nvSpPr>
        <p:spPr>
          <a:xfrm>
            <a:off x="588579" y="1242734"/>
            <a:ext cx="11133084" cy="52305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1600"/>
              </a:spcBef>
              <a:buClr>
                <a:srgbClr val="00B050"/>
              </a:buClr>
              <a:buFont typeface="Calibri" panose="020F0502020204030204" pitchFamily="34" charset="0"/>
              <a:buChar char="+"/>
            </a:pPr>
            <a:r>
              <a:rPr lang="en-GB" sz="3200"/>
              <a:t>Cover whole population (no sampling error, smaller non-response bias)</a:t>
            </a:r>
          </a:p>
          <a:p>
            <a:pPr marL="457200" indent="-457200" algn="l">
              <a:spcBef>
                <a:spcPts val="1600"/>
              </a:spcBef>
              <a:buClr>
                <a:srgbClr val="00B050"/>
              </a:buClr>
              <a:buFont typeface="Calibri" panose="020F0502020204030204" pitchFamily="34" charset="0"/>
              <a:buChar char="+"/>
            </a:pPr>
            <a:r>
              <a:rPr lang="en-GB" sz="3200" dirty="0"/>
              <a:t>Longitudinal – for any point in time</a:t>
            </a:r>
          </a:p>
          <a:p>
            <a:pPr marL="457200" indent="-457200" algn="l">
              <a:spcBef>
                <a:spcPts val="1600"/>
              </a:spcBef>
              <a:buClr>
                <a:srgbClr val="00B050"/>
              </a:buClr>
              <a:buFont typeface="Calibri" panose="020F0502020204030204" pitchFamily="34" charset="0"/>
              <a:buChar char="+"/>
            </a:pPr>
            <a:r>
              <a:rPr lang="en-GB" sz="3200" dirty="0"/>
              <a:t>Relatively reliable</a:t>
            </a:r>
          </a:p>
          <a:p>
            <a:pPr marL="457200" indent="-457200" algn="l">
              <a:spcBef>
                <a:spcPts val="1600"/>
              </a:spcBef>
              <a:buClr>
                <a:srgbClr val="00B050"/>
              </a:buClr>
              <a:buFont typeface="Calibri" panose="020F0502020204030204" pitchFamily="34" charset="0"/>
              <a:buChar char="+"/>
            </a:pPr>
            <a:r>
              <a:rPr lang="en-GB" sz="3200" dirty="0"/>
              <a:t>Standardised, detailed and precise</a:t>
            </a:r>
          </a:p>
          <a:p>
            <a:pPr marL="457200" indent="-457200" algn="l">
              <a:spcBef>
                <a:spcPts val="1600"/>
              </a:spcBef>
              <a:buClr>
                <a:srgbClr val="00B050"/>
              </a:buClr>
              <a:buFont typeface="Calibri" panose="020F0502020204030204" pitchFamily="34" charset="0"/>
              <a:buChar char="+"/>
            </a:pPr>
            <a:r>
              <a:rPr lang="en-GB" sz="3200" dirty="0"/>
              <a:t>No additional costs of data collection  </a:t>
            </a:r>
          </a:p>
          <a:p>
            <a:pPr marL="457200" indent="-457200" algn="l">
              <a:spcBef>
                <a:spcPts val="1600"/>
              </a:spcBef>
              <a:buClr>
                <a:srgbClr val="FF0000"/>
              </a:buClr>
              <a:buFont typeface="Calibri" panose="020F0502020204030204" pitchFamily="34" charset="0"/>
              <a:buChar char="–"/>
            </a:pPr>
            <a:r>
              <a:rPr lang="en-GB" sz="3200" dirty="0"/>
              <a:t>Limited and pre-defined scope</a:t>
            </a:r>
          </a:p>
          <a:p>
            <a:pPr marL="457200" indent="-457200" algn="l">
              <a:spcBef>
                <a:spcPts val="1600"/>
              </a:spcBef>
              <a:buClr>
                <a:srgbClr val="FF0000"/>
              </a:buClr>
              <a:buFont typeface="Calibri" panose="020F0502020204030204" pitchFamily="34" charset="0"/>
              <a:buChar char="–"/>
            </a:pPr>
            <a:r>
              <a:rPr lang="en-GB" sz="3200" dirty="0"/>
              <a:t>Specific biases (e.g. income underreporting)</a:t>
            </a:r>
          </a:p>
          <a:p>
            <a:pPr marL="457200" indent="-457200" algn="l">
              <a:spcBef>
                <a:spcPts val="1600"/>
              </a:spcBef>
              <a:buClr>
                <a:srgbClr val="FF0000"/>
              </a:buClr>
              <a:buFont typeface="Calibri" panose="020F0502020204030204" pitchFamily="34" charset="0"/>
              <a:buChar char="–"/>
            </a:pPr>
            <a:r>
              <a:rPr lang="en-GB" sz="3200" dirty="0"/>
              <a:t>Often contain personal or data → difficult access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274B7D4-9E5F-4FA3-B7C2-300AE72DB68B}"/>
              </a:ext>
            </a:extLst>
          </p:cNvPr>
          <p:cNvCxnSpPr>
            <a:cxnSpLocks/>
          </p:cNvCxnSpPr>
          <p:nvPr/>
        </p:nvCxnSpPr>
        <p:spPr>
          <a:xfrm>
            <a:off x="588579" y="945931"/>
            <a:ext cx="1113308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" name="Obraz 2">
            <a:extLst>
              <a:ext uri="{FF2B5EF4-FFF2-40B4-BE49-F238E27FC236}">
                <a16:creationId xmlns:a16="http://schemas.microsoft.com/office/drawing/2014/main" id="{F6C6C05A-BD74-0207-26DC-65EF2E8702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2658" y="29399"/>
            <a:ext cx="1678713" cy="865812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87586-C91D-CA9C-75EC-F42DBC6192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pl-PL" sz="1400" b="1" dirty="0">
                <a:solidFill>
                  <a:schemeClr val="accent1"/>
                </a:solidFill>
              </a:rPr>
              <a:t>30</a:t>
            </a:r>
            <a:r>
              <a:rPr lang="en-US" sz="1400" b="1" dirty="0">
                <a:solidFill>
                  <a:schemeClr val="accent1"/>
                </a:solidFill>
              </a:rPr>
              <a:t>/0</a:t>
            </a:r>
            <a:r>
              <a:rPr lang="pl-PL" sz="1400" b="1" dirty="0">
                <a:solidFill>
                  <a:schemeClr val="accent1"/>
                </a:solidFill>
              </a:rPr>
              <a:t>9</a:t>
            </a:r>
            <a:r>
              <a:rPr lang="en-US" sz="1400" b="1" dirty="0">
                <a:solidFill>
                  <a:schemeClr val="accent1"/>
                </a:solidFill>
              </a:rPr>
              <a:t>/2023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AF57F5C-AAF7-25BE-90B6-5A553D861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98821" y="6340308"/>
            <a:ext cx="7443537" cy="352759"/>
          </a:xfrm>
        </p:spPr>
        <p:txBody>
          <a:bodyPr/>
          <a:lstStyle/>
          <a:p>
            <a:r>
              <a:rPr lang="pl-PL" sz="2000" b="1" dirty="0">
                <a:solidFill>
                  <a:schemeClr val="accent1"/>
                </a:solidFill>
              </a:rPr>
              <a:t>5th </a:t>
            </a:r>
            <a:r>
              <a:rPr lang="pl-PL" sz="2000" b="1" dirty="0" err="1">
                <a:solidFill>
                  <a:schemeClr val="accent1"/>
                </a:solidFill>
              </a:rPr>
              <a:t>Biennial</a:t>
            </a:r>
            <a:r>
              <a:rPr lang="pl-PL" sz="2000" b="1" dirty="0">
                <a:solidFill>
                  <a:schemeClr val="accent1"/>
                </a:solidFill>
              </a:rPr>
              <a:t> Conference of the Western </a:t>
            </a:r>
            <a:r>
              <a:rPr lang="pl-PL" sz="2000" b="1" dirty="0" err="1">
                <a:solidFill>
                  <a:schemeClr val="accent1"/>
                </a:solidFill>
              </a:rPr>
              <a:t>Balkan</a:t>
            </a:r>
            <a:r>
              <a:rPr lang="pl-PL" sz="2000" b="1" dirty="0">
                <a:solidFill>
                  <a:schemeClr val="accent1"/>
                </a:solidFill>
              </a:rPr>
              <a:t> Evaluation Network</a:t>
            </a:r>
            <a:endParaRPr lang="en-GB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625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6FF10-1820-485C-BC5B-C568C18AC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17D-E707-46C8-99FC-20A013691D9F}" type="slidenum">
              <a:rPr lang="en-GB" sz="1600" b="1" smtClean="0">
                <a:solidFill>
                  <a:schemeClr val="accent1"/>
                </a:solidFill>
              </a:rPr>
              <a:t>4</a:t>
            </a:fld>
            <a:endParaRPr lang="en-GB" sz="1600" b="1" dirty="0">
              <a:solidFill>
                <a:schemeClr val="accent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C96EA06-2CC8-48C5-93B8-97A934D992F4}"/>
              </a:ext>
            </a:extLst>
          </p:cNvPr>
          <p:cNvSpPr txBox="1">
            <a:spLocks/>
          </p:cNvSpPr>
          <p:nvPr/>
        </p:nvSpPr>
        <p:spPr>
          <a:xfrm>
            <a:off x="470337" y="338082"/>
            <a:ext cx="10322581" cy="68590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dirty="0">
                <a:solidFill>
                  <a:schemeClr val="accent1"/>
                </a:solidFill>
              </a:rPr>
              <a:t>Register data in </a:t>
            </a:r>
            <a:r>
              <a:rPr lang="pl-PL" sz="3200" dirty="0" err="1">
                <a:solidFill>
                  <a:schemeClr val="accent1"/>
                </a:solidFill>
              </a:rPr>
              <a:t>evaluation</a:t>
            </a:r>
            <a:r>
              <a:rPr lang="pl-PL" sz="3200" dirty="0">
                <a:solidFill>
                  <a:schemeClr val="accent1"/>
                </a:solidFill>
              </a:rPr>
              <a:t>– Poland – the </a:t>
            </a:r>
            <a:r>
              <a:rPr lang="pl-PL" sz="3200" dirty="0" err="1">
                <a:solidFill>
                  <a:schemeClr val="accent1"/>
                </a:solidFill>
              </a:rPr>
              <a:t>beginnings</a:t>
            </a:r>
            <a:endParaRPr lang="en-GB" sz="32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0D2F467-931A-4C81-BF48-82A1A0B21764}"/>
              </a:ext>
            </a:extLst>
          </p:cNvPr>
          <p:cNvSpPr txBox="1">
            <a:spLocks/>
          </p:cNvSpPr>
          <p:nvPr/>
        </p:nvSpPr>
        <p:spPr>
          <a:xfrm>
            <a:off x="588579" y="1242735"/>
            <a:ext cx="11133084" cy="1665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600"/>
              </a:spcBef>
              <a:buClr>
                <a:srgbClr val="00B050"/>
              </a:buClr>
            </a:pPr>
            <a:r>
              <a:rPr lang="pl-PL" sz="3200" b="1" dirty="0">
                <a:solidFill>
                  <a:schemeClr val="accent1"/>
                </a:solidFill>
              </a:rPr>
              <a:t>2006</a:t>
            </a:r>
            <a:r>
              <a:rPr lang="pl-PL" sz="3200" dirty="0"/>
              <a:t> – Data from public </a:t>
            </a:r>
            <a:r>
              <a:rPr lang="pl-PL" sz="3200" dirty="0" err="1"/>
              <a:t>employment</a:t>
            </a:r>
            <a:r>
              <a:rPr lang="pl-PL" sz="3200" dirty="0"/>
              <a:t> </a:t>
            </a:r>
            <a:r>
              <a:rPr lang="pl-PL" sz="3200" dirty="0" err="1"/>
              <a:t>registers</a:t>
            </a:r>
            <a:r>
              <a:rPr lang="pl-PL" sz="3200" dirty="0"/>
              <a:t> </a:t>
            </a:r>
            <a:r>
              <a:rPr lang="pl-PL" sz="3200" dirty="0" err="1"/>
              <a:t>used</a:t>
            </a:r>
            <a:r>
              <a:rPr lang="pl-PL" sz="3200" dirty="0"/>
              <a:t> to </a:t>
            </a:r>
            <a:r>
              <a:rPr lang="pl-PL" sz="3200" dirty="0" err="1"/>
              <a:t>evaluate</a:t>
            </a:r>
            <a:r>
              <a:rPr lang="pl-PL" sz="3200" dirty="0"/>
              <a:t> Phare 2001 i 2002 Human </a:t>
            </a:r>
            <a:r>
              <a:rPr lang="pl-PL" sz="3200" dirty="0" err="1"/>
              <a:t>Resources</a:t>
            </a:r>
            <a:r>
              <a:rPr lang="pl-PL" sz="3200" dirty="0"/>
              <a:t> Development </a:t>
            </a:r>
            <a:r>
              <a:rPr lang="pl-PL" sz="3200" dirty="0" err="1"/>
              <a:t>components</a:t>
            </a:r>
            <a:r>
              <a:rPr lang="pl-PL" sz="3200" dirty="0"/>
              <a:t> in Poland</a:t>
            </a:r>
          </a:p>
          <a:p>
            <a:pPr algn="l">
              <a:spcBef>
                <a:spcPts val="1600"/>
              </a:spcBef>
              <a:buClr>
                <a:srgbClr val="00B050"/>
              </a:buClr>
            </a:pPr>
            <a:endParaRPr lang="en-GB" sz="32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274B7D4-9E5F-4FA3-B7C2-300AE72DB68B}"/>
              </a:ext>
            </a:extLst>
          </p:cNvPr>
          <p:cNvCxnSpPr>
            <a:cxnSpLocks/>
          </p:cNvCxnSpPr>
          <p:nvPr/>
        </p:nvCxnSpPr>
        <p:spPr>
          <a:xfrm>
            <a:off x="588579" y="945931"/>
            <a:ext cx="1113308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" name="Obraz 2">
            <a:extLst>
              <a:ext uri="{FF2B5EF4-FFF2-40B4-BE49-F238E27FC236}">
                <a16:creationId xmlns:a16="http://schemas.microsoft.com/office/drawing/2014/main" id="{F6C6C05A-BD74-0207-26DC-65EF2E8702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2658" y="29399"/>
            <a:ext cx="1678713" cy="865812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87586-C91D-CA9C-75EC-F42DBC6192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pl-PL" sz="1400" b="1" dirty="0">
                <a:solidFill>
                  <a:schemeClr val="accent1"/>
                </a:solidFill>
              </a:rPr>
              <a:t>30</a:t>
            </a:r>
            <a:r>
              <a:rPr lang="en-US" sz="1400" b="1" dirty="0">
                <a:solidFill>
                  <a:schemeClr val="accent1"/>
                </a:solidFill>
              </a:rPr>
              <a:t>/0</a:t>
            </a:r>
            <a:r>
              <a:rPr lang="pl-PL" sz="1400" b="1" dirty="0">
                <a:solidFill>
                  <a:schemeClr val="accent1"/>
                </a:solidFill>
              </a:rPr>
              <a:t>9</a:t>
            </a:r>
            <a:r>
              <a:rPr lang="en-US" sz="1400" b="1" dirty="0">
                <a:solidFill>
                  <a:schemeClr val="accent1"/>
                </a:solidFill>
              </a:rPr>
              <a:t>/2023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AF57F5C-AAF7-25BE-90B6-5A553D861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98821" y="6340308"/>
            <a:ext cx="7443537" cy="352759"/>
          </a:xfrm>
        </p:spPr>
        <p:txBody>
          <a:bodyPr/>
          <a:lstStyle/>
          <a:p>
            <a:r>
              <a:rPr lang="pl-PL" sz="2000" b="1" dirty="0">
                <a:solidFill>
                  <a:schemeClr val="accent1"/>
                </a:solidFill>
              </a:rPr>
              <a:t>5th </a:t>
            </a:r>
            <a:r>
              <a:rPr lang="pl-PL" sz="2000" b="1" dirty="0" err="1">
                <a:solidFill>
                  <a:schemeClr val="accent1"/>
                </a:solidFill>
              </a:rPr>
              <a:t>Biennial</a:t>
            </a:r>
            <a:r>
              <a:rPr lang="pl-PL" sz="2000" b="1" dirty="0">
                <a:solidFill>
                  <a:schemeClr val="accent1"/>
                </a:solidFill>
              </a:rPr>
              <a:t> Conference of the Western </a:t>
            </a:r>
            <a:r>
              <a:rPr lang="pl-PL" sz="2000" b="1" dirty="0" err="1">
                <a:solidFill>
                  <a:schemeClr val="accent1"/>
                </a:solidFill>
              </a:rPr>
              <a:t>Balkan</a:t>
            </a:r>
            <a:r>
              <a:rPr lang="pl-PL" sz="2000" b="1" dirty="0">
                <a:solidFill>
                  <a:schemeClr val="accent1"/>
                </a:solidFill>
              </a:rPr>
              <a:t> Evaluation Network</a:t>
            </a:r>
            <a:endParaRPr lang="en-GB" sz="2000" b="1" dirty="0">
              <a:solidFill>
                <a:schemeClr val="accent1"/>
              </a:solidFill>
            </a:endParaRP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8E622F5C-A7FA-7CA7-51D2-FCCF3A4638A7}"/>
              </a:ext>
            </a:extLst>
          </p:cNvPr>
          <p:cNvSpPr/>
          <p:nvPr/>
        </p:nvSpPr>
        <p:spPr>
          <a:xfrm>
            <a:off x="1873770" y="2908093"/>
            <a:ext cx="2833141" cy="1041815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err="1"/>
              <a:t>Polish</a:t>
            </a:r>
            <a:r>
              <a:rPr lang="pl-PL" sz="2000" dirty="0"/>
              <a:t> </a:t>
            </a:r>
            <a:r>
              <a:rPr lang="pl-PL" sz="2000" dirty="0" err="1"/>
              <a:t>Agency</a:t>
            </a:r>
            <a:r>
              <a:rPr lang="pl-PL" sz="2000" dirty="0"/>
              <a:t> for Enterprise Development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2D236B32-E5F1-AB95-BC2F-34B85F1B7FC6}"/>
              </a:ext>
            </a:extLst>
          </p:cNvPr>
          <p:cNvSpPr/>
          <p:nvPr/>
        </p:nvSpPr>
        <p:spPr>
          <a:xfrm>
            <a:off x="7116359" y="3148987"/>
            <a:ext cx="858403" cy="412196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3906CDBD-B664-2A1F-B744-71201B0364DD}"/>
              </a:ext>
            </a:extLst>
          </p:cNvPr>
          <p:cNvSpPr/>
          <p:nvPr/>
        </p:nvSpPr>
        <p:spPr>
          <a:xfrm>
            <a:off x="7116358" y="3650256"/>
            <a:ext cx="858403" cy="412196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A8736296-C368-695F-F897-E103E049275E}"/>
              </a:ext>
            </a:extLst>
          </p:cNvPr>
          <p:cNvSpPr/>
          <p:nvPr/>
        </p:nvSpPr>
        <p:spPr>
          <a:xfrm>
            <a:off x="7116357" y="2646086"/>
            <a:ext cx="858403" cy="412196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89A0D869-D425-605B-65EC-0ABBA4475133}"/>
              </a:ext>
            </a:extLst>
          </p:cNvPr>
          <p:cNvSpPr txBox="1"/>
          <p:nvPr/>
        </p:nvSpPr>
        <p:spPr>
          <a:xfrm>
            <a:off x="8074712" y="2736167"/>
            <a:ext cx="17734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Public</a:t>
            </a:r>
          </a:p>
          <a:p>
            <a:r>
              <a:rPr lang="pl-PL" sz="2400" dirty="0" err="1"/>
              <a:t>Employment</a:t>
            </a:r>
            <a:endParaRPr lang="pl-PL" sz="2400" dirty="0"/>
          </a:p>
          <a:p>
            <a:r>
              <a:rPr lang="pl-PL" sz="2400" dirty="0"/>
              <a:t>Services</a:t>
            </a:r>
          </a:p>
        </p:txBody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id="{C63F4E96-6E7F-5B1F-4674-95E622226FC6}"/>
              </a:ext>
            </a:extLst>
          </p:cNvPr>
          <p:cNvSpPr/>
          <p:nvPr/>
        </p:nvSpPr>
        <p:spPr>
          <a:xfrm>
            <a:off x="1813810" y="5131249"/>
            <a:ext cx="2833141" cy="104181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/>
              <a:t>PBS sp. z o.o.</a:t>
            </a:r>
          </a:p>
          <a:p>
            <a:pPr algn="ctr"/>
            <a:r>
              <a:rPr lang="pl-PL" sz="2000" dirty="0"/>
              <a:t>(a </a:t>
            </a:r>
            <a:r>
              <a:rPr lang="pl-PL" sz="2000" dirty="0" err="1"/>
              <a:t>research</a:t>
            </a:r>
            <a:r>
              <a:rPr lang="pl-PL" sz="2000" dirty="0"/>
              <a:t> </a:t>
            </a:r>
            <a:r>
              <a:rPr lang="pl-PL" sz="2000" dirty="0" err="1"/>
              <a:t>agency</a:t>
            </a:r>
            <a:r>
              <a:rPr lang="pl-PL" sz="2000" dirty="0"/>
              <a:t>)</a:t>
            </a:r>
          </a:p>
        </p:txBody>
      </p:sp>
      <p:pic>
        <p:nvPicPr>
          <p:cNvPr id="21" name="Grafika 20" descr="Liczydło z wypełnieniem pełnym">
            <a:extLst>
              <a:ext uri="{FF2B5EF4-FFF2-40B4-BE49-F238E27FC236}">
                <a16:creationId xmlns:a16="http://schemas.microsoft.com/office/drawing/2014/main" id="{36C80F6A-FB35-519B-1DD7-2E2988F149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46951" y="5189831"/>
            <a:ext cx="914400" cy="914400"/>
          </a:xfrm>
          <a:prstGeom prst="rect">
            <a:avLst/>
          </a:prstGeom>
        </p:spPr>
      </p:pic>
      <p:sp>
        <p:nvSpPr>
          <p:cNvPr id="22" name="pole tekstowe 21">
            <a:extLst>
              <a:ext uri="{FF2B5EF4-FFF2-40B4-BE49-F238E27FC236}">
                <a16:creationId xmlns:a16="http://schemas.microsoft.com/office/drawing/2014/main" id="{AB6918D2-3108-8A3C-7A56-B09E68EBC2AE}"/>
              </a:ext>
            </a:extLst>
          </p:cNvPr>
          <p:cNvSpPr txBox="1"/>
          <p:nvPr/>
        </p:nvSpPr>
        <p:spPr>
          <a:xfrm>
            <a:off x="5430451" y="5430599"/>
            <a:ext cx="1159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err="1">
                <a:solidFill>
                  <a:srgbClr val="FFC000"/>
                </a:solidFill>
              </a:rPr>
              <a:t>analysis</a:t>
            </a:r>
            <a:endParaRPr lang="pl-PL" sz="2400" dirty="0">
              <a:solidFill>
                <a:srgbClr val="FFC000"/>
              </a:solidFill>
            </a:endParaRPr>
          </a:p>
        </p:txBody>
      </p:sp>
      <p:sp>
        <p:nvSpPr>
          <p:cNvPr id="24" name="Strzałka: w lewo 23">
            <a:extLst>
              <a:ext uri="{FF2B5EF4-FFF2-40B4-BE49-F238E27FC236}">
                <a16:creationId xmlns:a16="http://schemas.microsoft.com/office/drawing/2014/main" id="{6C12D825-8BC2-01EF-7CB3-741D0CAD4833}"/>
              </a:ext>
            </a:extLst>
          </p:cNvPr>
          <p:cNvSpPr/>
          <p:nvPr/>
        </p:nvSpPr>
        <p:spPr>
          <a:xfrm>
            <a:off x="5004253" y="3242150"/>
            <a:ext cx="1805664" cy="352760"/>
          </a:xfrm>
          <a:prstGeom prst="lef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398005A7-13FE-64DB-4B98-0874B9D8FA0A}"/>
              </a:ext>
            </a:extLst>
          </p:cNvPr>
          <p:cNvSpPr txBox="1"/>
          <p:nvPr/>
        </p:nvSpPr>
        <p:spPr>
          <a:xfrm>
            <a:off x="5631627" y="3020230"/>
            <a:ext cx="599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data</a:t>
            </a:r>
          </a:p>
        </p:txBody>
      </p:sp>
      <p:sp>
        <p:nvSpPr>
          <p:cNvPr id="26" name="Strzałka: w lewo 25">
            <a:extLst>
              <a:ext uri="{FF2B5EF4-FFF2-40B4-BE49-F238E27FC236}">
                <a16:creationId xmlns:a16="http://schemas.microsoft.com/office/drawing/2014/main" id="{3B4CC56E-C854-D71F-BE29-6C5B4D18D6C2}"/>
              </a:ext>
            </a:extLst>
          </p:cNvPr>
          <p:cNvSpPr/>
          <p:nvPr/>
        </p:nvSpPr>
        <p:spPr>
          <a:xfrm rot="16200000">
            <a:off x="2803219" y="4429176"/>
            <a:ext cx="974244" cy="252601"/>
          </a:xfrm>
          <a:prstGeom prst="lef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7" name="pole tekstowe 26">
            <a:extLst>
              <a:ext uri="{FF2B5EF4-FFF2-40B4-BE49-F238E27FC236}">
                <a16:creationId xmlns:a16="http://schemas.microsoft.com/office/drawing/2014/main" id="{F4BF0408-610E-878C-4FC4-4DF9D1D1FFB0}"/>
              </a:ext>
            </a:extLst>
          </p:cNvPr>
          <p:cNvSpPr txBox="1"/>
          <p:nvPr/>
        </p:nvSpPr>
        <p:spPr>
          <a:xfrm>
            <a:off x="3300710" y="4310154"/>
            <a:ext cx="599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126699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6FF10-1820-485C-BC5B-C568C18AC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17D-E707-46C8-99FC-20A013691D9F}" type="slidenum">
              <a:rPr lang="en-GB" sz="1600" b="1" smtClean="0">
                <a:solidFill>
                  <a:schemeClr val="accent1"/>
                </a:solidFill>
              </a:rPr>
              <a:t>5</a:t>
            </a:fld>
            <a:endParaRPr lang="en-GB" sz="1600" b="1" dirty="0">
              <a:solidFill>
                <a:schemeClr val="accent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C96EA06-2CC8-48C5-93B8-97A934D992F4}"/>
              </a:ext>
            </a:extLst>
          </p:cNvPr>
          <p:cNvSpPr txBox="1">
            <a:spLocks/>
          </p:cNvSpPr>
          <p:nvPr/>
        </p:nvSpPr>
        <p:spPr>
          <a:xfrm>
            <a:off x="470337" y="338082"/>
            <a:ext cx="10322581" cy="68590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dirty="0">
                <a:solidFill>
                  <a:schemeClr val="accent1"/>
                </a:solidFill>
              </a:rPr>
              <a:t>Register data in </a:t>
            </a:r>
            <a:r>
              <a:rPr lang="pl-PL" sz="3200" dirty="0" err="1">
                <a:solidFill>
                  <a:schemeClr val="accent1"/>
                </a:solidFill>
              </a:rPr>
              <a:t>evaluation</a:t>
            </a:r>
            <a:r>
              <a:rPr lang="pl-PL" sz="3200" dirty="0">
                <a:solidFill>
                  <a:schemeClr val="accent1"/>
                </a:solidFill>
              </a:rPr>
              <a:t>– Poland - </a:t>
            </a:r>
            <a:r>
              <a:rPr lang="pl-PL" sz="3200" dirty="0" err="1">
                <a:solidFill>
                  <a:schemeClr val="accent1"/>
                </a:solidFill>
              </a:rPr>
              <a:t>block</a:t>
            </a:r>
            <a:endParaRPr lang="en-GB" sz="32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0D2F467-931A-4C81-BF48-82A1A0B21764}"/>
              </a:ext>
            </a:extLst>
          </p:cNvPr>
          <p:cNvSpPr txBox="1">
            <a:spLocks/>
          </p:cNvSpPr>
          <p:nvPr/>
        </p:nvSpPr>
        <p:spPr>
          <a:xfrm>
            <a:off x="588579" y="1242735"/>
            <a:ext cx="11133084" cy="46693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600"/>
              </a:spcBef>
              <a:buClr>
                <a:srgbClr val="00B050"/>
              </a:buClr>
            </a:pPr>
            <a:r>
              <a:rPr lang="en-GB" sz="3200" dirty="0"/>
              <a:t>It turned out that public institutions will not take any risk when it comes to sharing personal data.</a:t>
            </a:r>
          </a:p>
          <a:p>
            <a:pPr algn="l">
              <a:spcBef>
                <a:spcPts val="1600"/>
              </a:spcBef>
              <a:buClr>
                <a:srgbClr val="00B050"/>
              </a:buClr>
            </a:pPr>
            <a:r>
              <a:rPr lang="en-GB" sz="3200" b="1" dirty="0"/>
              <a:t>2013</a:t>
            </a:r>
            <a:r>
              <a:rPr lang="en-GB" sz="3200" dirty="0"/>
              <a:t> – failed attempt to use Social Insurance Institution data for university graduate tracking</a:t>
            </a:r>
          </a:p>
          <a:p>
            <a:pPr algn="l">
              <a:spcBef>
                <a:spcPts val="1600"/>
              </a:spcBef>
              <a:buClr>
                <a:srgbClr val="00B050"/>
              </a:buClr>
            </a:pPr>
            <a:r>
              <a:rPr lang="en-GB" sz="3200" dirty="0"/>
              <a:t>Even if a secure procedure </a:t>
            </a:r>
            <a:r>
              <a:rPr lang="pl-PL" sz="3200" dirty="0"/>
              <a:t>of data </a:t>
            </a:r>
            <a:r>
              <a:rPr lang="pl-PL" sz="3200" dirty="0" err="1"/>
              <a:t>processing</a:t>
            </a:r>
            <a:r>
              <a:rPr lang="pl-PL" sz="3200" dirty="0"/>
              <a:t> </a:t>
            </a:r>
            <a:r>
              <a:rPr lang="en-GB" sz="3200" dirty="0"/>
              <a:t>was developed</a:t>
            </a:r>
            <a:r>
              <a:rPr lang="pl-PL" sz="3200" dirty="0"/>
              <a:t> and </a:t>
            </a:r>
            <a:r>
              <a:rPr lang="pl-PL" sz="3200" dirty="0" err="1"/>
              <a:t>favourably</a:t>
            </a:r>
            <a:r>
              <a:rPr lang="pl-PL" sz="3200" dirty="0"/>
              <a:t> </a:t>
            </a:r>
            <a:r>
              <a:rPr lang="pl-PL" sz="3200" dirty="0" err="1"/>
              <a:t>assessed</a:t>
            </a:r>
            <a:r>
              <a:rPr lang="pl-PL" sz="3200" dirty="0"/>
              <a:t> by </a:t>
            </a:r>
            <a:r>
              <a:rPr lang="pl-PL" sz="3200" dirty="0" err="1"/>
              <a:t>lawyers</a:t>
            </a:r>
            <a:r>
              <a:rPr lang="pl-PL" sz="3200" dirty="0"/>
              <a:t>.</a:t>
            </a:r>
            <a:r>
              <a:rPr lang="en-GB" sz="3200" dirty="0"/>
              <a:t> </a:t>
            </a:r>
          </a:p>
          <a:p>
            <a:pPr algn="l">
              <a:spcBef>
                <a:spcPts val="1600"/>
              </a:spcBef>
              <a:buClr>
                <a:srgbClr val="00B050"/>
              </a:buClr>
            </a:pPr>
            <a:endParaRPr lang="en-GB" sz="32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274B7D4-9E5F-4FA3-B7C2-300AE72DB68B}"/>
              </a:ext>
            </a:extLst>
          </p:cNvPr>
          <p:cNvCxnSpPr>
            <a:cxnSpLocks/>
          </p:cNvCxnSpPr>
          <p:nvPr/>
        </p:nvCxnSpPr>
        <p:spPr>
          <a:xfrm>
            <a:off x="588579" y="945931"/>
            <a:ext cx="1113308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" name="Obraz 2">
            <a:extLst>
              <a:ext uri="{FF2B5EF4-FFF2-40B4-BE49-F238E27FC236}">
                <a16:creationId xmlns:a16="http://schemas.microsoft.com/office/drawing/2014/main" id="{F6C6C05A-BD74-0207-26DC-65EF2E8702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2658" y="29399"/>
            <a:ext cx="1678713" cy="865812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87586-C91D-CA9C-75EC-F42DBC6192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pl-PL" sz="1400" b="1" dirty="0">
                <a:solidFill>
                  <a:schemeClr val="accent1"/>
                </a:solidFill>
              </a:rPr>
              <a:t>30</a:t>
            </a:r>
            <a:r>
              <a:rPr lang="en-US" sz="1400" b="1" dirty="0">
                <a:solidFill>
                  <a:schemeClr val="accent1"/>
                </a:solidFill>
              </a:rPr>
              <a:t>/0</a:t>
            </a:r>
            <a:r>
              <a:rPr lang="pl-PL" sz="1400" b="1" dirty="0">
                <a:solidFill>
                  <a:schemeClr val="accent1"/>
                </a:solidFill>
              </a:rPr>
              <a:t>9</a:t>
            </a:r>
            <a:r>
              <a:rPr lang="en-US" sz="1400" b="1" dirty="0">
                <a:solidFill>
                  <a:schemeClr val="accent1"/>
                </a:solidFill>
              </a:rPr>
              <a:t>/2023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AF57F5C-AAF7-25BE-90B6-5A553D861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98821" y="6340308"/>
            <a:ext cx="7443537" cy="352759"/>
          </a:xfrm>
        </p:spPr>
        <p:txBody>
          <a:bodyPr/>
          <a:lstStyle/>
          <a:p>
            <a:r>
              <a:rPr lang="pl-PL" sz="2000" b="1" dirty="0">
                <a:solidFill>
                  <a:schemeClr val="accent1"/>
                </a:solidFill>
              </a:rPr>
              <a:t>5th </a:t>
            </a:r>
            <a:r>
              <a:rPr lang="pl-PL" sz="2000" b="1" dirty="0" err="1">
                <a:solidFill>
                  <a:schemeClr val="accent1"/>
                </a:solidFill>
              </a:rPr>
              <a:t>Biennial</a:t>
            </a:r>
            <a:r>
              <a:rPr lang="pl-PL" sz="2000" b="1" dirty="0">
                <a:solidFill>
                  <a:schemeClr val="accent1"/>
                </a:solidFill>
              </a:rPr>
              <a:t> Conference of the Western </a:t>
            </a:r>
            <a:r>
              <a:rPr lang="pl-PL" sz="2000" b="1" dirty="0" err="1">
                <a:solidFill>
                  <a:schemeClr val="accent1"/>
                </a:solidFill>
              </a:rPr>
              <a:t>Balkan</a:t>
            </a:r>
            <a:r>
              <a:rPr lang="pl-PL" sz="2000" b="1" dirty="0">
                <a:solidFill>
                  <a:schemeClr val="accent1"/>
                </a:solidFill>
              </a:rPr>
              <a:t> Evaluation Network</a:t>
            </a:r>
            <a:endParaRPr lang="en-GB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681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6FF10-1820-485C-BC5B-C568C18AC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17D-E707-46C8-99FC-20A013691D9F}" type="slidenum">
              <a:rPr lang="en-GB" sz="1600" b="1" smtClean="0">
                <a:solidFill>
                  <a:schemeClr val="accent1"/>
                </a:solidFill>
              </a:rPr>
              <a:t>6</a:t>
            </a:fld>
            <a:endParaRPr lang="en-GB" sz="1600" b="1" dirty="0">
              <a:solidFill>
                <a:schemeClr val="accent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C96EA06-2CC8-48C5-93B8-97A934D992F4}"/>
              </a:ext>
            </a:extLst>
          </p:cNvPr>
          <p:cNvSpPr txBox="1">
            <a:spLocks/>
          </p:cNvSpPr>
          <p:nvPr/>
        </p:nvSpPr>
        <p:spPr>
          <a:xfrm>
            <a:off x="470337" y="338082"/>
            <a:ext cx="10322581" cy="68590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dirty="0">
                <a:solidFill>
                  <a:schemeClr val="accent1"/>
                </a:solidFill>
              </a:rPr>
              <a:t>Register data in </a:t>
            </a:r>
            <a:r>
              <a:rPr lang="pl-PL" sz="3200" dirty="0" err="1">
                <a:solidFill>
                  <a:schemeClr val="accent1"/>
                </a:solidFill>
              </a:rPr>
              <a:t>evaluation</a:t>
            </a:r>
            <a:r>
              <a:rPr lang="pl-PL" sz="3200" dirty="0">
                <a:solidFill>
                  <a:schemeClr val="accent1"/>
                </a:solidFill>
              </a:rPr>
              <a:t>– Poland – the </a:t>
            </a:r>
            <a:r>
              <a:rPr lang="pl-PL" sz="3200" dirty="0" err="1">
                <a:solidFill>
                  <a:schemeClr val="accent1"/>
                </a:solidFill>
              </a:rPr>
              <a:t>solution</a:t>
            </a:r>
            <a:endParaRPr lang="en-GB" sz="32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0D2F467-931A-4C81-BF48-82A1A0B21764}"/>
              </a:ext>
            </a:extLst>
          </p:cNvPr>
          <p:cNvSpPr txBox="1">
            <a:spLocks/>
          </p:cNvSpPr>
          <p:nvPr/>
        </p:nvSpPr>
        <p:spPr>
          <a:xfrm>
            <a:off x="588579" y="1242734"/>
            <a:ext cx="11133084" cy="49687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600"/>
              </a:spcBef>
              <a:buClr>
                <a:srgbClr val="00B050"/>
              </a:buClr>
            </a:pPr>
            <a:r>
              <a:rPr lang="en-GB" b="1" dirty="0">
                <a:solidFill>
                  <a:schemeClr val="accent1"/>
                </a:solidFill>
              </a:rPr>
              <a:t>2014</a:t>
            </a:r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dirty="0"/>
              <a:t>– a legal act on implementing cohesion policy in Poland</a:t>
            </a:r>
            <a:r>
              <a:rPr lang="pl-PL" dirty="0"/>
              <a:t> </a:t>
            </a:r>
            <a:r>
              <a:rPr lang="pl-PL" dirty="0" err="1"/>
              <a:t>changed</a:t>
            </a:r>
            <a:r>
              <a:rPr lang="pl-PL" dirty="0"/>
              <a:t> the </a:t>
            </a:r>
            <a:r>
              <a:rPr lang="pl-PL" dirty="0" err="1"/>
              <a:t>Act</a:t>
            </a:r>
            <a:r>
              <a:rPr lang="pl-PL" dirty="0"/>
              <a:t> on the </a:t>
            </a:r>
            <a:r>
              <a:rPr lang="pl-PL" dirty="0" err="1"/>
              <a:t>social</a:t>
            </a:r>
            <a:r>
              <a:rPr lang="pl-PL" dirty="0"/>
              <a:t> </a:t>
            </a:r>
            <a:r>
              <a:rPr lang="pl-PL" dirty="0" err="1"/>
              <a:t>insurance</a:t>
            </a:r>
            <a:r>
              <a:rPr lang="pl-PL" dirty="0"/>
              <a:t> system</a:t>
            </a:r>
            <a:r>
              <a:rPr lang="en-GB" dirty="0"/>
              <a:t>: Social Insurance Institution will make insurance data accessible to the Ministry of Regional Development for the purposes of calculating ESF result indicators </a:t>
            </a:r>
          </a:p>
          <a:p>
            <a:pPr algn="l">
              <a:spcBef>
                <a:spcPts val="1600"/>
              </a:spcBef>
              <a:buClr>
                <a:srgbClr val="00B050"/>
              </a:buClr>
            </a:pPr>
            <a:r>
              <a:rPr lang="en-GB" b="1" dirty="0">
                <a:solidFill>
                  <a:schemeClr val="accent1"/>
                </a:solidFill>
              </a:rPr>
              <a:t>2017</a:t>
            </a:r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dirty="0"/>
              <a:t>– extension: for the purposes of cohesion policy evaluation </a:t>
            </a:r>
          </a:p>
          <a:p>
            <a:pPr algn="l">
              <a:spcBef>
                <a:spcPts val="1600"/>
              </a:spcBef>
              <a:buClr>
                <a:srgbClr val="00B050"/>
              </a:buClr>
            </a:pPr>
            <a:r>
              <a:rPr lang="en-GB" dirty="0"/>
              <a:t>Since 2014, the Social Insurance Institution have been used to:</a:t>
            </a:r>
          </a:p>
          <a:p>
            <a:pPr marL="342900" indent="-342900" algn="l">
              <a:spcBef>
                <a:spcPts val="1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dirty="0"/>
              <a:t>measure longer-term ESF result indicators, </a:t>
            </a:r>
          </a:p>
          <a:p>
            <a:pPr marL="342900" indent="-342900" algn="l">
              <a:spcBef>
                <a:spcPts val="1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dirty="0"/>
              <a:t>identify factors which affect labour market outcomes of non-working ESF participants and survival rates of start-ups,</a:t>
            </a:r>
          </a:p>
          <a:p>
            <a:pPr marL="342900" indent="-342900" algn="l">
              <a:spcBef>
                <a:spcPts val="1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dirty="0"/>
              <a:t>assess cost effectiveness,</a:t>
            </a:r>
          </a:p>
          <a:p>
            <a:pPr marL="342900" indent="-342900" algn="l">
              <a:spcBef>
                <a:spcPts val="1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GB" dirty="0"/>
              <a:t>calculate social return on investment.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274B7D4-9E5F-4FA3-B7C2-300AE72DB68B}"/>
              </a:ext>
            </a:extLst>
          </p:cNvPr>
          <p:cNvCxnSpPr>
            <a:cxnSpLocks/>
          </p:cNvCxnSpPr>
          <p:nvPr/>
        </p:nvCxnSpPr>
        <p:spPr>
          <a:xfrm>
            <a:off x="588579" y="945931"/>
            <a:ext cx="1113308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" name="Obraz 2">
            <a:extLst>
              <a:ext uri="{FF2B5EF4-FFF2-40B4-BE49-F238E27FC236}">
                <a16:creationId xmlns:a16="http://schemas.microsoft.com/office/drawing/2014/main" id="{F6C6C05A-BD74-0207-26DC-65EF2E8702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2658" y="29399"/>
            <a:ext cx="1678713" cy="865812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87586-C91D-CA9C-75EC-F42DBC6192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pl-PL" sz="1400" b="1" dirty="0">
                <a:solidFill>
                  <a:schemeClr val="accent1"/>
                </a:solidFill>
              </a:rPr>
              <a:t>30</a:t>
            </a:r>
            <a:r>
              <a:rPr lang="en-US" sz="1400" b="1" dirty="0">
                <a:solidFill>
                  <a:schemeClr val="accent1"/>
                </a:solidFill>
              </a:rPr>
              <a:t>/0</a:t>
            </a:r>
            <a:r>
              <a:rPr lang="pl-PL" sz="1400" b="1" dirty="0">
                <a:solidFill>
                  <a:schemeClr val="accent1"/>
                </a:solidFill>
              </a:rPr>
              <a:t>9</a:t>
            </a:r>
            <a:r>
              <a:rPr lang="en-US" sz="1400" b="1" dirty="0">
                <a:solidFill>
                  <a:schemeClr val="accent1"/>
                </a:solidFill>
              </a:rPr>
              <a:t>/2023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AF57F5C-AAF7-25BE-90B6-5A553D861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98821" y="6340308"/>
            <a:ext cx="7443537" cy="352759"/>
          </a:xfrm>
        </p:spPr>
        <p:txBody>
          <a:bodyPr/>
          <a:lstStyle/>
          <a:p>
            <a:r>
              <a:rPr lang="pl-PL" sz="2000" b="1" dirty="0">
                <a:solidFill>
                  <a:schemeClr val="accent1"/>
                </a:solidFill>
              </a:rPr>
              <a:t>5th </a:t>
            </a:r>
            <a:r>
              <a:rPr lang="pl-PL" sz="2000" b="1" dirty="0" err="1">
                <a:solidFill>
                  <a:schemeClr val="accent1"/>
                </a:solidFill>
              </a:rPr>
              <a:t>Biennial</a:t>
            </a:r>
            <a:r>
              <a:rPr lang="pl-PL" sz="2000" b="1" dirty="0">
                <a:solidFill>
                  <a:schemeClr val="accent1"/>
                </a:solidFill>
              </a:rPr>
              <a:t> Conference of the Western </a:t>
            </a:r>
            <a:r>
              <a:rPr lang="pl-PL" sz="2000" b="1" dirty="0" err="1">
                <a:solidFill>
                  <a:schemeClr val="accent1"/>
                </a:solidFill>
              </a:rPr>
              <a:t>Balkan</a:t>
            </a:r>
            <a:r>
              <a:rPr lang="pl-PL" sz="2000" b="1" dirty="0">
                <a:solidFill>
                  <a:schemeClr val="accent1"/>
                </a:solidFill>
              </a:rPr>
              <a:t> Evaluation Network</a:t>
            </a:r>
            <a:endParaRPr lang="en-GB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665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6FF10-1820-485C-BC5B-C568C18AC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17D-E707-46C8-99FC-20A013691D9F}" type="slidenum">
              <a:rPr lang="en-GB" sz="1600" b="1" smtClean="0">
                <a:solidFill>
                  <a:schemeClr val="accent1"/>
                </a:solidFill>
              </a:rPr>
              <a:t>7</a:t>
            </a:fld>
            <a:endParaRPr lang="en-GB" sz="1600" b="1" dirty="0">
              <a:solidFill>
                <a:schemeClr val="accent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C96EA06-2CC8-48C5-93B8-97A934D992F4}"/>
              </a:ext>
            </a:extLst>
          </p:cNvPr>
          <p:cNvSpPr txBox="1">
            <a:spLocks/>
          </p:cNvSpPr>
          <p:nvPr/>
        </p:nvSpPr>
        <p:spPr>
          <a:xfrm>
            <a:off x="470337" y="338082"/>
            <a:ext cx="10322581" cy="68590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dirty="0">
                <a:solidFill>
                  <a:schemeClr val="accent1"/>
                </a:solidFill>
              </a:rPr>
              <a:t>The ”</a:t>
            </a:r>
            <a:r>
              <a:rPr lang="pl-PL" sz="3200" dirty="0" err="1">
                <a:solidFill>
                  <a:schemeClr val="accent1"/>
                </a:solidFill>
              </a:rPr>
              <a:t>indicators</a:t>
            </a:r>
            <a:r>
              <a:rPr lang="pl-PL" sz="3200" dirty="0">
                <a:solidFill>
                  <a:schemeClr val="accent1"/>
                </a:solidFill>
              </a:rPr>
              <a:t> model”</a:t>
            </a:r>
            <a:endParaRPr lang="en-GB" sz="3200" dirty="0">
              <a:solidFill>
                <a:schemeClr val="accent1"/>
              </a:solidFill>
              <a:latin typeface="+mn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274B7D4-9E5F-4FA3-B7C2-300AE72DB68B}"/>
              </a:ext>
            </a:extLst>
          </p:cNvPr>
          <p:cNvCxnSpPr>
            <a:cxnSpLocks/>
          </p:cNvCxnSpPr>
          <p:nvPr/>
        </p:nvCxnSpPr>
        <p:spPr>
          <a:xfrm>
            <a:off x="588579" y="945931"/>
            <a:ext cx="1113308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" name="Obraz 2">
            <a:extLst>
              <a:ext uri="{FF2B5EF4-FFF2-40B4-BE49-F238E27FC236}">
                <a16:creationId xmlns:a16="http://schemas.microsoft.com/office/drawing/2014/main" id="{F6C6C05A-BD74-0207-26DC-65EF2E8702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2658" y="29399"/>
            <a:ext cx="1678713" cy="865812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87586-C91D-CA9C-75EC-F42DBC6192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pl-PL" sz="1400" b="1" dirty="0">
                <a:solidFill>
                  <a:schemeClr val="accent1"/>
                </a:solidFill>
              </a:rPr>
              <a:t>30</a:t>
            </a:r>
            <a:r>
              <a:rPr lang="en-US" sz="1400" b="1" dirty="0">
                <a:solidFill>
                  <a:schemeClr val="accent1"/>
                </a:solidFill>
              </a:rPr>
              <a:t>/0</a:t>
            </a:r>
            <a:r>
              <a:rPr lang="pl-PL" sz="1400" b="1" dirty="0">
                <a:solidFill>
                  <a:schemeClr val="accent1"/>
                </a:solidFill>
              </a:rPr>
              <a:t>9</a:t>
            </a:r>
            <a:r>
              <a:rPr lang="en-US" sz="1400" b="1" dirty="0">
                <a:solidFill>
                  <a:schemeClr val="accent1"/>
                </a:solidFill>
              </a:rPr>
              <a:t>/2023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AF57F5C-AAF7-25BE-90B6-5A553D861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98821" y="6340308"/>
            <a:ext cx="7443537" cy="352759"/>
          </a:xfrm>
        </p:spPr>
        <p:txBody>
          <a:bodyPr/>
          <a:lstStyle/>
          <a:p>
            <a:r>
              <a:rPr lang="pl-PL" sz="2000" b="1" dirty="0">
                <a:solidFill>
                  <a:schemeClr val="accent1"/>
                </a:solidFill>
              </a:rPr>
              <a:t>5th </a:t>
            </a:r>
            <a:r>
              <a:rPr lang="pl-PL" sz="2000" b="1" dirty="0" err="1">
                <a:solidFill>
                  <a:schemeClr val="accent1"/>
                </a:solidFill>
              </a:rPr>
              <a:t>Biennial</a:t>
            </a:r>
            <a:r>
              <a:rPr lang="pl-PL" sz="2000" b="1" dirty="0">
                <a:solidFill>
                  <a:schemeClr val="accent1"/>
                </a:solidFill>
              </a:rPr>
              <a:t> Conference of the Western </a:t>
            </a:r>
            <a:r>
              <a:rPr lang="pl-PL" sz="2000" b="1" dirty="0" err="1">
                <a:solidFill>
                  <a:schemeClr val="accent1"/>
                </a:solidFill>
              </a:rPr>
              <a:t>Balkan</a:t>
            </a:r>
            <a:r>
              <a:rPr lang="pl-PL" sz="2000" b="1" dirty="0">
                <a:solidFill>
                  <a:schemeClr val="accent1"/>
                </a:solidFill>
              </a:rPr>
              <a:t> Evaluation Network</a:t>
            </a:r>
            <a:endParaRPr lang="en-GB" sz="2000" b="1" dirty="0">
              <a:solidFill>
                <a:schemeClr val="accent1"/>
              </a:solidFill>
            </a:endParaRPr>
          </a:p>
        </p:txBody>
      </p:sp>
      <p:grpSp>
        <p:nvGrpSpPr>
          <p:cNvPr id="20" name="Grupa 19">
            <a:extLst>
              <a:ext uri="{FF2B5EF4-FFF2-40B4-BE49-F238E27FC236}">
                <a16:creationId xmlns:a16="http://schemas.microsoft.com/office/drawing/2014/main" id="{D1E9CA0E-93A9-DFC5-245F-4E625EF0B9BB}"/>
              </a:ext>
            </a:extLst>
          </p:cNvPr>
          <p:cNvGrpSpPr/>
          <p:nvPr/>
        </p:nvGrpSpPr>
        <p:grpSpPr>
          <a:xfrm>
            <a:off x="1648919" y="1409887"/>
            <a:ext cx="8508750" cy="4038226"/>
            <a:chOff x="1693890" y="1153426"/>
            <a:chExt cx="8508750" cy="4038226"/>
          </a:xfrm>
        </p:grpSpPr>
        <p:sp>
          <p:nvSpPr>
            <p:cNvPr id="2" name="Prostokąt 1">
              <a:extLst>
                <a:ext uri="{FF2B5EF4-FFF2-40B4-BE49-F238E27FC236}">
                  <a16:creationId xmlns:a16="http://schemas.microsoft.com/office/drawing/2014/main" id="{8E622F5C-A7FA-7CA7-51D2-FCCF3A4638A7}"/>
                </a:ext>
              </a:extLst>
            </p:cNvPr>
            <p:cNvSpPr/>
            <p:nvPr/>
          </p:nvSpPr>
          <p:spPr>
            <a:xfrm>
              <a:off x="1693890" y="1926681"/>
              <a:ext cx="3028012" cy="1041815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2000" dirty="0" err="1"/>
                <a:t>Ministry</a:t>
              </a:r>
              <a:endParaRPr lang="pl-PL" sz="2000" dirty="0"/>
            </a:p>
          </p:txBody>
        </p:sp>
        <p:sp>
          <p:nvSpPr>
            <p:cNvPr id="19" name="Prostokąt 18">
              <a:extLst>
                <a:ext uri="{FF2B5EF4-FFF2-40B4-BE49-F238E27FC236}">
                  <a16:creationId xmlns:a16="http://schemas.microsoft.com/office/drawing/2014/main" id="{C63F4E96-6E7F-5B1F-4674-95E622226FC6}"/>
                </a:ext>
              </a:extLst>
            </p:cNvPr>
            <p:cNvSpPr/>
            <p:nvPr/>
          </p:nvSpPr>
          <p:spPr>
            <a:xfrm>
              <a:off x="1828800" y="4149837"/>
              <a:ext cx="2833141" cy="1041815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2000" dirty="0" err="1"/>
                <a:t>Evaluator</a:t>
              </a:r>
              <a:endParaRPr lang="pl-PL" sz="2000" dirty="0"/>
            </a:p>
          </p:txBody>
        </p:sp>
        <p:pic>
          <p:nvPicPr>
            <p:cNvPr id="21" name="Grafika 20" descr="Liczydło z wypełnieniem pełnym">
              <a:extLst>
                <a:ext uri="{FF2B5EF4-FFF2-40B4-BE49-F238E27FC236}">
                  <a16:creationId xmlns:a16="http://schemas.microsoft.com/office/drawing/2014/main" id="{36C80F6A-FB35-519B-1DD7-2E2988F149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661941" y="4208419"/>
              <a:ext cx="914400" cy="914400"/>
            </a:xfrm>
            <a:prstGeom prst="rect">
              <a:avLst/>
            </a:prstGeom>
          </p:spPr>
        </p:pic>
        <p:sp>
          <p:nvSpPr>
            <p:cNvPr id="22" name="pole tekstowe 21">
              <a:extLst>
                <a:ext uri="{FF2B5EF4-FFF2-40B4-BE49-F238E27FC236}">
                  <a16:creationId xmlns:a16="http://schemas.microsoft.com/office/drawing/2014/main" id="{AB6918D2-3108-8A3C-7A56-B09E68EBC2AE}"/>
                </a:ext>
              </a:extLst>
            </p:cNvPr>
            <p:cNvSpPr txBox="1"/>
            <p:nvPr/>
          </p:nvSpPr>
          <p:spPr>
            <a:xfrm>
              <a:off x="5445441" y="4449187"/>
              <a:ext cx="11596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2400" dirty="0" err="1">
                  <a:solidFill>
                    <a:srgbClr val="FFC000"/>
                  </a:solidFill>
                </a:rPr>
                <a:t>analysis</a:t>
              </a:r>
              <a:endParaRPr lang="pl-PL" sz="2400" dirty="0">
                <a:solidFill>
                  <a:srgbClr val="FFC000"/>
                </a:solidFill>
              </a:endParaRPr>
            </a:p>
          </p:txBody>
        </p:sp>
        <p:sp>
          <p:nvSpPr>
            <p:cNvPr id="24" name="Strzałka: w lewo 23">
              <a:extLst>
                <a:ext uri="{FF2B5EF4-FFF2-40B4-BE49-F238E27FC236}">
                  <a16:creationId xmlns:a16="http://schemas.microsoft.com/office/drawing/2014/main" id="{6C12D825-8BC2-01EF-7CB3-741D0CAD4833}"/>
                </a:ext>
              </a:extLst>
            </p:cNvPr>
            <p:cNvSpPr/>
            <p:nvPr/>
          </p:nvSpPr>
          <p:spPr>
            <a:xfrm>
              <a:off x="5031564" y="2499172"/>
              <a:ext cx="1805664" cy="352760"/>
            </a:xfrm>
            <a:prstGeom prst="leftArrow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sp>
          <p:nvSpPr>
            <p:cNvPr id="25" name="pole tekstowe 24">
              <a:extLst>
                <a:ext uri="{FF2B5EF4-FFF2-40B4-BE49-F238E27FC236}">
                  <a16:creationId xmlns:a16="http://schemas.microsoft.com/office/drawing/2014/main" id="{398005A7-13FE-64DB-4B98-0874B9D8FA0A}"/>
                </a:ext>
              </a:extLst>
            </p:cNvPr>
            <p:cNvSpPr txBox="1"/>
            <p:nvPr/>
          </p:nvSpPr>
          <p:spPr>
            <a:xfrm>
              <a:off x="5648407" y="2214181"/>
              <a:ext cx="599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/>
                <a:t>data</a:t>
              </a:r>
            </a:p>
          </p:txBody>
        </p:sp>
        <p:sp>
          <p:nvSpPr>
            <p:cNvPr id="26" name="Strzałka: w lewo 25">
              <a:extLst>
                <a:ext uri="{FF2B5EF4-FFF2-40B4-BE49-F238E27FC236}">
                  <a16:creationId xmlns:a16="http://schemas.microsoft.com/office/drawing/2014/main" id="{3B4CC56E-C854-D71F-BE29-6C5B4D18D6C2}"/>
                </a:ext>
              </a:extLst>
            </p:cNvPr>
            <p:cNvSpPr/>
            <p:nvPr/>
          </p:nvSpPr>
          <p:spPr>
            <a:xfrm rot="16200000">
              <a:off x="2818209" y="3447764"/>
              <a:ext cx="974244" cy="252601"/>
            </a:xfrm>
            <a:prstGeom prst="leftArrow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sp>
          <p:nvSpPr>
            <p:cNvPr id="27" name="pole tekstowe 26">
              <a:extLst>
                <a:ext uri="{FF2B5EF4-FFF2-40B4-BE49-F238E27FC236}">
                  <a16:creationId xmlns:a16="http://schemas.microsoft.com/office/drawing/2014/main" id="{F4BF0408-610E-878C-4FC4-4DF9D1D1FFB0}"/>
                </a:ext>
              </a:extLst>
            </p:cNvPr>
            <p:cNvSpPr txBox="1"/>
            <p:nvPr/>
          </p:nvSpPr>
          <p:spPr>
            <a:xfrm>
              <a:off x="3415526" y="3336636"/>
              <a:ext cx="599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/>
                <a:t>data</a:t>
              </a:r>
            </a:p>
          </p:txBody>
        </p:sp>
        <p:sp>
          <p:nvSpPr>
            <p:cNvPr id="14" name="Prostokąt 13">
              <a:extLst>
                <a:ext uri="{FF2B5EF4-FFF2-40B4-BE49-F238E27FC236}">
                  <a16:creationId xmlns:a16="http://schemas.microsoft.com/office/drawing/2014/main" id="{B194DAF8-2432-70A7-E240-9B47F39D1365}"/>
                </a:ext>
              </a:extLst>
            </p:cNvPr>
            <p:cNvSpPr/>
            <p:nvPr/>
          </p:nvSpPr>
          <p:spPr>
            <a:xfrm>
              <a:off x="7174628" y="1922014"/>
              <a:ext cx="3028012" cy="1041815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2000" dirty="0" err="1"/>
                <a:t>Social</a:t>
              </a:r>
              <a:r>
                <a:rPr lang="pl-PL" sz="2000" dirty="0"/>
                <a:t> </a:t>
              </a:r>
              <a:r>
                <a:rPr lang="pl-PL" sz="2000" dirty="0" err="1"/>
                <a:t>Insurance</a:t>
              </a:r>
              <a:r>
                <a:rPr lang="pl-PL" sz="2000" dirty="0"/>
                <a:t> </a:t>
              </a:r>
              <a:r>
                <a:rPr lang="pl-PL" sz="2000" dirty="0" err="1"/>
                <a:t>Institution</a:t>
              </a:r>
              <a:endParaRPr lang="pl-PL" sz="2000" dirty="0"/>
            </a:p>
          </p:txBody>
        </p:sp>
        <p:sp>
          <p:nvSpPr>
            <p:cNvPr id="15" name="Strzałka: w lewo 14">
              <a:extLst>
                <a:ext uri="{FF2B5EF4-FFF2-40B4-BE49-F238E27FC236}">
                  <a16:creationId xmlns:a16="http://schemas.microsoft.com/office/drawing/2014/main" id="{545E6703-4054-DC4B-EDFB-4F8667BF070A}"/>
                </a:ext>
              </a:extLst>
            </p:cNvPr>
            <p:cNvSpPr/>
            <p:nvPr/>
          </p:nvSpPr>
          <p:spPr>
            <a:xfrm rot="10800000">
              <a:off x="5086385" y="1959742"/>
              <a:ext cx="1805664" cy="352760"/>
            </a:xfrm>
            <a:prstGeom prst="leftArrow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pic>
          <p:nvPicPr>
            <p:cNvPr id="17" name="Grafika 16" descr="Młotek sędziowski z wypełnieniem pełnym">
              <a:extLst>
                <a:ext uri="{FF2B5EF4-FFF2-40B4-BE49-F238E27FC236}">
                  <a16:creationId xmlns:a16="http://schemas.microsoft.com/office/drawing/2014/main" id="{D305D209-62D0-16E3-CCAC-6DB93943316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174628" y="1153426"/>
              <a:ext cx="740179" cy="740179"/>
            </a:xfrm>
            <a:prstGeom prst="rect">
              <a:avLst/>
            </a:prstGeom>
          </p:spPr>
        </p:pic>
        <p:sp>
          <p:nvSpPr>
            <p:cNvPr id="18" name="pole tekstowe 17">
              <a:extLst>
                <a:ext uri="{FF2B5EF4-FFF2-40B4-BE49-F238E27FC236}">
                  <a16:creationId xmlns:a16="http://schemas.microsoft.com/office/drawing/2014/main" id="{AEFD8AEC-50FC-D538-FB8A-86F42D6299CF}"/>
                </a:ext>
              </a:extLst>
            </p:cNvPr>
            <p:cNvSpPr txBox="1"/>
            <p:nvPr/>
          </p:nvSpPr>
          <p:spPr>
            <a:xfrm>
              <a:off x="7914807" y="1261033"/>
              <a:ext cx="21388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2400" dirty="0" err="1"/>
                <a:t>Legal</a:t>
              </a:r>
              <a:r>
                <a:rPr lang="pl-PL" sz="2400" dirty="0"/>
                <a:t> </a:t>
              </a:r>
              <a:r>
                <a:rPr lang="pl-PL" sz="2400" dirty="0" err="1"/>
                <a:t>obligation</a:t>
              </a:r>
              <a:endParaRPr lang="pl-PL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09350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6FF10-1820-485C-BC5B-C568C18AC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17D-E707-46C8-99FC-20A013691D9F}" type="slidenum">
              <a:rPr lang="en-GB" sz="1600" b="1" smtClean="0">
                <a:solidFill>
                  <a:schemeClr val="accent1"/>
                </a:solidFill>
              </a:rPr>
              <a:t>8</a:t>
            </a:fld>
            <a:endParaRPr lang="en-GB" sz="1600" b="1" dirty="0">
              <a:solidFill>
                <a:schemeClr val="accent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C96EA06-2CC8-48C5-93B8-97A934D992F4}"/>
              </a:ext>
            </a:extLst>
          </p:cNvPr>
          <p:cNvSpPr txBox="1">
            <a:spLocks/>
          </p:cNvSpPr>
          <p:nvPr/>
        </p:nvSpPr>
        <p:spPr>
          <a:xfrm>
            <a:off x="470337" y="338082"/>
            <a:ext cx="10322581" cy="68590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dirty="0">
                <a:solidFill>
                  <a:schemeClr val="accent1"/>
                </a:solidFill>
              </a:rPr>
              <a:t>The ”in-</a:t>
            </a:r>
            <a:r>
              <a:rPr lang="pl-PL" sz="3200" dirty="0" err="1">
                <a:solidFill>
                  <a:schemeClr val="accent1"/>
                </a:solidFill>
              </a:rPr>
              <a:t>house</a:t>
            </a:r>
            <a:r>
              <a:rPr lang="pl-PL" sz="3200" dirty="0">
                <a:solidFill>
                  <a:schemeClr val="accent1"/>
                </a:solidFill>
              </a:rPr>
              <a:t> </a:t>
            </a:r>
            <a:r>
              <a:rPr lang="pl-PL" sz="3200" dirty="0" err="1">
                <a:solidFill>
                  <a:schemeClr val="accent1"/>
                </a:solidFill>
              </a:rPr>
              <a:t>processing</a:t>
            </a:r>
            <a:r>
              <a:rPr lang="pl-PL" sz="3200" dirty="0">
                <a:solidFill>
                  <a:schemeClr val="accent1"/>
                </a:solidFill>
              </a:rPr>
              <a:t> model”</a:t>
            </a:r>
            <a:endParaRPr lang="en-GB" sz="3200" dirty="0">
              <a:solidFill>
                <a:schemeClr val="accent1"/>
              </a:solidFill>
              <a:latin typeface="+mn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274B7D4-9E5F-4FA3-B7C2-300AE72DB68B}"/>
              </a:ext>
            </a:extLst>
          </p:cNvPr>
          <p:cNvCxnSpPr>
            <a:cxnSpLocks/>
          </p:cNvCxnSpPr>
          <p:nvPr/>
        </p:nvCxnSpPr>
        <p:spPr>
          <a:xfrm>
            <a:off x="588579" y="945931"/>
            <a:ext cx="1113308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" name="Obraz 2">
            <a:extLst>
              <a:ext uri="{FF2B5EF4-FFF2-40B4-BE49-F238E27FC236}">
                <a16:creationId xmlns:a16="http://schemas.microsoft.com/office/drawing/2014/main" id="{F6C6C05A-BD74-0207-26DC-65EF2E8702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2658" y="29399"/>
            <a:ext cx="1678713" cy="865812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87586-C91D-CA9C-75EC-F42DBC6192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pl-PL" sz="1400" b="1" dirty="0">
                <a:solidFill>
                  <a:schemeClr val="accent1"/>
                </a:solidFill>
              </a:rPr>
              <a:t>30</a:t>
            </a:r>
            <a:r>
              <a:rPr lang="en-US" sz="1400" b="1" dirty="0">
                <a:solidFill>
                  <a:schemeClr val="accent1"/>
                </a:solidFill>
              </a:rPr>
              <a:t>/0</a:t>
            </a:r>
            <a:r>
              <a:rPr lang="pl-PL" sz="1400" b="1" dirty="0">
                <a:solidFill>
                  <a:schemeClr val="accent1"/>
                </a:solidFill>
              </a:rPr>
              <a:t>9</a:t>
            </a:r>
            <a:r>
              <a:rPr lang="en-US" sz="1400" b="1" dirty="0">
                <a:solidFill>
                  <a:schemeClr val="accent1"/>
                </a:solidFill>
              </a:rPr>
              <a:t>/2023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AF57F5C-AAF7-25BE-90B6-5A553D861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98821" y="6368716"/>
            <a:ext cx="7443537" cy="352759"/>
          </a:xfrm>
        </p:spPr>
        <p:txBody>
          <a:bodyPr/>
          <a:lstStyle/>
          <a:p>
            <a:r>
              <a:rPr lang="pl-PL" sz="2000" b="1" dirty="0">
                <a:solidFill>
                  <a:schemeClr val="accent1"/>
                </a:solidFill>
              </a:rPr>
              <a:t>5th </a:t>
            </a:r>
            <a:r>
              <a:rPr lang="pl-PL" sz="2000" b="1" dirty="0" err="1">
                <a:solidFill>
                  <a:schemeClr val="accent1"/>
                </a:solidFill>
              </a:rPr>
              <a:t>Biennial</a:t>
            </a:r>
            <a:r>
              <a:rPr lang="pl-PL" sz="2000" b="1" dirty="0">
                <a:solidFill>
                  <a:schemeClr val="accent1"/>
                </a:solidFill>
              </a:rPr>
              <a:t> Conference of the Western </a:t>
            </a:r>
            <a:r>
              <a:rPr lang="pl-PL" sz="2000" b="1" dirty="0" err="1">
                <a:solidFill>
                  <a:schemeClr val="accent1"/>
                </a:solidFill>
              </a:rPr>
              <a:t>Balkan</a:t>
            </a:r>
            <a:r>
              <a:rPr lang="pl-PL" sz="2000" b="1" dirty="0">
                <a:solidFill>
                  <a:schemeClr val="accent1"/>
                </a:solidFill>
              </a:rPr>
              <a:t> Evaluation Network</a:t>
            </a:r>
            <a:endParaRPr lang="en-GB" sz="2000" b="1" dirty="0">
              <a:solidFill>
                <a:schemeClr val="accent1"/>
              </a:solidFill>
            </a:endParaRP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8E622F5C-A7FA-7CA7-51D2-FCCF3A4638A7}"/>
              </a:ext>
            </a:extLst>
          </p:cNvPr>
          <p:cNvSpPr/>
          <p:nvPr/>
        </p:nvSpPr>
        <p:spPr>
          <a:xfrm>
            <a:off x="1426447" y="2683542"/>
            <a:ext cx="3028012" cy="1041815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/>
              <a:t>Evaluation unit in a public </a:t>
            </a:r>
            <a:r>
              <a:rPr lang="pl-PL" sz="2000" dirty="0" err="1"/>
              <a:t>institution</a:t>
            </a:r>
            <a:endParaRPr lang="pl-PL" sz="2000" dirty="0"/>
          </a:p>
        </p:txBody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id="{C63F4E96-6E7F-5B1F-4674-95E622226FC6}"/>
              </a:ext>
            </a:extLst>
          </p:cNvPr>
          <p:cNvSpPr/>
          <p:nvPr/>
        </p:nvSpPr>
        <p:spPr>
          <a:xfrm>
            <a:off x="2005687" y="4818867"/>
            <a:ext cx="2833141" cy="104181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err="1"/>
              <a:t>Evaluator</a:t>
            </a:r>
            <a:endParaRPr lang="pl-PL" sz="2000" dirty="0"/>
          </a:p>
        </p:txBody>
      </p:sp>
      <p:grpSp>
        <p:nvGrpSpPr>
          <p:cNvPr id="10" name="Grupa 9">
            <a:extLst>
              <a:ext uri="{FF2B5EF4-FFF2-40B4-BE49-F238E27FC236}">
                <a16:creationId xmlns:a16="http://schemas.microsoft.com/office/drawing/2014/main" id="{307D82E4-EE42-2FE3-8281-6382E2A58C32}"/>
              </a:ext>
            </a:extLst>
          </p:cNvPr>
          <p:cNvGrpSpPr/>
          <p:nvPr/>
        </p:nvGrpSpPr>
        <p:grpSpPr>
          <a:xfrm>
            <a:off x="9716815" y="4926812"/>
            <a:ext cx="2402252" cy="914400"/>
            <a:chOff x="4111919" y="4953733"/>
            <a:chExt cx="2402252" cy="914400"/>
          </a:xfrm>
        </p:grpSpPr>
        <p:pic>
          <p:nvPicPr>
            <p:cNvPr id="21" name="Grafika 20" descr="Liczydło z wypełnieniem pełnym">
              <a:extLst>
                <a:ext uri="{FF2B5EF4-FFF2-40B4-BE49-F238E27FC236}">
                  <a16:creationId xmlns:a16="http://schemas.microsoft.com/office/drawing/2014/main" id="{36C80F6A-FB35-519B-1DD7-2E2988F149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111919" y="4953733"/>
              <a:ext cx="914400" cy="914400"/>
            </a:xfrm>
            <a:prstGeom prst="rect">
              <a:avLst/>
            </a:prstGeom>
          </p:spPr>
        </p:pic>
        <p:sp>
          <p:nvSpPr>
            <p:cNvPr id="22" name="pole tekstowe 21">
              <a:extLst>
                <a:ext uri="{FF2B5EF4-FFF2-40B4-BE49-F238E27FC236}">
                  <a16:creationId xmlns:a16="http://schemas.microsoft.com/office/drawing/2014/main" id="{AB6918D2-3108-8A3C-7A56-B09E68EBC2AE}"/>
                </a:ext>
              </a:extLst>
            </p:cNvPr>
            <p:cNvSpPr txBox="1"/>
            <p:nvPr/>
          </p:nvSpPr>
          <p:spPr>
            <a:xfrm>
              <a:off x="4835458" y="4953733"/>
              <a:ext cx="167871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solidFill>
                    <a:srgbClr val="FFC000"/>
                  </a:solidFill>
                </a:rPr>
                <a:t>data </a:t>
              </a:r>
              <a:r>
                <a:rPr lang="pl-PL" sz="2400" dirty="0" err="1">
                  <a:solidFill>
                    <a:srgbClr val="FFC000"/>
                  </a:solidFill>
                </a:rPr>
                <a:t>processing</a:t>
              </a:r>
              <a:endParaRPr lang="pl-PL" sz="2400" dirty="0">
                <a:solidFill>
                  <a:srgbClr val="FFC000"/>
                </a:solidFill>
              </a:endParaRPr>
            </a:p>
          </p:txBody>
        </p:sp>
      </p:grpSp>
      <p:sp>
        <p:nvSpPr>
          <p:cNvPr id="24" name="Strzałka: w lewo 23">
            <a:extLst>
              <a:ext uri="{FF2B5EF4-FFF2-40B4-BE49-F238E27FC236}">
                <a16:creationId xmlns:a16="http://schemas.microsoft.com/office/drawing/2014/main" id="{6C12D825-8BC2-01EF-7CB3-741D0CAD4833}"/>
              </a:ext>
            </a:extLst>
          </p:cNvPr>
          <p:cNvSpPr/>
          <p:nvPr/>
        </p:nvSpPr>
        <p:spPr>
          <a:xfrm>
            <a:off x="4887474" y="5440829"/>
            <a:ext cx="1616716" cy="316130"/>
          </a:xfrm>
          <a:prstGeom prst="lef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6" name="Strzałka: w lewo 25">
            <a:extLst>
              <a:ext uri="{FF2B5EF4-FFF2-40B4-BE49-F238E27FC236}">
                <a16:creationId xmlns:a16="http://schemas.microsoft.com/office/drawing/2014/main" id="{3B4CC56E-C854-D71F-BE29-6C5B4D18D6C2}"/>
              </a:ext>
            </a:extLst>
          </p:cNvPr>
          <p:cNvSpPr/>
          <p:nvPr/>
        </p:nvSpPr>
        <p:spPr>
          <a:xfrm rot="16200000">
            <a:off x="2806025" y="4137224"/>
            <a:ext cx="974244" cy="252601"/>
          </a:xfrm>
          <a:prstGeom prst="lef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7" name="pole tekstowe 26">
            <a:extLst>
              <a:ext uri="{FF2B5EF4-FFF2-40B4-BE49-F238E27FC236}">
                <a16:creationId xmlns:a16="http://schemas.microsoft.com/office/drawing/2014/main" id="{F4BF0408-610E-878C-4FC4-4DF9D1D1FFB0}"/>
              </a:ext>
            </a:extLst>
          </p:cNvPr>
          <p:cNvSpPr txBox="1"/>
          <p:nvPr/>
        </p:nvSpPr>
        <p:spPr>
          <a:xfrm>
            <a:off x="1877687" y="3990269"/>
            <a:ext cx="1300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/>
              <a:t>commission</a:t>
            </a:r>
            <a:endParaRPr lang="pl-PL" dirty="0"/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B194DAF8-2432-70A7-E240-9B47F39D1365}"/>
              </a:ext>
            </a:extLst>
          </p:cNvPr>
          <p:cNvSpPr/>
          <p:nvPr/>
        </p:nvSpPr>
        <p:spPr>
          <a:xfrm>
            <a:off x="6611050" y="4844642"/>
            <a:ext cx="3028012" cy="1041815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/>
              <a:t>Central Statistical Office</a:t>
            </a:r>
          </a:p>
        </p:txBody>
      </p:sp>
      <p:sp>
        <p:nvSpPr>
          <p:cNvPr id="15" name="Strzałka: w lewo 14">
            <a:extLst>
              <a:ext uri="{FF2B5EF4-FFF2-40B4-BE49-F238E27FC236}">
                <a16:creationId xmlns:a16="http://schemas.microsoft.com/office/drawing/2014/main" id="{545E6703-4054-DC4B-EDFB-4F8667BF070A}"/>
              </a:ext>
            </a:extLst>
          </p:cNvPr>
          <p:cNvSpPr/>
          <p:nvPr/>
        </p:nvSpPr>
        <p:spPr>
          <a:xfrm rot="10800000">
            <a:off x="4966733" y="5030216"/>
            <a:ext cx="1587609" cy="352760"/>
          </a:xfrm>
          <a:prstGeom prst="lef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C763653-46CA-87CF-8141-F64B72F20D68}"/>
              </a:ext>
            </a:extLst>
          </p:cNvPr>
          <p:cNvSpPr txBox="1">
            <a:spLocks/>
          </p:cNvSpPr>
          <p:nvPr/>
        </p:nvSpPr>
        <p:spPr>
          <a:xfrm>
            <a:off x="588579" y="1062658"/>
            <a:ext cx="11133084" cy="127307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1600"/>
              </a:spcBef>
              <a:buClr>
                <a:srgbClr val="00B050"/>
              </a:buClr>
            </a:pPr>
            <a:r>
              <a:rPr lang="pl-PL" dirty="0"/>
              <a:t>The Central Statistical Office </a:t>
            </a:r>
            <a:r>
              <a:rPr lang="pl-PL" dirty="0" err="1"/>
              <a:t>gathers</a:t>
            </a:r>
            <a:r>
              <a:rPr lang="pl-PL" dirty="0"/>
              <a:t> 438 </a:t>
            </a:r>
            <a:r>
              <a:rPr lang="pl-PL" dirty="0" err="1"/>
              <a:t>datasets</a:t>
            </a:r>
            <a:r>
              <a:rPr lang="pl-PL" dirty="0"/>
              <a:t> from public </a:t>
            </a:r>
            <a:r>
              <a:rPr lang="pl-PL" dirty="0" err="1"/>
              <a:t>registers</a:t>
            </a:r>
            <a:r>
              <a:rPr lang="pl-PL" dirty="0"/>
              <a:t> and </a:t>
            </a:r>
            <a:r>
              <a:rPr lang="pl-PL" dirty="0" err="1"/>
              <a:t>information</a:t>
            </a:r>
            <a:r>
              <a:rPr lang="pl-PL" dirty="0"/>
              <a:t> </a:t>
            </a:r>
            <a:r>
              <a:rPr lang="pl-PL" dirty="0" err="1"/>
              <a:t>systems</a:t>
            </a:r>
            <a:r>
              <a:rPr lang="pl-PL" dirty="0"/>
              <a:t>, but </a:t>
            </a:r>
            <a:r>
              <a:rPr lang="pl-PL" dirty="0" err="1"/>
              <a:t>adheres</a:t>
            </a:r>
            <a:r>
              <a:rPr lang="pl-PL" dirty="0"/>
              <a:t> to the </a:t>
            </a:r>
            <a:r>
              <a:rPr lang="pl-PL" dirty="0" err="1"/>
              <a:t>principle</a:t>
            </a:r>
            <a:r>
              <a:rPr lang="pl-PL" dirty="0"/>
              <a:t> of „</a:t>
            </a:r>
            <a:r>
              <a:rPr lang="pl-PL" dirty="0" err="1"/>
              <a:t>statistical</a:t>
            </a:r>
            <a:r>
              <a:rPr lang="pl-PL" dirty="0"/>
              <a:t> </a:t>
            </a:r>
            <a:r>
              <a:rPr lang="pl-PL" dirty="0" err="1"/>
              <a:t>confidentiality</a:t>
            </a:r>
            <a:r>
              <a:rPr lang="pl-PL" dirty="0"/>
              <a:t>” – </a:t>
            </a:r>
            <a:r>
              <a:rPr lang="pl-PL" dirty="0" err="1"/>
              <a:t>will</a:t>
            </a:r>
            <a:r>
              <a:rPr lang="pl-PL" dirty="0"/>
              <a:t> not </a:t>
            </a:r>
            <a:r>
              <a:rPr lang="pl-PL" dirty="0" err="1"/>
              <a:t>give</a:t>
            </a:r>
            <a:r>
              <a:rPr lang="pl-PL" dirty="0"/>
              <a:t> </a:t>
            </a:r>
            <a:r>
              <a:rPr lang="pl-PL" dirty="0" err="1"/>
              <a:t>access</a:t>
            </a:r>
            <a:r>
              <a:rPr lang="pl-PL" dirty="0"/>
              <a:t> to </a:t>
            </a:r>
            <a:r>
              <a:rPr lang="pl-PL" dirty="0" err="1"/>
              <a:t>any</a:t>
            </a:r>
            <a:r>
              <a:rPr lang="pl-PL" dirty="0"/>
              <a:t> unit-</a:t>
            </a:r>
            <a:r>
              <a:rPr lang="pl-PL" dirty="0" err="1"/>
              <a:t>level</a:t>
            </a:r>
            <a:r>
              <a:rPr lang="pl-PL" dirty="0"/>
              <a:t> data</a:t>
            </a:r>
            <a:r>
              <a:rPr lang="pl-PL" sz="3200" dirty="0"/>
              <a:t>.</a:t>
            </a:r>
            <a:r>
              <a:rPr lang="en-GB" sz="3200" dirty="0"/>
              <a:t> </a:t>
            </a:r>
          </a:p>
          <a:p>
            <a:pPr algn="l">
              <a:spcBef>
                <a:spcPts val="1600"/>
              </a:spcBef>
              <a:buClr>
                <a:srgbClr val="00B050"/>
              </a:buClr>
            </a:pPr>
            <a:endParaRPr lang="en-GB" sz="3200" dirty="0"/>
          </a:p>
        </p:txBody>
      </p:sp>
      <p:sp>
        <p:nvSpPr>
          <p:cNvPr id="12" name="Strzałka: w lewo, w prawo i w górę 11">
            <a:extLst>
              <a:ext uri="{FF2B5EF4-FFF2-40B4-BE49-F238E27FC236}">
                <a16:creationId xmlns:a16="http://schemas.microsoft.com/office/drawing/2014/main" id="{3BEF686F-2785-A51F-79A9-32A12304BCF1}"/>
              </a:ext>
            </a:extLst>
          </p:cNvPr>
          <p:cNvSpPr/>
          <p:nvPr/>
        </p:nvSpPr>
        <p:spPr>
          <a:xfrm rot="12975898">
            <a:off x="4352032" y="3886419"/>
            <a:ext cx="2174325" cy="806662"/>
          </a:xfrm>
          <a:prstGeom prst="leftRightUp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F6D738EC-D962-8496-F622-E7B7A562C038}"/>
              </a:ext>
            </a:extLst>
          </p:cNvPr>
          <p:cNvSpPr txBox="1"/>
          <p:nvPr/>
        </p:nvSpPr>
        <p:spPr>
          <a:xfrm>
            <a:off x="5535747" y="3620937"/>
            <a:ext cx="1318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/>
              <a:t>cooperation</a:t>
            </a:r>
            <a:endParaRPr lang="pl-PL" dirty="0"/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F9C55C5E-5443-2348-88D8-9D677C61D8D3}"/>
              </a:ext>
            </a:extLst>
          </p:cNvPr>
          <p:cNvSpPr txBox="1"/>
          <p:nvPr/>
        </p:nvSpPr>
        <p:spPr>
          <a:xfrm>
            <a:off x="5275627" y="4787698"/>
            <a:ext cx="792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scripts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95A30722-46CA-59F4-C6A3-4D043BE3AE96}"/>
              </a:ext>
            </a:extLst>
          </p:cNvPr>
          <p:cNvSpPr txBox="1"/>
          <p:nvPr/>
        </p:nvSpPr>
        <p:spPr>
          <a:xfrm>
            <a:off x="5291619" y="5653438"/>
            <a:ext cx="808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/>
              <a:t>results</a:t>
            </a:r>
            <a:endParaRPr lang="pl-PL" dirty="0"/>
          </a:p>
        </p:txBody>
      </p:sp>
      <p:pic>
        <p:nvPicPr>
          <p:cNvPr id="18" name="Grafika 17" descr="Monety z wypełnieniem pełnym">
            <a:extLst>
              <a:ext uri="{FF2B5EF4-FFF2-40B4-BE49-F238E27FC236}">
                <a16:creationId xmlns:a16="http://schemas.microsoft.com/office/drawing/2014/main" id="{9AAAA526-5961-2967-A4AE-6C0F23024E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490483" y="3110699"/>
            <a:ext cx="598469" cy="598469"/>
          </a:xfrm>
          <a:prstGeom prst="rect">
            <a:avLst/>
          </a:prstGeom>
        </p:spPr>
      </p:pic>
      <p:sp>
        <p:nvSpPr>
          <p:cNvPr id="20" name="Strzałka: w lewo 19">
            <a:extLst>
              <a:ext uri="{FF2B5EF4-FFF2-40B4-BE49-F238E27FC236}">
                <a16:creationId xmlns:a16="http://schemas.microsoft.com/office/drawing/2014/main" id="{F368959E-4797-63F8-0C18-FF30D6F17016}"/>
              </a:ext>
            </a:extLst>
          </p:cNvPr>
          <p:cNvSpPr/>
          <p:nvPr/>
        </p:nvSpPr>
        <p:spPr>
          <a:xfrm rot="16200000">
            <a:off x="7299972" y="4170190"/>
            <a:ext cx="974244" cy="252601"/>
          </a:xfrm>
          <a:prstGeom prst="lef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3" name="pole tekstowe 22">
            <a:extLst>
              <a:ext uri="{FF2B5EF4-FFF2-40B4-BE49-F238E27FC236}">
                <a16:creationId xmlns:a16="http://schemas.microsoft.com/office/drawing/2014/main" id="{75E5AE9B-8428-DC30-F355-A69DCCB857CF}"/>
              </a:ext>
            </a:extLst>
          </p:cNvPr>
          <p:cNvSpPr txBox="1"/>
          <p:nvPr/>
        </p:nvSpPr>
        <p:spPr>
          <a:xfrm>
            <a:off x="7825821" y="4078973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/>
              <a:t>funding</a:t>
            </a:r>
            <a:endParaRPr lang="pl-PL" dirty="0"/>
          </a:p>
        </p:txBody>
      </p:sp>
      <p:sp>
        <p:nvSpPr>
          <p:cNvPr id="28" name="pole tekstowe 27">
            <a:extLst>
              <a:ext uri="{FF2B5EF4-FFF2-40B4-BE49-F238E27FC236}">
                <a16:creationId xmlns:a16="http://schemas.microsoft.com/office/drawing/2014/main" id="{4EB3127A-CEA1-82ED-E6DD-8F97D74C6238}"/>
              </a:ext>
            </a:extLst>
          </p:cNvPr>
          <p:cNvSpPr txBox="1"/>
          <p:nvPr/>
        </p:nvSpPr>
        <p:spPr>
          <a:xfrm>
            <a:off x="8167782" y="3190103"/>
            <a:ext cx="3584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err="1">
                <a:solidFill>
                  <a:srgbClr val="FFC000"/>
                </a:solidFill>
              </a:rPr>
              <a:t>European</a:t>
            </a:r>
            <a:r>
              <a:rPr lang="pl-PL" sz="2000" dirty="0">
                <a:solidFill>
                  <a:srgbClr val="FFC000"/>
                </a:solidFill>
              </a:rPr>
              <a:t> </a:t>
            </a:r>
            <a:r>
              <a:rPr lang="pl-PL" sz="2000" dirty="0" err="1">
                <a:solidFill>
                  <a:srgbClr val="FFC000"/>
                </a:solidFill>
              </a:rPr>
              <a:t>Cohesion</a:t>
            </a:r>
            <a:r>
              <a:rPr lang="pl-PL" sz="2000" dirty="0">
                <a:solidFill>
                  <a:srgbClr val="FFC000"/>
                </a:solidFill>
              </a:rPr>
              <a:t> Fund </a:t>
            </a:r>
            <a:r>
              <a:rPr lang="pl-PL" sz="2000" dirty="0" err="1">
                <a:solidFill>
                  <a:srgbClr val="FFC000"/>
                </a:solidFill>
              </a:rPr>
              <a:t>project</a:t>
            </a:r>
            <a:endParaRPr lang="pl-PL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11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6FF10-1820-485C-BC5B-C568C18AC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17D-E707-46C8-99FC-20A013691D9F}" type="slidenum">
              <a:rPr lang="en-GB" sz="1600" b="1" smtClean="0">
                <a:solidFill>
                  <a:schemeClr val="accent1"/>
                </a:solidFill>
              </a:rPr>
              <a:t>9</a:t>
            </a:fld>
            <a:endParaRPr lang="en-GB" sz="1600" b="1" dirty="0">
              <a:solidFill>
                <a:schemeClr val="accent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C96EA06-2CC8-48C5-93B8-97A934D992F4}"/>
              </a:ext>
            </a:extLst>
          </p:cNvPr>
          <p:cNvSpPr txBox="1">
            <a:spLocks/>
          </p:cNvSpPr>
          <p:nvPr/>
        </p:nvSpPr>
        <p:spPr>
          <a:xfrm>
            <a:off x="470337" y="338082"/>
            <a:ext cx="10322581" cy="68590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dirty="0">
                <a:solidFill>
                  <a:schemeClr val="accent1"/>
                </a:solidFill>
              </a:rPr>
              <a:t>The ”web </a:t>
            </a:r>
            <a:r>
              <a:rPr lang="pl-PL" sz="3200" dirty="0" err="1">
                <a:solidFill>
                  <a:schemeClr val="accent1"/>
                </a:solidFill>
              </a:rPr>
              <a:t>scraping</a:t>
            </a:r>
            <a:r>
              <a:rPr lang="pl-PL" sz="3200" dirty="0">
                <a:solidFill>
                  <a:schemeClr val="accent1"/>
                </a:solidFill>
              </a:rPr>
              <a:t> model” </a:t>
            </a:r>
            <a:r>
              <a:rPr lang="pl-PL" sz="3200" dirty="0" err="1">
                <a:solidFill>
                  <a:schemeClr val="accent1"/>
                </a:solidFill>
              </a:rPr>
              <a:t>or</a:t>
            </a:r>
            <a:r>
              <a:rPr lang="pl-PL" sz="3200" dirty="0">
                <a:solidFill>
                  <a:schemeClr val="accent1"/>
                </a:solidFill>
              </a:rPr>
              <a:t> the ”API model”</a:t>
            </a:r>
            <a:endParaRPr lang="en-GB" sz="3200" dirty="0">
              <a:solidFill>
                <a:schemeClr val="accent1"/>
              </a:solidFill>
              <a:latin typeface="+mn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274B7D4-9E5F-4FA3-B7C2-300AE72DB68B}"/>
              </a:ext>
            </a:extLst>
          </p:cNvPr>
          <p:cNvCxnSpPr>
            <a:cxnSpLocks/>
          </p:cNvCxnSpPr>
          <p:nvPr/>
        </p:nvCxnSpPr>
        <p:spPr>
          <a:xfrm>
            <a:off x="588579" y="1005892"/>
            <a:ext cx="1113308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" name="Obraz 2">
            <a:extLst>
              <a:ext uri="{FF2B5EF4-FFF2-40B4-BE49-F238E27FC236}">
                <a16:creationId xmlns:a16="http://schemas.microsoft.com/office/drawing/2014/main" id="{F6C6C05A-BD74-0207-26DC-65EF2E8702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2658" y="29399"/>
            <a:ext cx="1678713" cy="865812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87586-C91D-CA9C-75EC-F42DBC6192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pl-PL" sz="1400" b="1" dirty="0">
                <a:solidFill>
                  <a:schemeClr val="accent1"/>
                </a:solidFill>
              </a:rPr>
              <a:t>30</a:t>
            </a:r>
            <a:r>
              <a:rPr lang="en-US" sz="1400" b="1" dirty="0">
                <a:solidFill>
                  <a:schemeClr val="accent1"/>
                </a:solidFill>
              </a:rPr>
              <a:t>/0</a:t>
            </a:r>
            <a:r>
              <a:rPr lang="pl-PL" sz="1400" b="1" dirty="0">
                <a:solidFill>
                  <a:schemeClr val="accent1"/>
                </a:solidFill>
              </a:rPr>
              <a:t>9</a:t>
            </a:r>
            <a:r>
              <a:rPr lang="en-US" sz="1400" b="1" dirty="0">
                <a:solidFill>
                  <a:schemeClr val="accent1"/>
                </a:solidFill>
              </a:rPr>
              <a:t>/2023</a:t>
            </a: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AF57F5C-AAF7-25BE-90B6-5A553D861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98821" y="6368716"/>
            <a:ext cx="7443537" cy="352759"/>
          </a:xfrm>
        </p:spPr>
        <p:txBody>
          <a:bodyPr/>
          <a:lstStyle/>
          <a:p>
            <a:r>
              <a:rPr lang="pl-PL" sz="2000" b="1" dirty="0">
                <a:solidFill>
                  <a:schemeClr val="accent1"/>
                </a:solidFill>
              </a:rPr>
              <a:t>5th </a:t>
            </a:r>
            <a:r>
              <a:rPr lang="pl-PL" sz="2000" b="1" dirty="0" err="1">
                <a:solidFill>
                  <a:schemeClr val="accent1"/>
                </a:solidFill>
              </a:rPr>
              <a:t>Biennial</a:t>
            </a:r>
            <a:r>
              <a:rPr lang="pl-PL" sz="2000" b="1" dirty="0">
                <a:solidFill>
                  <a:schemeClr val="accent1"/>
                </a:solidFill>
              </a:rPr>
              <a:t> Conference of the Western </a:t>
            </a:r>
            <a:r>
              <a:rPr lang="pl-PL" sz="2000" b="1" dirty="0" err="1">
                <a:solidFill>
                  <a:schemeClr val="accent1"/>
                </a:solidFill>
              </a:rPr>
              <a:t>Balkan</a:t>
            </a:r>
            <a:r>
              <a:rPr lang="pl-PL" sz="2000" b="1" dirty="0">
                <a:solidFill>
                  <a:schemeClr val="accent1"/>
                </a:solidFill>
              </a:rPr>
              <a:t> Evaluation Network</a:t>
            </a:r>
            <a:endParaRPr lang="en-GB" sz="2000" b="1" dirty="0">
              <a:solidFill>
                <a:schemeClr val="accent1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C763653-46CA-87CF-8141-F64B72F20D68}"/>
              </a:ext>
            </a:extLst>
          </p:cNvPr>
          <p:cNvSpPr txBox="1">
            <a:spLocks/>
          </p:cNvSpPr>
          <p:nvPr/>
        </p:nvSpPr>
        <p:spPr>
          <a:xfrm>
            <a:off x="588579" y="1062658"/>
            <a:ext cx="11133084" cy="1273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600"/>
              </a:spcBef>
              <a:buClr>
                <a:srgbClr val="00B050"/>
              </a:buClr>
            </a:pPr>
            <a:r>
              <a:rPr lang="pl-PL" dirty="0" err="1"/>
              <a:t>Recently</a:t>
            </a:r>
            <a:r>
              <a:rPr lang="pl-PL" dirty="0"/>
              <a:t> </a:t>
            </a:r>
            <a:r>
              <a:rPr lang="pl-PL" dirty="0" err="1"/>
              <a:t>adopted</a:t>
            </a:r>
            <a:r>
              <a:rPr lang="pl-PL" dirty="0"/>
              <a:t> to </a:t>
            </a:r>
            <a:r>
              <a:rPr lang="pl-PL" dirty="0" err="1"/>
              <a:t>evaluate</a:t>
            </a:r>
            <a:r>
              <a:rPr lang="pl-PL" dirty="0"/>
              <a:t> the </a:t>
            </a:r>
            <a:r>
              <a:rPr lang="pl-PL" dirty="0" err="1"/>
              <a:t>impact</a:t>
            </a:r>
            <a:r>
              <a:rPr lang="pl-PL" dirty="0"/>
              <a:t> of </a:t>
            </a:r>
            <a:r>
              <a:rPr lang="pl-PL" dirty="0" err="1"/>
              <a:t>support</a:t>
            </a:r>
            <a:r>
              <a:rPr lang="pl-PL" dirty="0"/>
              <a:t> for enterprises on </a:t>
            </a:r>
            <a:r>
              <a:rPr lang="pl-PL" dirty="0" err="1"/>
              <a:t>their</a:t>
            </a:r>
            <a:r>
              <a:rPr lang="pl-PL" dirty="0"/>
              <a:t> performance in the public </a:t>
            </a:r>
            <a:r>
              <a:rPr lang="pl-PL" dirty="0" err="1"/>
              <a:t>procurement</a:t>
            </a:r>
            <a:r>
              <a:rPr lang="pl-PL" dirty="0"/>
              <a:t> market.</a:t>
            </a:r>
            <a:r>
              <a:rPr lang="en-GB" dirty="0"/>
              <a:t> </a:t>
            </a:r>
          </a:p>
          <a:p>
            <a:pPr algn="l">
              <a:spcBef>
                <a:spcPts val="1600"/>
              </a:spcBef>
              <a:buClr>
                <a:srgbClr val="00B050"/>
              </a:buClr>
            </a:pPr>
            <a:endParaRPr lang="en-GB" dirty="0"/>
          </a:p>
        </p:txBody>
      </p:sp>
      <p:sp>
        <p:nvSpPr>
          <p:cNvPr id="25" name="Prostokąt 24">
            <a:extLst>
              <a:ext uri="{FF2B5EF4-FFF2-40B4-BE49-F238E27FC236}">
                <a16:creationId xmlns:a16="http://schemas.microsoft.com/office/drawing/2014/main" id="{999A7E7E-293F-801B-B6D6-374DE6F648C2}"/>
              </a:ext>
            </a:extLst>
          </p:cNvPr>
          <p:cNvSpPr/>
          <p:nvPr/>
        </p:nvSpPr>
        <p:spPr>
          <a:xfrm>
            <a:off x="1678901" y="2649231"/>
            <a:ext cx="3028012" cy="1041815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/>
              <a:t>Public </a:t>
            </a:r>
            <a:r>
              <a:rPr lang="pl-PL" sz="2000" dirty="0" err="1"/>
              <a:t>agency</a:t>
            </a:r>
            <a:endParaRPr lang="pl-PL" sz="2000" dirty="0"/>
          </a:p>
        </p:txBody>
      </p:sp>
      <p:sp>
        <p:nvSpPr>
          <p:cNvPr id="29" name="Prostokąt 28">
            <a:extLst>
              <a:ext uri="{FF2B5EF4-FFF2-40B4-BE49-F238E27FC236}">
                <a16:creationId xmlns:a16="http://schemas.microsoft.com/office/drawing/2014/main" id="{BE75A39C-89A7-8053-5FDD-A3596E51FACC}"/>
              </a:ext>
            </a:extLst>
          </p:cNvPr>
          <p:cNvSpPr/>
          <p:nvPr/>
        </p:nvSpPr>
        <p:spPr>
          <a:xfrm>
            <a:off x="1813811" y="4872387"/>
            <a:ext cx="2833141" cy="104181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err="1"/>
              <a:t>Evaluator</a:t>
            </a:r>
            <a:endParaRPr lang="pl-PL" sz="2000" dirty="0"/>
          </a:p>
        </p:txBody>
      </p:sp>
      <p:pic>
        <p:nvPicPr>
          <p:cNvPr id="30" name="Grafika 29" descr="Liczydło z wypełnieniem pełnym">
            <a:extLst>
              <a:ext uri="{FF2B5EF4-FFF2-40B4-BE49-F238E27FC236}">
                <a16:creationId xmlns:a16="http://schemas.microsoft.com/office/drawing/2014/main" id="{0F330B95-9E0C-3333-AC06-88FA6E3ABF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46952" y="4930969"/>
            <a:ext cx="914400" cy="914400"/>
          </a:xfrm>
          <a:prstGeom prst="rect">
            <a:avLst/>
          </a:prstGeom>
        </p:spPr>
      </p:pic>
      <p:sp>
        <p:nvSpPr>
          <p:cNvPr id="31" name="pole tekstowe 30">
            <a:extLst>
              <a:ext uri="{FF2B5EF4-FFF2-40B4-BE49-F238E27FC236}">
                <a16:creationId xmlns:a16="http://schemas.microsoft.com/office/drawing/2014/main" id="{32DF7193-D91B-60BF-6808-96C5A0D17A41}"/>
              </a:ext>
            </a:extLst>
          </p:cNvPr>
          <p:cNvSpPr txBox="1"/>
          <p:nvPr/>
        </p:nvSpPr>
        <p:spPr>
          <a:xfrm>
            <a:off x="5413541" y="4930969"/>
            <a:ext cx="30921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err="1">
                <a:solidFill>
                  <a:srgbClr val="FFC000"/>
                </a:solidFill>
              </a:rPr>
              <a:t>further</a:t>
            </a:r>
            <a:r>
              <a:rPr lang="pl-PL" sz="2400" dirty="0">
                <a:solidFill>
                  <a:srgbClr val="FFC000"/>
                </a:solidFill>
              </a:rPr>
              <a:t> data </a:t>
            </a:r>
            <a:r>
              <a:rPr lang="pl-PL" sz="2400" dirty="0" err="1">
                <a:solidFill>
                  <a:srgbClr val="FFC000"/>
                </a:solidFill>
              </a:rPr>
              <a:t>processing</a:t>
            </a:r>
            <a:endParaRPr lang="pl-PL" sz="2400" dirty="0">
              <a:solidFill>
                <a:srgbClr val="FFC000"/>
              </a:solidFill>
            </a:endParaRPr>
          </a:p>
          <a:p>
            <a:r>
              <a:rPr lang="pl-PL" sz="2400" dirty="0" err="1">
                <a:solidFill>
                  <a:srgbClr val="FFC000"/>
                </a:solidFill>
              </a:rPr>
              <a:t>analysis</a:t>
            </a:r>
            <a:endParaRPr lang="pl-PL" sz="2400" dirty="0">
              <a:solidFill>
                <a:srgbClr val="FFC000"/>
              </a:solidFill>
            </a:endParaRPr>
          </a:p>
        </p:txBody>
      </p:sp>
      <p:sp>
        <p:nvSpPr>
          <p:cNvPr id="32" name="Strzałka: w lewo 31">
            <a:extLst>
              <a:ext uri="{FF2B5EF4-FFF2-40B4-BE49-F238E27FC236}">
                <a16:creationId xmlns:a16="http://schemas.microsoft.com/office/drawing/2014/main" id="{79592CEA-9E85-77B5-B3C3-9B8B4B1E7E21}"/>
              </a:ext>
            </a:extLst>
          </p:cNvPr>
          <p:cNvSpPr/>
          <p:nvPr/>
        </p:nvSpPr>
        <p:spPr>
          <a:xfrm>
            <a:off x="5024608" y="2969327"/>
            <a:ext cx="1805664" cy="352760"/>
          </a:xfrm>
          <a:prstGeom prst="lef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3" name="pole tekstowe 32">
            <a:extLst>
              <a:ext uri="{FF2B5EF4-FFF2-40B4-BE49-F238E27FC236}">
                <a16:creationId xmlns:a16="http://schemas.microsoft.com/office/drawing/2014/main" id="{F5B1B3E7-5776-0F54-7363-709D96B94E72}"/>
              </a:ext>
            </a:extLst>
          </p:cNvPr>
          <p:cNvSpPr txBox="1"/>
          <p:nvPr/>
        </p:nvSpPr>
        <p:spPr>
          <a:xfrm>
            <a:off x="5641451" y="2684336"/>
            <a:ext cx="599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data</a:t>
            </a:r>
          </a:p>
        </p:txBody>
      </p:sp>
      <p:sp>
        <p:nvSpPr>
          <p:cNvPr id="34" name="Strzałka: w lewo 33">
            <a:extLst>
              <a:ext uri="{FF2B5EF4-FFF2-40B4-BE49-F238E27FC236}">
                <a16:creationId xmlns:a16="http://schemas.microsoft.com/office/drawing/2014/main" id="{A2A71941-4C99-3951-22D1-E16449C44881}"/>
              </a:ext>
            </a:extLst>
          </p:cNvPr>
          <p:cNvSpPr/>
          <p:nvPr/>
        </p:nvSpPr>
        <p:spPr>
          <a:xfrm rot="16200000">
            <a:off x="2803220" y="4170314"/>
            <a:ext cx="974244" cy="252601"/>
          </a:xfrm>
          <a:prstGeom prst="lef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5" name="pole tekstowe 34">
            <a:extLst>
              <a:ext uri="{FF2B5EF4-FFF2-40B4-BE49-F238E27FC236}">
                <a16:creationId xmlns:a16="http://schemas.microsoft.com/office/drawing/2014/main" id="{4F8B2BE0-85A6-0B09-6E86-9002344DCE57}"/>
              </a:ext>
            </a:extLst>
          </p:cNvPr>
          <p:cNvSpPr txBox="1"/>
          <p:nvPr/>
        </p:nvSpPr>
        <p:spPr>
          <a:xfrm>
            <a:off x="3400537" y="4059186"/>
            <a:ext cx="599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data</a:t>
            </a:r>
          </a:p>
        </p:txBody>
      </p:sp>
      <p:sp>
        <p:nvSpPr>
          <p:cNvPr id="36" name="Prostokąt 35">
            <a:extLst>
              <a:ext uri="{FF2B5EF4-FFF2-40B4-BE49-F238E27FC236}">
                <a16:creationId xmlns:a16="http://schemas.microsoft.com/office/drawing/2014/main" id="{9EE841FB-2880-CE8F-9264-94E3DA2974EE}"/>
              </a:ext>
            </a:extLst>
          </p:cNvPr>
          <p:cNvSpPr/>
          <p:nvPr/>
        </p:nvSpPr>
        <p:spPr>
          <a:xfrm>
            <a:off x="8089072" y="2663522"/>
            <a:ext cx="3028012" cy="104181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dirty="0" err="1"/>
              <a:t>Publicly</a:t>
            </a:r>
            <a:r>
              <a:rPr lang="pl-PL" sz="2000" dirty="0"/>
              <a:t> </a:t>
            </a:r>
            <a:r>
              <a:rPr lang="pl-PL" sz="2000" dirty="0" err="1"/>
              <a:t>accessible</a:t>
            </a:r>
            <a:r>
              <a:rPr lang="pl-PL" sz="2000" dirty="0"/>
              <a:t> </a:t>
            </a:r>
            <a:r>
              <a:rPr lang="pl-PL" sz="2000" dirty="0" err="1"/>
              <a:t>registers</a:t>
            </a:r>
            <a:endParaRPr lang="pl-PL" sz="2000" dirty="0"/>
          </a:p>
        </p:txBody>
      </p:sp>
      <p:pic>
        <p:nvPicPr>
          <p:cNvPr id="41" name="Grafika 40" descr="Pajęczyna z wypełnieniem pełnym">
            <a:extLst>
              <a:ext uri="{FF2B5EF4-FFF2-40B4-BE49-F238E27FC236}">
                <a16:creationId xmlns:a16="http://schemas.microsoft.com/office/drawing/2014/main" id="{96B0ADED-BEA5-8AB7-321E-C1C5DC21D94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300825" y="2445989"/>
            <a:ext cx="645854" cy="620735"/>
          </a:xfrm>
          <a:prstGeom prst="rect">
            <a:avLst/>
          </a:prstGeom>
        </p:spPr>
      </p:pic>
      <p:sp>
        <p:nvSpPr>
          <p:cNvPr id="42" name="pole tekstowe 41">
            <a:extLst>
              <a:ext uri="{FF2B5EF4-FFF2-40B4-BE49-F238E27FC236}">
                <a16:creationId xmlns:a16="http://schemas.microsoft.com/office/drawing/2014/main" id="{27491F7B-B490-9472-0702-FAB11B671F2A}"/>
              </a:ext>
            </a:extLst>
          </p:cNvPr>
          <p:cNvSpPr txBox="1"/>
          <p:nvPr/>
        </p:nvSpPr>
        <p:spPr>
          <a:xfrm>
            <a:off x="7238681" y="3681673"/>
            <a:ext cx="598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>
                <a:solidFill>
                  <a:srgbClr val="FFC000"/>
                </a:solidFill>
              </a:rPr>
              <a:t>API</a:t>
            </a:r>
          </a:p>
        </p:txBody>
      </p:sp>
      <p:pic>
        <p:nvPicPr>
          <p:cNvPr id="46" name="Grafika 45" descr="Transfer z wypełnieniem pełnym">
            <a:extLst>
              <a:ext uri="{FF2B5EF4-FFF2-40B4-BE49-F238E27FC236}">
                <a16:creationId xmlns:a16="http://schemas.microsoft.com/office/drawing/2014/main" id="{839F12F5-95BE-9F68-9CFE-B1F8826D3B1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176649" y="3208582"/>
            <a:ext cx="627636" cy="627636"/>
          </a:xfrm>
          <a:prstGeom prst="rect">
            <a:avLst/>
          </a:prstGeom>
        </p:spPr>
      </p:pic>
      <p:sp>
        <p:nvSpPr>
          <p:cNvPr id="47" name="pole tekstowe 46">
            <a:extLst>
              <a:ext uri="{FF2B5EF4-FFF2-40B4-BE49-F238E27FC236}">
                <a16:creationId xmlns:a16="http://schemas.microsoft.com/office/drawing/2014/main" id="{6B2177DC-0C38-98C0-6B7A-4F8883A27135}"/>
              </a:ext>
            </a:extLst>
          </p:cNvPr>
          <p:cNvSpPr txBox="1"/>
          <p:nvPr/>
        </p:nvSpPr>
        <p:spPr>
          <a:xfrm>
            <a:off x="6578679" y="2033097"/>
            <a:ext cx="1823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>
                <a:solidFill>
                  <a:srgbClr val="FFC000"/>
                </a:solidFill>
              </a:rPr>
              <a:t>web </a:t>
            </a:r>
            <a:r>
              <a:rPr lang="pl-PL" sz="2400" dirty="0" err="1">
                <a:solidFill>
                  <a:srgbClr val="FFC000"/>
                </a:solidFill>
              </a:rPr>
              <a:t>scraping</a:t>
            </a:r>
            <a:endParaRPr lang="pl-PL" sz="2400" dirty="0">
              <a:solidFill>
                <a:srgbClr val="FFC000"/>
              </a:solidFill>
            </a:endParaRPr>
          </a:p>
        </p:txBody>
      </p:sp>
      <p:sp>
        <p:nvSpPr>
          <p:cNvPr id="48" name="pole tekstowe 47">
            <a:extLst>
              <a:ext uri="{FF2B5EF4-FFF2-40B4-BE49-F238E27FC236}">
                <a16:creationId xmlns:a16="http://schemas.microsoft.com/office/drawing/2014/main" id="{3FDDCE37-DCD7-261D-92B7-50C3445F0919}"/>
              </a:ext>
            </a:extLst>
          </p:cNvPr>
          <p:cNvSpPr txBox="1"/>
          <p:nvPr/>
        </p:nvSpPr>
        <p:spPr>
          <a:xfrm>
            <a:off x="7281963" y="2929689"/>
            <a:ext cx="554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dirty="0">
                <a:solidFill>
                  <a:srgbClr val="FFC000"/>
                </a:solidFill>
              </a:rPr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2983596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</TotalTime>
  <Words>886</Words>
  <Application>Microsoft Office PowerPoint</Application>
  <PresentationFormat>Panoramiczny</PresentationFormat>
  <Paragraphs>127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</vt:lpstr>
      <vt:lpstr>Wingdings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Orfanidou</dc:creator>
  <cp:lastModifiedBy>Paweł Penszko</cp:lastModifiedBy>
  <cp:revision>37</cp:revision>
  <dcterms:created xsi:type="dcterms:W3CDTF">2021-02-21T09:47:36Z</dcterms:created>
  <dcterms:modified xsi:type="dcterms:W3CDTF">2023-09-27T20:14:10Z</dcterms:modified>
</cp:coreProperties>
</file>