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6"/>
  </p:notesMasterIdLst>
  <p:sldIdLst>
    <p:sldId id="341" r:id="rId5"/>
    <p:sldId id="300" r:id="rId6"/>
    <p:sldId id="297" r:id="rId7"/>
    <p:sldId id="342" r:id="rId8"/>
    <p:sldId id="333" r:id="rId9"/>
    <p:sldId id="392" r:id="rId10"/>
    <p:sldId id="360" r:id="rId11"/>
    <p:sldId id="295" r:id="rId12"/>
    <p:sldId id="334" r:id="rId13"/>
    <p:sldId id="337" r:id="rId14"/>
    <p:sldId id="335" r:id="rId15"/>
    <p:sldId id="393" r:id="rId16"/>
    <p:sldId id="358" r:id="rId17"/>
    <p:sldId id="400" r:id="rId18"/>
    <p:sldId id="384" r:id="rId19"/>
    <p:sldId id="367" r:id="rId20"/>
    <p:sldId id="409" r:id="rId21"/>
    <p:sldId id="326" r:id="rId22"/>
    <p:sldId id="402" r:id="rId23"/>
    <p:sldId id="403" r:id="rId24"/>
    <p:sldId id="329" r:id="rId25"/>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stanjšek, Barbara" initials="KB" lastIdx="1" clrIdx="0">
    <p:extLst>
      <p:ext uri="{19B8F6BF-5375-455C-9EA6-DF929625EA0E}">
        <p15:presenceInfo xmlns:p15="http://schemas.microsoft.com/office/powerpoint/2012/main" userId="S::barbarak@bf1.uni-lj.si::bc639310-9259-4448-a560-010ccb1681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498"/>
    <a:srgbClr val="FFCC00"/>
    <a:srgbClr val="CE332F"/>
    <a:srgbClr val="0066FF"/>
    <a:srgbClr val="FFCC99"/>
    <a:srgbClr val="FF99CC"/>
    <a:srgbClr val="3C4440"/>
    <a:srgbClr val="688351"/>
    <a:srgbClr val="86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3428E-274C-7B0C-EE2D-7959C79057EB}" v="299" dt="2023-06-20T08:57:54.067"/>
    <p1510:client id="{D5740626-C7CB-DF35-477B-5F54520FD16F}" v="164" dt="2023-06-19T16:37:39.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9" autoAdjust="0"/>
    <p:restoredTop sz="79358" autoAdjust="0"/>
  </p:normalViewPr>
  <p:slideViewPr>
    <p:cSldViewPr snapToGrid="0">
      <p:cViewPr varScale="1">
        <p:scale>
          <a:sx n="69" d="100"/>
          <a:sy n="69" d="100"/>
        </p:scale>
        <p:origin x="1122" y="72"/>
      </p:cViewPr>
      <p:guideLst/>
    </p:cSldViewPr>
  </p:slid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stanjšek, Barbara" userId="S::barbarak@bf1.uni-lj.si::bc639310-9259-4448-a560-010ccb1681ca" providerId="AD" clId="Web-{D5740626-C7CB-DF35-477B-5F54520FD16F}"/>
    <pc:docChg chg="modSld">
      <pc:chgData name="Kostanjšek, Barbara" userId="S::barbarak@bf1.uni-lj.si::bc639310-9259-4448-a560-010ccb1681ca" providerId="AD" clId="Web-{D5740626-C7CB-DF35-477B-5F54520FD16F}" dt="2023-06-19T16:37:37.922" v="157" actId="20577"/>
      <pc:docMkLst>
        <pc:docMk/>
      </pc:docMkLst>
      <pc:sldChg chg="addSp modSp">
        <pc:chgData name="Kostanjšek, Barbara" userId="S::barbarak@bf1.uni-lj.si::bc639310-9259-4448-a560-010ccb1681ca" providerId="AD" clId="Web-{D5740626-C7CB-DF35-477B-5F54520FD16F}" dt="2023-06-19T16:37:37.922" v="157" actId="20577"/>
        <pc:sldMkLst>
          <pc:docMk/>
          <pc:sldMk cId="2013134887" sldId="359"/>
        </pc:sldMkLst>
        <pc:spChg chg="mod">
          <ac:chgData name="Kostanjšek, Barbara" userId="S::barbarak@bf1.uni-lj.si::bc639310-9259-4448-a560-010ccb1681ca" providerId="AD" clId="Web-{D5740626-C7CB-DF35-477B-5F54520FD16F}" dt="2023-06-19T16:36:12.825" v="144" actId="20577"/>
          <ac:spMkLst>
            <pc:docMk/>
            <pc:sldMk cId="2013134887" sldId="359"/>
            <ac:spMk id="5" creationId="{3CDBA2BA-EE67-4465-BA59-C6191E40FB41}"/>
          </ac:spMkLst>
        </pc:spChg>
        <pc:spChg chg="add mod">
          <ac:chgData name="Kostanjšek, Barbara" userId="S::barbarak@bf1.uni-lj.si::bc639310-9259-4448-a560-010ccb1681ca" providerId="AD" clId="Web-{D5740626-C7CB-DF35-477B-5F54520FD16F}" dt="2023-06-19T16:37:37.922" v="157" actId="20577"/>
          <ac:spMkLst>
            <pc:docMk/>
            <pc:sldMk cId="2013134887" sldId="359"/>
            <ac:spMk id="7" creationId="{915A41B9-2B2E-1E80-87E5-5F18C91793DC}"/>
          </ac:spMkLst>
        </pc:spChg>
        <pc:picChg chg="add mod">
          <ac:chgData name="Kostanjšek, Barbara" userId="S::barbarak@bf1.uni-lj.si::bc639310-9259-4448-a560-010ccb1681ca" providerId="AD" clId="Web-{D5740626-C7CB-DF35-477B-5F54520FD16F}" dt="2023-06-19T16:36:29.826" v="146" actId="1076"/>
          <ac:picMkLst>
            <pc:docMk/>
            <pc:sldMk cId="2013134887" sldId="359"/>
            <ac:picMk id="6" creationId="{0F8A7187-A64F-811A-3318-85A6A9DB1868}"/>
          </ac:picMkLst>
        </pc:picChg>
      </pc:sldChg>
    </pc:docChg>
  </pc:docChgLst>
  <pc:docChgLst>
    <pc:chgData name="Kostanjšek, Barbara" userId="S::barbarak@bf1.uni-lj.si::bc639310-9259-4448-a560-010ccb1681ca" providerId="AD" clId="Web-{2B53428E-274C-7B0C-EE2D-7959C79057EB}"/>
    <pc:docChg chg="modSld">
      <pc:chgData name="Kostanjšek, Barbara" userId="S::barbarak@bf1.uni-lj.si::bc639310-9259-4448-a560-010ccb1681ca" providerId="AD" clId="Web-{2B53428E-274C-7B0C-EE2D-7959C79057EB}" dt="2023-06-20T08:57:53.989" v="311" actId="20577"/>
      <pc:docMkLst>
        <pc:docMk/>
      </pc:docMkLst>
      <pc:sldChg chg="modSp">
        <pc:chgData name="Kostanjšek, Barbara" userId="S::barbarak@bf1.uni-lj.si::bc639310-9259-4448-a560-010ccb1681ca" providerId="AD" clId="Web-{2B53428E-274C-7B0C-EE2D-7959C79057EB}" dt="2023-06-20T08:57:53.989" v="311" actId="20577"/>
        <pc:sldMkLst>
          <pc:docMk/>
          <pc:sldMk cId="4009955359" sldId="353"/>
        </pc:sldMkLst>
        <pc:spChg chg="mod">
          <ac:chgData name="Kostanjšek, Barbara" userId="S::barbarak@bf1.uni-lj.si::bc639310-9259-4448-a560-010ccb1681ca" providerId="AD" clId="Web-{2B53428E-274C-7B0C-EE2D-7959C79057EB}" dt="2023-06-20T08:57:53.989" v="311" actId="20577"/>
          <ac:spMkLst>
            <pc:docMk/>
            <pc:sldMk cId="4009955359" sldId="353"/>
            <ac:spMk id="2" creationId="{898BF2FF-B425-E94F-0854-74C7EECE1E50}"/>
          </ac:spMkLst>
        </pc:spChg>
        <pc:spChg chg="mod">
          <ac:chgData name="Kostanjšek, Barbara" userId="S::barbarak@bf1.uni-lj.si::bc639310-9259-4448-a560-010ccb1681ca" providerId="AD" clId="Web-{2B53428E-274C-7B0C-EE2D-7959C79057EB}" dt="2023-06-20T08:57:38.864" v="309" actId="20577"/>
          <ac:spMkLst>
            <pc:docMk/>
            <pc:sldMk cId="4009955359" sldId="353"/>
            <ac:spMk id="4" creationId="{70234B01-A237-8165-76CE-5F444CDFCD42}"/>
          </ac:spMkLst>
        </pc:spChg>
      </pc:sldChg>
      <pc:sldChg chg="modSp">
        <pc:chgData name="Kostanjšek, Barbara" userId="S::barbarak@bf1.uni-lj.si::bc639310-9259-4448-a560-010ccb1681ca" providerId="AD" clId="Web-{2B53428E-274C-7B0C-EE2D-7959C79057EB}" dt="2023-06-20T08:41:14.598" v="96" actId="20577"/>
        <pc:sldMkLst>
          <pc:docMk/>
          <pc:sldMk cId="407687251" sldId="356"/>
        </pc:sldMkLst>
        <pc:spChg chg="mod">
          <ac:chgData name="Kostanjšek, Barbara" userId="S::barbarak@bf1.uni-lj.si::bc639310-9259-4448-a560-010ccb1681ca" providerId="AD" clId="Web-{2B53428E-274C-7B0C-EE2D-7959C79057EB}" dt="2023-06-20T08:38:47.810" v="65" actId="20577"/>
          <ac:spMkLst>
            <pc:docMk/>
            <pc:sldMk cId="407687251" sldId="356"/>
            <ac:spMk id="3" creationId="{86218FEF-BD9D-41CB-846A-4D73186454D4}"/>
          </ac:spMkLst>
        </pc:spChg>
        <pc:spChg chg="mod">
          <ac:chgData name="Kostanjšek, Barbara" userId="S::barbarak@bf1.uni-lj.si::bc639310-9259-4448-a560-010ccb1681ca" providerId="AD" clId="Web-{2B53428E-274C-7B0C-EE2D-7959C79057EB}" dt="2023-06-20T08:41:14.598" v="96" actId="20577"/>
          <ac:spMkLst>
            <pc:docMk/>
            <pc:sldMk cId="407687251" sldId="356"/>
            <ac:spMk id="4" creationId="{3352DFD5-3F34-4998-8675-E9ACEACA5E7E}"/>
          </ac:spMkLst>
        </pc:spChg>
      </pc:sldChg>
      <pc:sldChg chg="modSp">
        <pc:chgData name="Kostanjšek, Barbara" userId="S::barbarak@bf1.uni-lj.si::bc639310-9259-4448-a560-010ccb1681ca" providerId="AD" clId="Web-{2B53428E-274C-7B0C-EE2D-7959C79057EB}" dt="2023-06-20T08:38:16.855" v="62" actId="1076"/>
        <pc:sldMkLst>
          <pc:docMk/>
          <pc:sldMk cId="3532823999" sldId="358"/>
        </pc:sldMkLst>
        <pc:picChg chg="mod ord modCrop">
          <ac:chgData name="Kostanjšek, Barbara" userId="S::barbarak@bf1.uni-lj.si::bc639310-9259-4448-a560-010ccb1681ca" providerId="AD" clId="Web-{2B53428E-274C-7B0C-EE2D-7959C79057EB}" dt="2023-06-20T08:38:16.855" v="62" actId="1076"/>
          <ac:picMkLst>
            <pc:docMk/>
            <pc:sldMk cId="3532823999" sldId="358"/>
            <ac:picMk id="6" creationId="{038DD375-3638-4168-8391-415A12A1E7DF}"/>
          </ac:picMkLst>
        </pc:picChg>
      </pc:sldChg>
      <pc:sldChg chg="modSp">
        <pc:chgData name="Kostanjšek, Barbara" userId="S::barbarak@bf1.uni-lj.si::bc639310-9259-4448-a560-010ccb1681ca" providerId="AD" clId="Web-{2B53428E-274C-7B0C-EE2D-7959C79057EB}" dt="2023-06-20T08:52:20.958" v="193" actId="20577"/>
        <pc:sldMkLst>
          <pc:docMk/>
          <pc:sldMk cId="4046523740" sldId="361"/>
        </pc:sldMkLst>
        <pc:spChg chg="mod">
          <ac:chgData name="Kostanjšek, Barbara" userId="S::barbarak@bf1.uni-lj.si::bc639310-9259-4448-a560-010ccb1681ca" providerId="AD" clId="Web-{2B53428E-274C-7B0C-EE2D-7959C79057EB}" dt="2023-06-20T08:52:20.958" v="193" actId="20577"/>
          <ac:spMkLst>
            <pc:docMk/>
            <pc:sldMk cId="4046523740" sldId="361"/>
            <ac:spMk id="3" creationId="{86218FEF-BD9D-41CB-846A-4D73186454D4}"/>
          </ac:spMkLst>
        </pc:spChg>
        <pc:spChg chg="mod">
          <ac:chgData name="Kostanjšek, Barbara" userId="S::barbarak@bf1.uni-lj.si::bc639310-9259-4448-a560-010ccb1681ca" providerId="AD" clId="Web-{2B53428E-274C-7B0C-EE2D-7959C79057EB}" dt="2023-06-20T08:48:41.854" v="166" actId="20577"/>
          <ac:spMkLst>
            <pc:docMk/>
            <pc:sldMk cId="4046523740" sldId="361"/>
            <ac:spMk id="4" creationId="{3352DFD5-3F34-4998-8675-E9ACEACA5E7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List1!$B$1</c:f>
              <c:strCache>
                <c:ptCount val="1"/>
                <c:pt idx="0">
                  <c:v>No impact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Number of employees</c:v>
                </c:pt>
                <c:pt idx="1">
                  <c:v>Will for more evidence-based regulation</c:v>
                </c:pt>
                <c:pt idx="2">
                  <c:v>Legislatory obligation, EU demand (directive)</c:v>
                </c:pt>
                <c:pt idx="3">
                  <c:v>Existing digital tool to support assessment implementation</c:v>
                </c:pt>
                <c:pt idx="4">
                  <c:v>Time constraints of employees</c:v>
                </c:pt>
                <c:pt idx="5">
                  <c:v>Financial resources</c:v>
                </c:pt>
                <c:pt idx="6">
                  <c:v>Knowledge about assessments</c:v>
                </c:pt>
              </c:strCache>
            </c:strRef>
          </c:cat>
          <c:val>
            <c:numRef>
              <c:f>List1!$B$2:$B$8</c:f>
              <c:numCache>
                <c:formatCode>General</c:formatCode>
                <c:ptCount val="7"/>
              </c:numCache>
            </c:numRef>
          </c:val>
          <c:extLst>
            <c:ext xmlns:c16="http://schemas.microsoft.com/office/drawing/2014/chart" uri="{C3380CC4-5D6E-409C-BE32-E72D297353CC}">
              <c16:uniqueId val="{00000000-F774-4A6E-9381-55F6A302869C}"/>
            </c:ext>
          </c:extLst>
        </c:ser>
        <c:ser>
          <c:idx val="1"/>
          <c:order val="1"/>
          <c:tx>
            <c:strRef>
              <c:f>List1!$C$1</c:f>
              <c:strCache>
                <c:ptCount val="1"/>
                <c:pt idx="0">
                  <c:v>Very little impact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l-S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Number of employees</c:v>
                </c:pt>
                <c:pt idx="1">
                  <c:v>Will for more evidence-based regulation</c:v>
                </c:pt>
                <c:pt idx="2">
                  <c:v>Legislatory obligation, EU demand (directive)</c:v>
                </c:pt>
                <c:pt idx="3">
                  <c:v>Existing digital tool to support assessment implementation</c:v>
                </c:pt>
                <c:pt idx="4">
                  <c:v>Time constraints of employees</c:v>
                </c:pt>
                <c:pt idx="5">
                  <c:v>Financial resources</c:v>
                </c:pt>
                <c:pt idx="6">
                  <c:v>Knowledge about assessments</c:v>
                </c:pt>
              </c:strCache>
            </c:strRef>
          </c:cat>
          <c:val>
            <c:numRef>
              <c:f>List1!$C$2:$C$8</c:f>
              <c:numCache>
                <c:formatCode>General</c:formatCode>
                <c:ptCount val="7"/>
                <c:pt idx="3">
                  <c:v>1</c:v>
                </c:pt>
              </c:numCache>
            </c:numRef>
          </c:val>
          <c:extLst>
            <c:ext xmlns:c16="http://schemas.microsoft.com/office/drawing/2014/chart" uri="{C3380CC4-5D6E-409C-BE32-E72D297353CC}">
              <c16:uniqueId val="{00000001-F774-4A6E-9381-55F6A302869C}"/>
            </c:ext>
          </c:extLst>
        </c:ser>
        <c:ser>
          <c:idx val="2"/>
          <c:order val="2"/>
          <c:tx>
            <c:strRef>
              <c:f>List1!$D$1</c:f>
              <c:strCache>
                <c:ptCount val="1"/>
                <c:pt idx="0">
                  <c:v>Little impact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l-S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Number of employees</c:v>
                </c:pt>
                <c:pt idx="1">
                  <c:v>Will for more evidence-based regulation</c:v>
                </c:pt>
                <c:pt idx="2">
                  <c:v>Legislatory obligation, EU demand (directive)</c:v>
                </c:pt>
                <c:pt idx="3">
                  <c:v>Existing digital tool to support assessment implementation</c:v>
                </c:pt>
                <c:pt idx="4">
                  <c:v>Time constraints of employees</c:v>
                </c:pt>
                <c:pt idx="5">
                  <c:v>Financial resources</c:v>
                </c:pt>
                <c:pt idx="6">
                  <c:v>Knowledge about assessments</c:v>
                </c:pt>
              </c:strCache>
            </c:strRef>
          </c:cat>
          <c:val>
            <c:numRef>
              <c:f>List1!$D$2:$D$8</c:f>
              <c:numCache>
                <c:formatCode>General</c:formatCode>
                <c:ptCount val="7"/>
                <c:pt idx="0">
                  <c:v>1</c:v>
                </c:pt>
                <c:pt idx="1">
                  <c:v>2</c:v>
                </c:pt>
                <c:pt idx="3">
                  <c:v>3</c:v>
                </c:pt>
                <c:pt idx="4">
                  <c:v>1</c:v>
                </c:pt>
                <c:pt idx="5">
                  <c:v>2</c:v>
                </c:pt>
                <c:pt idx="6">
                  <c:v>1</c:v>
                </c:pt>
              </c:numCache>
            </c:numRef>
          </c:val>
          <c:extLst>
            <c:ext xmlns:c16="http://schemas.microsoft.com/office/drawing/2014/chart" uri="{C3380CC4-5D6E-409C-BE32-E72D297353CC}">
              <c16:uniqueId val="{00000002-F774-4A6E-9381-55F6A302869C}"/>
            </c:ext>
          </c:extLst>
        </c:ser>
        <c:ser>
          <c:idx val="3"/>
          <c:order val="3"/>
          <c:tx>
            <c:strRef>
              <c:f>List1!$E$1</c:f>
              <c:strCache>
                <c:ptCount val="1"/>
                <c:pt idx="0">
                  <c:v>Nor little nor big impact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l-S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Number of employees</c:v>
                </c:pt>
                <c:pt idx="1">
                  <c:v>Will for more evidence-based regulation</c:v>
                </c:pt>
                <c:pt idx="2">
                  <c:v>Legislatory obligation, EU demand (directive)</c:v>
                </c:pt>
                <c:pt idx="3">
                  <c:v>Existing digital tool to support assessment implementation</c:v>
                </c:pt>
                <c:pt idx="4">
                  <c:v>Time constraints of employees</c:v>
                </c:pt>
                <c:pt idx="5">
                  <c:v>Financial resources</c:v>
                </c:pt>
                <c:pt idx="6">
                  <c:v>Knowledge about assessments</c:v>
                </c:pt>
              </c:strCache>
            </c:strRef>
          </c:cat>
          <c:val>
            <c:numRef>
              <c:f>List1!$E$2:$E$8</c:f>
              <c:numCache>
                <c:formatCode>General</c:formatCode>
                <c:ptCount val="7"/>
                <c:pt idx="0">
                  <c:v>3</c:v>
                </c:pt>
                <c:pt idx="1">
                  <c:v>5</c:v>
                </c:pt>
                <c:pt idx="3">
                  <c:v>4</c:v>
                </c:pt>
                <c:pt idx="4">
                  <c:v>2</c:v>
                </c:pt>
                <c:pt idx="5">
                  <c:v>3</c:v>
                </c:pt>
                <c:pt idx="6">
                  <c:v>1</c:v>
                </c:pt>
              </c:numCache>
            </c:numRef>
          </c:val>
          <c:extLst>
            <c:ext xmlns:c16="http://schemas.microsoft.com/office/drawing/2014/chart" uri="{C3380CC4-5D6E-409C-BE32-E72D297353CC}">
              <c16:uniqueId val="{00000003-F774-4A6E-9381-55F6A302869C}"/>
            </c:ext>
          </c:extLst>
        </c:ser>
        <c:ser>
          <c:idx val="4"/>
          <c:order val="4"/>
          <c:tx>
            <c:strRef>
              <c:f>List1!$F$1</c:f>
              <c:strCache>
                <c:ptCount val="1"/>
                <c:pt idx="0">
                  <c:v>Big impact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l-S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Number of employees</c:v>
                </c:pt>
                <c:pt idx="1">
                  <c:v>Will for more evidence-based regulation</c:v>
                </c:pt>
                <c:pt idx="2">
                  <c:v>Legislatory obligation, EU demand (directive)</c:v>
                </c:pt>
                <c:pt idx="3">
                  <c:v>Existing digital tool to support assessment implementation</c:v>
                </c:pt>
                <c:pt idx="4">
                  <c:v>Time constraints of employees</c:v>
                </c:pt>
                <c:pt idx="5">
                  <c:v>Financial resources</c:v>
                </c:pt>
                <c:pt idx="6">
                  <c:v>Knowledge about assessments</c:v>
                </c:pt>
              </c:strCache>
            </c:strRef>
          </c:cat>
          <c:val>
            <c:numRef>
              <c:f>List1!$F$2:$F$8</c:f>
              <c:numCache>
                <c:formatCode>General</c:formatCode>
                <c:ptCount val="7"/>
                <c:pt idx="0">
                  <c:v>5</c:v>
                </c:pt>
                <c:pt idx="1">
                  <c:v>3</c:v>
                </c:pt>
                <c:pt idx="2">
                  <c:v>5</c:v>
                </c:pt>
                <c:pt idx="3">
                  <c:v>2</c:v>
                </c:pt>
                <c:pt idx="4">
                  <c:v>4</c:v>
                </c:pt>
                <c:pt idx="5">
                  <c:v>5</c:v>
                </c:pt>
                <c:pt idx="6">
                  <c:v>6</c:v>
                </c:pt>
              </c:numCache>
            </c:numRef>
          </c:val>
          <c:extLst>
            <c:ext xmlns:c16="http://schemas.microsoft.com/office/drawing/2014/chart" uri="{C3380CC4-5D6E-409C-BE32-E72D297353CC}">
              <c16:uniqueId val="{00000004-F774-4A6E-9381-55F6A302869C}"/>
            </c:ext>
          </c:extLst>
        </c:ser>
        <c:ser>
          <c:idx val="5"/>
          <c:order val="5"/>
          <c:tx>
            <c:strRef>
              <c:f>List1!$G$1</c:f>
              <c:strCache>
                <c:ptCount val="1"/>
                <c:pt idx="0">
                  <c:v>Very big impact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l-S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List1!$A$2:$A$8</c:f>
              <c:strCache>
                <c:ptCount val="7"/>
                <c:pt idx="0">
                  <c:v>Number of employees</c:v>
                </c:pt>
                <c:pt idx="1">
                  <c:v>Will for more evidence-based regulation</c:v>
                </c:pt>
                <c:pt idx="2">
                  <c:v>Legislatory obligation, EU demand (directive)</c:v>
                </c:pt>
                <c:pt idx="3">
                  <c:v>Existing digital tool to support assessment implementation</c:v>
                </c:pt>
                <c:pt idx="4">
                  <c:v>Time constraints of employees</c:v>
                </c:pt>
                <c:pt idx="5">
                  <c:v>Financial resources</c:v>
                </c:pt>
                <c:pt idx="6">
                  <c:v>Knowledge about assessments</c:v>
                </c:pt>
              </c:strCache>
            </c:strRef>
          </c:cat>
          <c:val>
            <c:numRef>
              <c:f>List1!$G$2:$G$8</c:f>
              <c:numCache>
                <c:formatCode>General</c:formatCode>
                <c:ptCount val="7"/>
                <c:pt idx="0">
                  <c:v>4</c:v>
                </c:pt>
                <c:pt idx="1">
                  <c:v>3</c:v>
                </c:pt>
                <c:pt idx="2">
                  <c:v>8</c:v>
                </c:pt>
                <c:pt idx="3">
                  <c:v>3</c:v>
                </c:pt>
                <c:pt idx="4">
                  <c:v>6</c:v>
                </c:pt>
                <c:pt idx="5">
                  <c:v>3</c:v>
                </c:pt>
                <c:pt idx="6">
                  <c:v>5</c:v>
                </c:pt>
              </c:numCache>
            </c:numRef>
          </c:val>
          <c:extLst>
            <c:ext xmlns:c16="http://schemas.microsoft.com/office/drawing/2014/chart" uri="{C3380CC4-5D6E-409C-BE32-E72D297353CC}">
              <c16:uniqueId val="{00000005-F774-4A6E-9381-55F6A302869C}"/>
            </c:ext>
          </c:extLst>
        </c:ser>
        <c:dLbls>
          <c:dLblPos val="ctr"/>
          <c:showLegendKey val="0"/>
          <c:showVal val="1"/>
          <c:showCatName val="0"/>
          <c:showSerName val="0"/>
          <c:showPercent val="0"/>
          <c:showBubbleSize val="0"/>
        </c:dLbls>
        <c:gapWidth val="50"/>
        <c:overlap val="100"/>
        <c:axId val="242412080"/>
        <c:axId val="297630816"/>
      </c:barChart>
      <c:catAx>
        <c:axId val="242412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sl-SI"/>
          </a:p>
        </c:txPr>
        <c:crossAx val="297630816"/>
        <c:crosses val="autoZero"/>
        <c:auto val="1"/>
        <c:lblAlgn val="ctr"/>
        <c:lblOffset val="100"/>
        <c:noMultiLvlLbl val="0"/>
      </c:catAx>
      <c:valAx>
        <c:axId val="297630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l-SI"/>
          </a:p>
        </c:txPr>
        <c:crossAx val="242412080"/>
        <c:crosses val="autoZero"/>
        <c:crossBetween val="between"/>
      </c:valAx>
      <c:spPr>
        <a:noFill/>
        <a:ln>
          <a:noFill/>
        </a:ln>
        <a:effectLst/>
      </c:spPr>
    </c:plotArea>
    <c:legend>
      <c:legendPos val="b"/>
      <c:layout>
        <c:manualLayout>
          <c:xMode val="edge"/>
          <c:yMode val="edge"/>
          <c:x val="0.13567126787312991"/>
          <c:y val="0.91712991834649371"/>
          <c:w val="0.84715523265381698"/>
          <c:h val="6.266579334444834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SI"/>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6E3982-593B-8244-8075-DD8538A09794}" type="datetimeFigureOut">
              <a:rPr lang="en-SI" smtClean="0"/>
              <a:t>09/29/2023</a:t>
            </a:fld>
            <a:endParaRPr lang="en-SI"/>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SI"/>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SI"/>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1D63645E-7B20-994A-84CD-22BF7BF13D9B}" type="slidenum">
              <a:rPr lang="en-SI" smtClean="0"/>
              <a:t>‹#›</a:t>
            </a:fld>
            <a:endParaRPr lang="en-SI"/>
          </a:p>
        </p:txBody>
      </p:sp>
    </p:spTree>
    <p:extLst>
      <p:ext uri="{BB962C8B-B14F-4D97-AF65-F5344CB8AC3E}">
        <p14:creationId xmlns:p14="http://schemas.microsoft.com/office/powerpoint/2010/main" val="44944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1D63645E-7B20-994A-84CD-22BF7BF13D9B}" type="slidenum">
              <a:rPr lang="en-SI" smtClean="0"/>
              <a:t>1</a:t>
            </a:fld>
            <a:endParaRPr lang="en-SI"/>
          </a:p>
        </p:txBody>
      </p:sp>
    </p:spTree>
    <p:extLst>
      <p:ext uri="{BB962C8B-B14F-4D97-AF65-F5344CB8AC3E}">
        <p14:creationId xmlns:p14="http://schemas.microsoft.com/office/powerpoint/2010/main" val="23316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1D63645E-7B20-994A-84CD-22BF7BF13D9B}" type="slidenum">
              <a:rPr lang="en-SI" smtClean="0"/>
              <a:t>2</a:t>
            </a:fld>
            <a:endParaRPr lang="en-SI"/>
          </a:p>
        </p:txBody>
      </p:sp>
    </p:spTree>
    <p:extLst>
      <p:ext uri="{BB962C8B-B14F-4D97-AF65-F5344CB8AC3E}">
        <p14:creationId xmlns:p14="http://schemas.microsoft.com/office/powerpoint/2010/main" val="357242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1D63645E-7B20-994A-84CD-22BF7BF13D9B}" type="slidenum">
              <a:rPr lang="en-SI" smtClean="0"/>
              <a:t>7</a:t>
            </a:fld>
            <a:endParaRPr lang="en-SI"/>
          </a:p>
        </p:txBody>
      </p:sp>
    </p:spTree>
    <p:extLst>
      <p:ext uri="{BB962C8B-B14F-4D97-AF65-F5344CB8AC3E}">
        <p14:creationId xmlns:p14="http://schemas.microsoft.com/office/powerpoint/2010/main" val="66201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1D63645E-7B20-994A-84CD-22BF7BF13D9B}" type="slidenum">
              <a:rPr lang="en-SI" smtClean="0"/>
              <a:t>17</a:t>
            </a:fld>
            <a:endParaRPr lang="en-SI"/>
          </a:p>
        </p:txBody>
      </p:sp>
    </p:spTree>
    <p:extLst>
      <p:ext uri="{BB962C8B-B14F-4D97-AF65-F5344CB8AC3E}">
        <p14:creationId xmlns:p14="http://schemas.microsoft.com/office/powerpoint/2010/main" val="270012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D63645E-7B20-994A-84CD-22BF7BF13D9B}" type="slidenum">
              <a:rPr lang="en-SI" smtClean="0"/>
              <a:t>21</a:t>
            </a:fld>
            <a:endParaRPr lang="en-SI"/>
          </a:p>
        </p:txBody>
      </p:sp>
    </p:spTree>
    <p:extLst>
      <p:ext uri="{BB962C8B-B14F-4D97-AF65-F5344CB8AC3E}">
        <p14:creationId xmlns:p14="http://schemas.microsoft.com/office/powerpoint/2010/main" val="188760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f.uni-lj.si/"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a stran">
    <p:spTree>
      <p:nvGrpSpPr>
        <p:cNvPr id="1" name=""/>
        <p:cNvGrpSpPr/>
        <p:nvPr/>
      </p:nvGrpSpPr>
      <p:grpSpPr>
        <a:xfrm>
          <a:off x="0" y="0"/>
          <a:ext cx="0" cy="0"/>
          <a:chOff x="0" y="0"/>
          <a:chExt cx="0" cy="0"/>
        </a:xfrm>
      </p:grpSpPr>
      <p:pic>
        <p:nvPicPr>
          <p:cNvPr id="13" name="Picture 12" descr="Chart&#10;&#10;Description automatically generated">
            <a:extLst>
              <a:ext uri="{FF2B5EF4-FFF2-40B4-BE49-F238E27FC236}">
                <a16:creationId xmlns:a16="http://schemas.microsoft.com/office/drawing/2014/main" id="{352BC67F-6611-754C-A8A2-6499F3572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586" y="2759741"/>
            <a:ext cx="2527641" cy="1701945"/>
          </a:xfrm>
          <a:prstGeom prst="rect">
            <a:avLst/>
          </a:prstGeom>
        </p:spPr>
      </p:pic>
      <p:sp>
        <p:nvSpPr>
          <p:cNvPr id="21" name="Text Placeholder 20">
            <a:extLst>
              <a:ext uri="{FF2B5EF4-FFF2-40B4-BE49-F238E27FC236}">
                <a16:creationId xmlns:a16="http://schemas.microsoft.com/office/drawing/2014/main" id="{F559F42C-BC1A-044E-B736-6AE31804744A}"/>
              </a:ext>
            </a:extLst>
          </p:cNvPr>
          <p:cNvSpPr>
            <a:spLocks noGrp="1"/>
          </p:cNvSpPr>
          <p:nvPr>
            <p:ph type="body" sz="quarter" idx="12" hasCustomPrompt="1"/>
          </p:nvPr>
        </p:nvSpPr>
        <p:spPr>
          <a:xfrm>
            <a:off x="3155182" y="2082521"/>
            <a:ext cx="6631913" cy="2692957"/>
          </a:xfrm>
          <a:solidFill>
            <a:srgbClr val="185498"/>
          </a:solidFill>
        </p:spPr>
        <p:txBody>
          <a:bodyPr lIns="180000" tIns="180000" rIns="180000" bIns="180000" anchor="ctr">
            <a:noAutofit/>
          </a:bodyPr>
          <a:lstStyle>
            <a:lvl1pPr marL="0" indent="0">
              <a:buNone/>
              <a:defRPr sz="4000">
                <a:solidFill>
                  <a:schemeClr val="bg1"/>
                </a:solidFill>
                <a:latin typeface="Franklin Gothic Medium" panose="020B0603020102020204" pitchFamily="34" charset="0"/>
              </a:defRPr>
            </a:lvl1pPr>
          </a:lstStyle>
          <a:p>
            <a:pPr lvl="0"/>
            <a:r>
              <a:rPr lang="en-SI" dirty="0"/>
              <a:t>NASLOV – Franklin Gothic, 40 PT</a:t>
            </a:r>
          </a:p>
        </p:txBody>
      </p:sp>
      <p:sp>
        <p:nvSpPr>
          <p:cNvPr id="25" name="Text Placeholder 24">
            <a:extLst>
              <a:ext uri="{FF2B5EF4-FFF2-40B4-BE49-F238E27FC236}">
                <a16:creationId xmlns:a16="http://schemas.microsoft.com/office/drawing/2014/main" id="{63B9A1AD-5FF7-8E41-983A-7E1255E532B1}"/>
              </a:ext>
            </a:extLst>
          </p:cNvPr>
          <p:cNvSpPr>
            <a:spLocks noGrp="1"/>
          </p:cNvSpPr>
          <p:nvPr>
            <p:ph type="body" sz="quarter" idx="13" hasCustomPrompt="1"/>
          </p:nvPr>
        </p:nvSpPr>
        <p:spPr>
          <a:xfrm>
            <a:off x="9786938" y="2082800"/>
            <a:ext cx="2405062" cy="2692400"/>
          </a:xfrm>
          <a:solidFill>
            <a:srgbClr val="3C4440"/>
          </a:solidFill>
        </p:spPr>
        <p:txBody>
          <a:bodyPr lIns="180000" rIns="180000" anchor="ctr">
            <a:normAutofit/>
          </a:bodyPr>
          <a:lstStyle>
            <a:lvl1pPr marL="0" indent="0">
              <a:buNone/>
              <a:defRPr sz="1400" b="0" i="1">
                <a:solidFill>
                  <a:schemeClr val="bg1"/>
                </a:solidFill>
                <a:latin typeface="Franklin Gothic Medium" panose="020B0603020102020204" pitchFamily="34" charset="0"/>
              </a:defRPr>
            </a:lvl1pPr>
          </a:lstStyle>
          <a:p>
            <a:pPr lvl="0"/>
            <a:r>
              <a:rPr lang="en-SI" dirty="0"/>
              <a:t>Kraj, datum</a:t>
            </a:r>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ikaz vsebine 4">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2400" y="1825625"/>
            <a:ext cx="5537400" cy="3817479"/>
          </a:xfrm>
        </p:spPr>
        <p:txBody>
          <a:bodyPr/>
          <a:lstStyle>
            <a:lvl1pPr marL="0" indent="0">
              <a:buNone/>
              <a:defRPr sz="1800">
                <a:latin typeface="Franklin Gothic Medium" panose="020B0603020102020204" pitchFamily="34" charset="0"/>
              </a:defRPr>
            </a:lvl1pPr>
          </a:lstStyle>
          <a:p>
            <a:pPr lvl="0"/>
            <a:r>
              <a:rPr lang="en-US" dirty="0"/>
              <a:t>Click to edit Master text styles</a:t>
            </a:r>
          </a:p>
        </p:txBody>
      </p:sp>
      <p:sp>
        <p:nvSpPr>
          <p:cNvPr id="4" name="Content Placeholder 3"/>
          <p:cNvSpPr>
            <a:spLocks noGrp="1"/>
          </p:cNvSpPr>
          <p:nvPr>
            <p:ph sz="half" idx="2"/>
          </p:nvPr>
        </p:nvSpPr>
        <p:spPr>
          <a:xfrm>
            <a:off x="6180209" y="1840055"/>
            <a:ext cx="5529391" cy="3817479"/>
          </a:xfrm>
        </p:spPr>
        <p:txBody>
          <a:bodyPr/>
          <a:lstStyle>
            <a:lvl1pPr marL="0" indent="0">
              <a:buNone/>
              <a:defRPr sz="1800">
                <a:latin typeface="Franklin Gothic Medium" panose="020B0603020102020204" pitchFamily="34" charset="0"/>
              </a:defRPr>
            </a:lvl1pPr>
            <a:lvl2pPr marL="457200" indent="0">
              <a:buNone/>
              <a:defRPr/>
            </a:lvl2pPr>
          </a:lstStyle>
          <a:p>
            <a:pPr lvl="0"/>
            <a:r>
              <a:rPr lang="en-US" dirty="0"/>
              <a:t>Click to edit Master text styles</a:t>
            </a:r>
          </a:p>
        </p:txBody>
      </p:sp>
      <p:sp>
        <p:nvSpPr>
          <p:cNvPr id="11" name="Title 1">
            <a:extLst>
              <a:ext uri="{FF2B5EF4-FFF2-40B4-BE49-F238E27FC236}">
                <a16:creationId xmlns:a16="http://schemas.microsoft.com/office/drawing/2014/main" id="{CB9858A7-0B58-9945-B6C3-930E70FAD3E4}"/>
              </a:ext>
            </a:extLst>
          </p:cNvPr>
          <p:cNvSpPr>
            <a:spLocks noGrp="1"/>
          </p:cNvSpPr>
          <p:nvPr>
            <p:ph type="title"/>
          </p:nvPr>
        </p:nvSpPr>
        <p:spPr>
          <a:xfrm>
            <a:off x="482400" y="367200"/>
            <a:ext cx="10403903" cy="635000"/>
          </a:xfrm>
          <a:prstGeom prst="rect">
            <a:avLst/>
          </a:prstGeom>
        </p:spPr>
        <p:txBody>
          <a:bodyPr lIns="0" anchor="b">
            <a:normAutofit/>
          </a:bodyPr>
          <a:lstStyle>
            <a:lvl1pPr>
              <a:defRPr sz="2600" b="1" i="0">
                <a:solidFill>
                  <a:srgbClr val="185498"/>
                </a:solidFill>
                <a:latin typeface="Franklin Gothic Demi" panose="020B0603020102020204" pitchFamily="34" charset="0"/>
              </a:defRPr>
            </a:lvl1pPr>
          </a:lstStyle>
          <a:p>
            <a:r>
              <a:rPr lang="en-US" dirty="0"/>
              <a:t>Click to edit Master title style</a:t>
            </a:r>
          </a:p>
        </p:txBody>
      </p:sp>
      <p:sp>
        <p:nvSpPr>
          <p:cNvPr id="12" name="Text Placeholder 4">
            <a:extLst>
              <a:ext uri="{FF2B5EF4-FFF2-40B4-BE49-F238E27FC236}">
                <a16:creationId xmlns:a16="http://schemas.microsoft.com/office/drawing/2014/main" id="{3F67961A-1836-BF49-9614-82F70E41C4E8}"/>
              </a:ext>
            </a:extLst>
          </p:cNvPr>
          <p:cNvSpPr>
            <a:spLocks noGrp="1"/>
          </p:cNvSpPr>
          <p:nvPr>
            <p:ph type="body" sz="quarter" idx="10"/>
          </p:nvPr>
        </p:nvSpPr>
        <p:spPr>
          <a:xfrm>
            <a:off x="482400" y="1018233"/>
            <a:ext cx="10403903" cy="484689"/>
          </a:xfrm>
        </p:spPr>
        <p:txBody>
          <a:bodyPr lIns="0">
            <a:normAutofit/>
          </a:bodyPr>
          <a:lstStyle>
            <a:lvl1pPr marL="0" indent="0">
              <a:buNone/>
              <a:defRPr sz="2000">
                <a:latin typeface="Franklin Gothic Medium" panose="020B0603020102020204" pitchFamily="34" charset="0"/>
              </a:defRPr>
            </a:lvl1pPr>
          </a:lstStyle>
          <a:p>
            <a:pPr lvl="0"/>
            <a:r>
              <a:rPr lang="en-GB" dirty="0"/>
              <a:t>Click to edit Master text styles</a:t>
            </a:r>
            <a:endParaRPr lang="en-SI" dirty="0"/>
          </a:p>
        </p:txBody>
      </p:sp>
      <p:sp>
        <p:nvSpPr>
          <p:cNvPr id="24" name="Text Placeholder 19">
            <a:extLst>
              <a:ext uri="{FF2B5EF4-FFF2-40B4-BE49-F238E27FC236}">
                <a16:creationId xmlns:a16="http://schemas.microsoft.com/office/drawing/2014/main" id="{78986124-0ADC-9345-BA40-FE308D042E9F}"/>
              </a:ext>
            </a:extLst>
          </p:cNvPr>
          <p:cNvSpPr>
            <a:spLocks noGrp="1"/>
          </p:cNvSpPr>
          <p:nvPr>
            <p:ph type="body" sz="quarter" idx="12" hasCustomPrompt="1"/>
          </p:nvPr>
        </p:nvSpPr>
        <p:spPr>
          <a:xfrm>
            <a:off x="10886303" y="-12357"/>
            <a:ext cx="815288" cy="1000127"/>
          </a:xfrm>
          <a:solidFill>
            <a:srgbClr val="185498"/>
          </a:solidFill>
        </p:spPr>
        <p:txBody>
          <a:bodyPr anchor="b">
            <a:normAutofit/>
          </a:bodyPr>
          <a:lstStyle>
            <a:lvl1pPr marL="0" indent="0" algn="ctr">
              <a:buNone/>
              <a:defRPr sz="1400" b="0" i="0">
                <a:solidFill>
                  <a:schemeClr val="bg1"/>
                </a:solidFill>
                <a:latin typeface="Franklin Gothic Medium Cond" panose="020B0606030402020204" pitchFamily="34" charset="0"/>
              </a:defRPr>
            </a:lvl1pPr>
          </a:lstStyle>
          <a:p>
            <a:pPr lvl="0"/>
            <a:fld id="{6E874C0E-B7DA-744A-BB62-4D57E5C4ED4B}" type="slidenum">
              <a:rPr lang="en-SI" smtClean="0"/>
              <a:t>‹#›</a:t>
            </a:fld>
            <a:endParaRPr lang="en-SI" dirty="0"/>
          </a:p>
        </p:txBody>
      </p:sp>
      <p:grpSp>
        <p:nvGrpSpPr>
          <p:cNvPr id="8" name="Group 7">
            <a:extLst>
              <a:ext uri="{FF2B5EF4-FFF2-40B4-BE49-F238E27FC236}">
                <a16:creationId xmlns:a16="http://schemas.microsoft.com/office/drawing/2014/main" id="{B4C6E32B-C7C3-5D97-EAB0-E9CB1BF5414C}"/>
              </a:ext>
            </a:extLst>
          </p:cNvPr>
          <p:cNvGrpSpPr/>
          <p:nvPr userDrawn="1"/>
        </p:nvGrpSpPr>
        <p:grpSpPr>
          <a:xfrm>
            <a:off x="0" y="5655455"/>
            <a:ext cx="12191999" cy="1206500"/>
            <a:chOff x="0" y="5655455"/>
            <a:chExt cx="12191999" cy="1206500"/>
          </a:xfrm>
        </p:grpSpPr>
        <p:pic>
          <p:nvPicPr>
            <p:cNvPr id="9" name="Picture 8">
              <a:extLst>
                <a:ext uri="{FF2B5EF4-FFF2-40B4-BE49-F238E27FC236}">
                  <a16:creationId xmlns:a16="http://schemas.microsoft.com/office/drawing/2014/main" id="{16E52B98-369F-08E8-BD49-39AB181010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397"/>
            <a:stretch/>
          </p:blipFill>
          <p:spPr>
            <a:xfrm>
              <a:off x="0" y="5655455"/>
              <a:ext cx="1292772" cy="1206500"/>
            </a:xfrm>
            <a:prstGeom prst="rect">
              <a:avLst/>
            </a:prstGeom>
          </p:spPr>
        </p:pic>
        <p:pic>
          <p:nvPicPr>
            <p:cNvPr id="10" name="Picture 9">
              <a:extLst>
                <a:ext uri="{FF2B5EF4-FFF2-40B4-BE49-F238E27FC236}">
                  <a16:creationId xmlns:a16="http://schemas.microsoft.com/office/drawing/2014/main" id="{7F8947ED-2180-4BF7-BA20-D94778FF06D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603" t="42178" b="49982"/>
            <a:stretch/>
          </p:blipFill>
          <p:spPr>
            <a:xfrm>
              <a:off x="1292772" y="6164316"/>
              <a:ext cx="10899227" cy="94593"/>
            </a:xfrm>
            <a:prstGeom prst="rect">
              <a:avLst/>
            </a:prstGeom>
          </p:spPr>
        </p:pic>
      </p:grpSp>
    </p:spTree>
    <p:extLst>
      <p:ext uri="{BB962C8B-B14F-4D97-AF65-F5344CB8AC3E}">
        <p14:creationId xmlns:p14="http://schemas.microsoft.com/office/powerpoint/2010/main" val="120309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ikaz vsebine 5">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400" y="1681163"/>
            <a:ext cx="5515175" cy="484689"/>
          </a:xfrm>
        </p:spPr>
        <p:txBody>
          <a:bodyPr lIns="0" anchor="b"/>
          <a:lstStyle>
            <a:lvl1pPr marL="0" indent="0">
              <a:buNone/>
              <a:defRPr sz="1800" b="0" i="0">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82400" y="2190567"/>
            <a:ext cx="5515175" cy="3452538"/>
          </a:xfrm>
        </p:spPr>
        <p:txBody>
          <a:bodyPr lIns="0"/>
          <a:lstStyle>
            <a:lvl1pPr>
              <a:defRPr sz="1800">
                <a:latin typeface="Franklin Gothic Medium" panose="020B0603020102020204" pitchFamily="34" charset="0"/>
              </a:defRPr>
            </a:lvl1pPr>
            <a:lvl2pPr>
              <a:defRPr sz="1700">
                <a:latin typeface="Franklin Gothic Medium" panose="020B0603020102020204" pitchFamily="34" charset="0"/>
              </a:defRPr>
            </a:lvl2pPr>
            <a:lvl3pPr>
              <a:defRPr sz="1600">
                <a:latin typeface="Franklin Gothic Medium" panose="020B0603020102020204" pitchFamily="34" charset="0"/>
              </a:defRPr>
            </a:lvl3pPr>
            <a:lvl4pPr>
              <a:defRPr sz="1500">
                <a:latin typeface="Franklin Gothic Medium" panose="020B0603020102020204" pitchFamily="34" charset="0"/>
              </a:defRPr>
            </a:lvl4pPr>
            <a:lvl5pPr>
              <a:defRPr sz="1400">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AFE632D-AE9B-2241-A281-95DBF2661BD6}"/>
              </a:ext>
            </a:extLst>
          </p:cNvPr>
          <p:cNvSpPr>
            <a:spLocks noGrp="1"/>
          </p:cNvSpPr>
          <p:nvPr>
            <p:ph type="title"/>
          </p:nvPr>
        </p:nvSpPr>
        <p:spPr>
          <a:xfrm>
            <a:off x="482400" y="367200"/>
            <a:ext cx="10526233" cy="635000"/>
          </a:xfrm>
          <a:prstGeom prst="rect">
            <a:avLst/>
          </a:prstGeom>
        </p:spPr>
        <p:txBody>
          <a:bodyPr lIns="0" anchor="b">
            <a:normAutofit/>
          </a:bodyPr>
          <a:lstStyle>
            <a:lvl1pPr>
              <a:defRPr sz="2600" b="1" i="0">
                <a:solidFill>
                  <a:srgbClr val="185498"/>
                </a:solidFill>
                <a:latin typeface="Franklin Gothic Demi" panose="020B0603020102020204" pitchFamily="34" charset="0"/>
              </a:defRPr>
            </a:lvl1pPr>
          </a:lstStyle>
          <a:p>
            <a:r>
              <a:rPr lang="en-US" dirty="0"/>
              <a:t>Click to edit Master title style</a:t>
            </a:r>
          </a:p>
        </p:txBody>
      </p:sp>
      <p:sp>
        <p:nvSpPr>
          <p:cNvPr id="14" name="Text Placeholder 4">
            <a:extLst>
              <a:ext uri="{FF2B5EF4-FFF2-40B4-BE49-F238E27FC236}">
                <a16:creationId xmlns:a16="http://schemas.microsoft.com/office/drawing/2014/main" id="{229489FF-CCA4-C243-AC0E-DA19AB0A9674}"/>
              </a:ext>
            </a:extLst>
          </p:cNvPr>
          <p:cNvSpPr>
            <a:spLocks noGrp="1"/>
          </p:cNvSpPr>
          <p:nvPr>
            <p:ph type="body" sz="quarter" idx="10"/>
          </p:nvPr>
        </p:nvSpPr>
        <p:spPr>
          <a:xfrm>
            <a:off x="482400" y="1018233"/>
            <a:ext cx="10872988" cy="484689"/>
          </a:xfrm>
        </p:spPr>
        <p:txBody>
          <a:bodyPr lIns="0">
            <a:normAutofit/>
          </a:bodyPr>
          <a:lstStyle>
            <a:lvl1pPr marL="0" indent="0">
              <a:buNone/>
              <a:defRPr sz="2000">
                <a:latin typeface="Franklin Gothic Medium" panose="020B0603020102020204" pitchFamily="34" charset="0"/>
              </a:defRPr>
            </a:lvl1pPr>
          </a:lstStyle>
          <a:p>
            <a:pPr lvl="0"/>
            <a:r>
              <a:rPr lang="en-GB" dirty="0"/>
              <a:t>Click to edit Master text styles</a:t>
            </a:r>
            <a:endParaRPr lang="en-SI" dirty="0"/>
          </a:p>
        </p:txBody>
      </p:sp>
      <p:sp>
        <p:nvSpPr>
          <p:cNvPr id="24" name="Text Placeholder 19">
            <a:extLst>
              <a:ext uri="{FF2B5EF4-FFF2-40B4-BE49-F238E27FC236}">
                <a16:creationId xmlns:a16="http://schemas.microsoft.com/office/drawing/2014/main" id="{8F40D029-2D1D-274E-872A-6443C71B1E5E}"/>
              </a:ext>
            </a:extLst>
          </p:cNvPr>
          <p:cNvSpPr>
            <a:spLocks noGrp="1"/>
          </p:cNvSpPr>
          <p:nvPr>
            <p:ph type="body" sz="quarter" idx="12" hasCustomPrompt="1"/>
          </p:nvPr>
        </p:nvSpPr>
        <p:spPr>
          <a:xfrm>
            <a:off x="10886303" y="-12357"/>
            <a:ext cx="815288" cy="1000127"/>
          </a:xfrm>
          <a:solidFill>
            <a:srgbClr val="185498"/>
          </a:solidFill>
        </p:spPr>
        <p:txBody>
          <a:bodyPr anchor="b">
            <a:normAutofit/>
          </a:bodyPr>
          <a:lstStyle>
            <a:lvl1pPr marL="0" indent="0" algn="ctr">
              <a:buNone/>
              <a:defRPr sz="1400" b="0" i="0">
                <a:solidFill>
                  <a:schemeClr val="bg1"/>
                </a:solidFill>
                <a:latin typeface="Franklin Gothic Medium Cond" panose="020B0606030402020204" pitchFamily="34" charset="0"/>
              </a:defRPr>
            </a:lvl1pPr>
          </a:lstStyle>
          <a:p>
            <a:pPr lvl="0"/>
            <a:fld id="{6E874C0E-B7DA-744A-BB62-4D57E5C4ED4B}" type="slidenum">
              <a:rPr lang="en-SI" smtClean="0"/>
              <a:t>‹#›</a:t>
            </a:fld>
            <a:endParaRPr lang="en-SI" dirty="0"/>
          </a:p>
        </p:txBody>
      </p:sp>
      <p:sp>
        <p:nvSpPr>
          <p:cNvPr id="27" name="Text Placeholder 2">
            <a:extLst>
              <a:ext uri="{FF2B5EF4-FFF2-40B4-BE49-F238E27FC236}">
                <a16:creationId xmlns:a16="http://schemas.microsoft.com/office/drawing/2014/main" id="{BC1EECE8-3C92-414E-AED7-3F3F11BB9775}"/>
              </a:ext>
            </a:extLst>
          </p:cNvPr>
          <p:cNvSpPr>
            <a:spLocks noGrp="1"/>
          </p:cNvSpPr>
          <p:nvPr>
            <p:ph type="body" idx="13"/>
          </p:nvPr>
        </p:nvSpPr>
        <p:spPr>
          <a:xfrm>
            <a:off x="6186416" y="1681163"/>
            <a:ext cx="5515175" cy="484689"/>
          </a:xfrm>
        </p:spPr>
        <p:txBody>
          <a:bodyPr lIns="0" anchor="b"/>
          <a:lstStyle>
            <a:lvl1pPr marL="0" indent="0">
              <a:buNone/>
              <a:defRPr sz="1800" b="0" i="0">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71A7FC77-8717-2745-946B-98F39575CE67}"/>
              </a:ext>
            </a:extLst>
          </p:cNvPr>
          <p:cNvSpPr>
            <a:spLocks noGrp="1"/>
          </p:cNvSpPr>
          <p:nvPr>
            <p:ph sz="half" idx="14"/>
          </p:nvPr>
        </p:nvSpPr>
        <p:spPr>
          <a:xfrm>
            <a:off x="6186416" y="2190567"/>
            <a:ext cx="5515175" cy="3452538"/>
          </a:xfrm>
        </p:spPr>
        <p:txBody>
          <a:bodyPr lIns="0"/>
          <a:lstStyle>
            <a:lvl1pPr>
              <a:defRPr sz="1800">
                <a:latin typeface="Franklin Gothic Medium" panose="020B0603020102020204" pitchFamily="34" charset="0"/>
              </a:defRPr>
            </a:lvl1pPr>
            <a:lvl2pPr>
              <a:defRPr sz="1700">
                <a:latin typeface="Franklin Gothic Medium" panose="020B0603020102020204" pitchFamily="34" charset="0"/>
              </a:defRPr>
            </a:lvl2pPr>
            <a:lvl3pPr>
              <a:defRPr sz="1600">
                <a:latin typeface="Franklin Gothic Medium" panose="020B0603020102020204" pitchFamily="34" charset="0"/>
              </a:defRPr>
            </a:lvl3pPr>
            <a:lvl4pPr>
              <a:defRPr sz="1500">
                <a:latin typeface="Franklin Gothic Medium" panose="020B0603020102020204" pitchFamily="34" charset="0"/>
              </a:defRPr>
            </a:lvl4pPr>
            <a:lvl5pPr>
              <a:defRPr sz="1400">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1995FDD4-C3E9-EB54-B07B-7841D9414CA1}"/>
              </a:ext>
            </a:extLst>
          </p:cNvPr>
          <p:cNvGrpSpPr/>
          <p:nvPr userDrawn="1"/>
        </p:nvGrpSpPr>
        <p:grpSpPr>
          <a:xfrm>
            <a:off x="0" y="5655455"/>
            <a:ext cx="12191999" cy="1206500"/>
            <a:chOff x="0" y="5655455"/>
            <a:chExt cx="12191999" cy="1206500"/>
          </a:xfrm>
        </p:grpSpPr>
        <p:pic>
          <p:nvPicPr>
            <p:cNvPr id="11" name="Picture 10">
              <a:extLst>
                <a:ext uri="{FF2B5EF4-FFF2-40B4-BE49-F238E27FC236}">
                  <a16:creationId xmlns:a16="http://schemas.microsoft.com/office/drawing/2014/main" id="{9D499D48-FA1B-C378-A729-C059A75F9DB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397"/>
            <a:stretch/>
          </p:blipFill>
          <p:spPr>
            <a:xfrm>
              <a:off x="0" y="5655455"/>
              <a:ext cx="1292772" cy="1206500"/>
            </a:xfrm>
            <a:prstGeom prst="rect">
              <a:avLst/>
            </a:prstGeom>
          </p:spPr>
        </p:pic>
        <p:pic>
          <p:nvPicPr>
            <p:cNvPr id="12" name="Picture 11">
              <a:extLst>
                <a:ext uri="{FF2B5EF4-FFF2-40B4-BE49-F238E27FC236}">
                  <a16:creationId xmlns:a16="http://schemas.microsoft.com/office/drawing/2014/main" id="{53F76627-8F8A-DBF1-369D-68EED2421D1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603" t="42178" b="49982"/>
            <a:stretch/>
          </p:blipFill>
          <p:spPr>
            <a:xfrm>
              <a:off x="1292772" y="6164316"/>
              <a:ext cx="10899227" cy="94593"/>
            </a:xfrm>
            <a:prstGeom prst="rect">
              <a:avLst/>
            </a:prstGeom>
          </p:spPr>
        </p:pic>
      </p:grpSp>
    </p:spTree>
    <p:extLst>
      <p:ext uri="{BB962C8B-B14F-4D97-AF65-F5344CB8AC3E}">
        <p14:creationId xmlns:p14="http://schemas.microsoft.com/office/powerpoint/2010/main" val="373317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kaz vsebine 6">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9750A2-DA8B-314B-8F48-1769E8399132}"/>
              </a:ext>
            </a:extLst>
          </p:cNvPr>
          <p:cNvSpPr>
            <a:spLocks noGrp="1"/>
          </p:cNvSpPr>
          <p:nvPr>
            <p:ph type="title"/>
          </p:nvPr>
        </p:nvSpPr>
        <p:spPr>
          <a:xfrm>
            <a:off x="482400" y="367200"/>
            <a:ext cx="10403903" cy="635000"/>
          </a:xfrm>
          <a:prstGeom prst="rect">
            <a:avLst/>
          </a:prstGeom>
        </p:spPr>
        <p:txBody>
          <a:bodyPr lIns="0" anchor="b">
            <a:normAutofit/>
          </a:bodyPr>
          <a:lstStyle>
            <a:lvl1pPr>
              <a:defRPr sz="2600" b="1" i="0">
                <a:solidFill>
                  <a:srgbClr val="185498"/>
                </a:solidFill>
                <a:latin typeface="Franklin Gothic Demi" panose="020B0603020102020204" pitchFamily="34" charset="0"/>
              </a:defRPr>
            </a:lvl1pPr>
          </a:lstStyle>
          <a:p>
            <a:r>
              <a:rPr lang="en-US" dirty="0"/>
              <a:t>Click to edit Master title style</a:t>
            </a:r>
          </a:p>
        </p:txBody>
      </p:sp>
      <p:sp>
        <p:nvSpPr>
          <p:cNvPr id="10" name="Text Placeholder 4">
            <a:extLst>
              <a:ext uri="{FF2B5EF4-FFF2-40B4-BE49-F238E27FC236}">
                <a16:creationId xmlns:a16="http://schemas.microsoft.com/office/drawing/2014/main" id="{F3C41ED7-0C49-664B-B4C4-221389625F1B}"/>
              </a:ext>
            </a:extLst>
          </p:cNvPr>
          <p:cNvSpPr>
            <a:spLocks noGrp="1"/>
          </p:cNvSpPr>
          <p:nvPr>
            <p:ph type="body" sz="quarter" idx="10"/>
          </p:nvPr>
        </p:nvSpPr>
        <p:spPr>
          <a:xfrm>
            <a:off x="482400" y="1018233"/>
            <a:ext cx="10403903" cy="484689"/>
          </a:xfrm>
        </p:spPr>
        <p:txBody>
          <a:bodyPr lIns="0">
            <a:normAutofit/>
          </a:bodyPr>
          <a:lstStyle>
            <a:lvl1pPr marL="0" indent="0">
              <a:buNone/>
              <a:defRPr sz="2000">
                <a:latin typeface="Franklin Gothic Medium" panose="020B0603020102020204" pitchFamily="34" charset="0"/>
              </a:defRPr>
            </a:lvl1pPr>
          </a:lstStyle>
          <a:p>
            <a:pPr lvl="0"/>
            <a:r>
              <a:rPr lang="en-GB" dirty="0"/>
              <a:t>Click to edit Master text styles</a:t>
            </a:r>
            <a:endParaRPr lang="en-SI" dirty="0"/>
          </a:p>
        </p:txBody>
      </p:sp>
      <p:sp>
        <p:nvSpPr>
          <p:cNvPr id="20" name="Text Placeholder 19">
            <a:extLst>
              <a:ext uri="{FF2B5EF4-FFF2-40B4-BE49-F238E27FC236}">
                <a16:creationId xmlns:a16="http://schemas.microsoft.com/office/drawing/2014/main" id="{2B439BD3-09F9-5A48-84AF-64D2D4B81459}"/>
              </a:ext>
            </a:extLst>
          </p:cNvPr>
          <p:cNvSpPr>
            <a:spLocks noGrp="1"/>
          </p:cNvSpPr>
          <p:nvPr>
            <p:ph type="body" sz="quarter" idx="12" hasCustomPrompt="1"/>
          </p:nvPr>
        </p:nvSpPr>
        <p:spPr>
          <a:xfrm>
            <a:off x="10886303" y="-12357"/>
            <a:ext cx="815288" cy="1000127"/>
          </a:xfrm>
          <a:solidFill>
            <a:srgbClr val="185498"/>
          </a:solidFill>
        </p:spPr>
        <p:txBody>
          <a:bodyPr anchor="b">
            <a:normAutofit/>
          </a:bodyPr>
          <a:lstStyle>
            <a:lvl1pPr marL="0" indent="0" algn="ctr">
              <a:buNone/>
              <a:defRPr sz="1400" b="0" i="0">
                <a:solidFill>
                  <a:schemeClr val="bg1"/>
                </a:solidFill>
                <a:latin typeface="Franklin Gothic Medium Cond" panose="020B0606030402020204" pitchFamily="34" charset="0"/>
              </a:defRPr>
            </a:lvl1pPr>
          </a:lstStyle>
          <a:p>
            <a:pPr lvl="0"/>
            <a:fld id="{6E874C0E-B7DA-744A-BB62-4D57E5C4ED4B}" type="slidenum">
              <a:rPr lang="en-SI" smtClean="0"/>
              <a:t>‹#›</a:t>
            </a:fld>
            <a:endParaRPr lang="en-SI" dirty="0"/>
          </a:p>
        </p:txBody>
      </p:sp>
      <p:grpSp>
        <p:nvGrpSpPr>
          <p:cNvPr id="6" name="Group 5">
            <a:extLst>
              <a:ext uri="{FF2B5EF4-FFF2-40B4-BE49-F238E27FC236}">
                <a16:creationId xmlns:a16="http://schemas.microsoft.com/office/drawing/2014/main" id="{03436CFF-AD39-8665-1C93-A24C0560B3CC}"/>
              </a:ext>
            </a:extLst>
          </p:cNvPr>
          <p:cNvGrpSpPr/>
          <p:nvPr userDrawn="1"/>
        </p:nvGrpSpPr>
        <p:grpSpPr>
          <a:xfrm>
            <a:off x="0" y="5655455"/>
            <a:ext cx="12191999" cy="1206500"/>
            <a:chOff x="0" y="5655455"/>
            <a:chExt cx="12191999" cy="1206500"/>
          </a:xfrm>
        </p:grpSpPr>
        <p:pic>
          <p:nvPicPr>
            <p:cNvPr id="7" name="Picture 6">
              <a:extLst>
                <a:ext uri="{FF2B5EF4-FFF2-40B4-BE49-F238E27FC236}">
                  <a16:creationId xmlns:a16="http://schemas.microsoft.com/office/drawing/2014/main" id="{02BCA41D-70FF-DCA4-A53F-0B57391FFF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397"/>
            <a:stretch/>
          </p:blipFill>
          <p:spPr>
            <a:xfrm>
              <a:off x="0" y="5655455"/>
              <a:ext cx="1292772" cy="1206500"/>
            </a:xfrm>
            <a:prstGeom prst="rect">
              <a:avLst/>
            </a:prstGeom>
          </p:spPr>
        </p:pic>
        <p:pic>
          <p:nvPicPr>
            <p:cNvPr id="8" name="Picture 7">
              <a:extLst>
                <a:ext uri="{FF2B5EF4-FFF2-40B4-BE49-F238E27FC236}">
                  <a16:creationId xmlns:a16="http://schemas.microsoft.com/office/drawing/2014/main" id="{5B683E95-E9CF-20B3-09B3-34526836E5B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603" t="42178" b="49982"/>
            <a:stretch/>
          </p:blipFill>
          <p:spPr>
            <a:xfrm>
              <a:off x="1292772" y="6164316"/>
              <a:ext cx="10899227" cy="94593"/>
            </a:xfrm>
            <a:prstGeom prst="rect">
              <a:avLst/>
            </a:prstGeom>
          </p:spPr>
        </p:pic>
      </p:grpSp>
    </p:spTree>
    <p:extLst>
      <p:ext uri="{BB962C8B-B14F-4D97-AF65-F5344CB8AC3E}">
        <p14:creationId xmlns:p14="http://schemas.microsoft.com/office/powerpoint/2010/main" val="321031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azna stran">
    <p:spTree>
      <p:nvGrpSpPr>
        <p:cNvPr id="1" name=""/>
        <p:cNvGrpSpPr/>
        <p:nvPr/>
      </p:nvGrpSpPr>
      <p:grpSpPr>
        <a:xfrm>
          <a:off x="0" y="0"/>
          <a:ext cx="0" cy="0"/>
          <a:chOff x="0" y="0"/>
          <a:chExt cx="0" cy="0"/>
        </a:xfrm>
      </p:grpSpPr>
      <p:sp>
        <p:nvSpPr>
          <p:cNvPr id="17" name="Text Placeholder 19">
            <a:extLst>
              <a:ext uri="{FF2B5EF4-FFF2-40B4-BE49-F238E27FC236}">
                <a16:creationId xmlns:a16="http://schemas.microsoft.com/office/drawing/2014/main" id="{81E9F7D0-DA90-204F-8C0E-A8CCA61BE953}"/>
              </a:ext>
            </a:extLst>
          </p:cNvPr>
          <p:cNvSpPr>
            <a:spLocks noGrp="1"/>
          </p:cNvSpPr>
          <p:nvPr>
            <p:ph type="body" sz="quarter" idx="12" hasCustomPrompt="1"/>
          </p:nvPr>
        </p:nvSpPr>
        <p:spPr>
          <a:xfrm>
            <a:off x="10886303" y="-12357"/>
            <a:ext cx="815288" cy="1000127"/>
          </a:xfrm>
          <a:solidFill>
            <a:srgbClr val="185498"/>
          </a:solidFill>
        </p:spPr>
        <p:txBody>
          <a:bodyPr anchor="b">
            <a:normAutofit/>
          </a:bodyPr>
          <a:lstStyle>
            <a:lvl1pPr marL="0" indent="0" algn="ctr">
              <a:buNone/>
              <a:defRPr sz="1400" b="0" i="0">
                <a:solidFill>
                  <a:schemeClr val="bg1"/>
                </a:solidFill>
                <a:latin typeface="Franklin Gothic Medium Cond" panose="020B0606030402020204" pitchFamily="34" charset="0"/>
              </a:defRPr>
            </a:lvl1pPr>
          </a:lstStyle>
          <a:p>
            <a:pPr lvl="0"/>
            <a:fld id="{6E874C0E-B7DA-744A-BB62-4D57E5C4ED4B}" type="slidenum">
              <a:rPr lang="en-SI" smtClean="0"/>
              <a:t>‹#›</a:t>
            </a:fld>
            <a:endParaRPr lang="en-SI" dirty="0"/>
          </a:p>
        </p:txBody>
      </p:sp>
      <p:grpSp>
        <p:nvGrpSpPr>
          <p:cNvPr id="4" name="Group 3">
            <a:extLst>
              <a:ext uri="{FF2B5EF4-FFF2-40B4-BE49-F238E27FC236}">
                <a16:creationId xmlns:a16="http://schemas.microsoft.com/office/drawing/2014/main" id="{B4E0B4D0-8DD0-706A-DC9A-D038072E1B03}"/>
              </a:ext>
            </a:extLst>
          </p:cNvPr>
          <p:cNvGrpSpPr/>
          <p:nvPr userDrawn="1"/>
        </p:nvGrpSpPr>
        <p:grpSpPr>
          <a:xfrm>
            <a:off x="0" y="5655455"/>
            <a:ext cx="12191999" cy="1206500"/>
            <a:chOff x="0" y="5655455"/>
            <a:chExt cx="12191999" cy="1206500"/>
          </a:xfrm>
        </p:grpSpPr>
        <p:pic>
          <p:nvPicPr>
            <p:cNvPr id="5" name="Picture 4">
              <a:extLst>
                <a:ext uri="{FF2B5EF4-FFF2-40B4-BE49-F238E27FC236}">
                  <a16:creationId xmlns:a16="http://schemas.microsoft.com/office/drawing/2014/main" id="{A4D5A9DA-BCA0-202A-7155-E8435268AEB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397"/>
            <a:stretch/>
          </p:blipFill>
          <p:spPr>
            <a:xfrm>
              <a:off x="0" y="5655455"/>
              <a:ext cx="1292772" cy="1206500"/>
            </a:xfrm>
            <a:prstGeom prst="rect">
              <a:avLst/>
            </a:prstGeom>
          </p:spPr>
        </p:pic>
        <p:pic>
          <p:nvPicPr>
            <p:cNvPr id="6" name="Picture 5">
              <a:extLst>
                <a:ext uri="{FF2B5EF4-FFF2-40B4-BE49-F238E27FC236}">
                  <a16:creationId xmlns:a16="http://schemas.microsoft.com/office/drawing/2014/main" id="{E7FBEDC5-F7D8-C9A1-B55A-4F960D47D52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603" t="42178" b="49982"/>
            <a:stretch/>
          </p:blipFill>
          <p:spPr>
            <a:xfrm>
              <a:off x="1292772" y="6164316"/>
              <a:ext cx="10899227" cy="94593"/>
            </a:xfrm>
            <a:prstGeom prst="rect">
              <a:avLst/>
            </a:prstGeom>
          </p:spPr>
        </p:pic>
      </p:grpSp>
    </p:spTree>
    <p:extLst>
      <p:ext uri="{BB962C8B-B14F-4D97-AF65-F5344CB8AC3E}">
        <p14:creationId xmlns:p14="http://schemas.microsoft.com/office/powerpoint/2010/main" val="314638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dnja stra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F49467-82D9-0A40-80D7-413264E16675}"/>
              </a:ext>
            </a:extLst>
          </p:cNvPr>
          <p:cNvSpPr>
            <a:spLocks noGrp="1"/>
          </p:cNvSpPr>
          <p:nvPr>
            <p:ph sz="quarter" idx="10" hasCustomPrompt="1"/>
          </p:nvPr>
        </p:nvSpPr>
        <p:spPr>
          <a:xfrm>
            <a:off x="482399" y="1777010"/>
            <a:ext cx="11219191" cy="3800692"/>
          </a:xfrm>
        </p:spPr>
        <p:txBody>
          <a:bodyPr>
            <a:normAutofit/>
          </a:bodyPr>
          <a:lstStyle>
            <a:lvl1pPr marL="0" indent="0">
              <a:buFontTx/>
              <a:buNone/>
              <a:defRPr sz="1800">
                <a:latin typeface="Franklin Gothic Medium" panose="020B0603020102020204" pitchFamily="34" charset="0"/>
              </a:defRPr>
            </a:lvl1pPr>
          </a:lstStyle>
          <a:p>
            <a:r>
              <a:rPr lang="en-US" dirty="0" err="1">
                <a:cs typeface="Calibri"/>
              </a:rPr>
              <a:t>Kontakt</a:t>
            </a:r>
            <a:r>
              <a:rPr lang="en-US" dirty="0">
                <a:cs typeface="Calibri"/>
              </a:rPr>
              <a:t> </a:t>
            </a:r>
            <a:r>
              <a:rPr lang="en-US" dirty="0" err="1">
                <a:cs typeface="Calibri"/>
              </a:rPr>
              <a:t>predavatelja</a:t>
            </a:r>
            <a:r>
              <a:rPr lang="en-US" dirty="0">
                <a:cs typeface="Calibri"/>
              </a:rPr>
              <a:t> in </a:t>
            </a:r>
            <a:r>
              <a:rPr lang="en-US" dirty="0" err="1">
                <a:cs typeface="Calibri"/>
              </a:rPr>
              <a:t>soavtorjev</a:t>
            </a:r>
            <a:endParaRPr lang="en-US" dirty="0">
              <a:cs typeface="Calibri"/>
            </a:endParaRPr>
          </a:p>
          <a:p>
            <a:r>
              <a:rPr lang="en-US" dirty="0" err="1">
                <a:cs typeface="Calibri"/>
              </a:rPr>
              <a:t>Naziv</a:t>
            </a:r>
            <a:r>
              <a:rPr lang="en-US" dirty="0">
                <a:cs typeface="Calibri"/>
              </a:rPr>
              <a:t>, </a:t>
            </a:r>
            <a:r>
              <a:rPr lang="en-US" dirty="0" err="1">
                <a:cs typeface="Calibri"/>
              </a:rPr>
              <a:t>ime</a:t>
            </a:r>
            <a:r>
              <a:rPr lang="en-US" dirty="0">
                <a:cs typeface="Calibri"/>
              </a:rPr>
              <a:t> </a:t>
            </a:r>
            <a:r>
              <a:rPr lang="en-US" dirty="0" err="1">
                <a:cs typeface="Calibri"/>
              </a:rPr>
              <a:t>priimek</a:t>
            </a:r>
            <a:r>
              <a:rPr lang="en-US" dirty="0">
                <a:cs typeface="Calibri"/>
              </a:rPr>
              <a:t>, </a:t>
            </a:r>
            <a:r>
              <a:rPr lang="en-US" dirty="0" err="1">
                <a:cs typeface="Calibri"/>
              </a:rPr>
              <a:t>institucija</a:t>
            </a:r>
            <a:endParaRPr lang="en-US" dirty="0">
              <a:cs typeface="Calibri"/>
            </a:endParaRPr>
          </a:p>
          <a:p>
            <a:r>
              <a:rPr lang="en-US" dirty="0">
                <a:cs typeface="Calibri"/>
              </a:rPr>
              <a:t>Email</a:t>
            </a:r>
          </a:p>
          <a:p>
            <a:r>
              <a:rPr lang="en-US" dirty="0" err="1">
                <a:cs typeface="Calibri"/>
              </a:rPr>
              <a:t>Službeni</a:t>
            </a:r>
            <a:r>
              <a:rPr lang="en-US" dirty="0">
                <a:cs typeface="Calibri"/>
              </a:rPr>
              <a:t> </a:t>
            </a:r>
            <a:r>
              <a:rPr lang="en-US" dirty="0" err="1">
                <a:cs typeface="Calibri"/>
              </a:rPr>
              <a:t>telefon</a:t>
            </a:r>
            <a:endParaRPr lang="en-US" dirty="0">
              <a:cs typeface="Calibri"/>
            </a:endParaRPr>
          </a:p>
          <a:p>
            <a:r>
              <a:rPr lang="en-US" dirty="0" err="1">
                <a:ea typeface="+mn-lt"/>
                <a:cs typeface="+mn-lt"/>
              </a:rPr>
              <a:t>Spletne</a:t>
            </a:r>
            <a:r>
              <a:rPr lang="en-US" dirty="0">
                <a:ea typeface="+mn-lt"/>
                <a:cs typeface="+mn-lt"/>
              </a:rPr>
              <a:t> </a:t>
            </a:r>
            <a:r>
              <a:rPr lang="en-US" dirty="0" err="1">
                <a:ea typeface="+mn-lt"/>
                <a:cs typeface="+mn-lt"/>
              </a:rPr>
              <a:t>povezave</a:t>
            </a:r>
            <a:r>
              <a:rPr lang="en-US" dirty="0">
                <a:ea typeface="+mn-lt"/>
                <a:cs typeface="+mn-lt"/>
              </a:rPr>
              <a:t> (</a:t>
            </a:r>
            <a:r>
              <a:rPr lang="en-US" dirty="0">
                <a:ea typeface="+mn-lt"/>
                <a:cs typeface="+mn-lt"/>
                <a:hlinkClick r:id="rId2"/>
              </a:rPr>
              <a:t>www.bf.uni-lj.si</a:t>
            </a:r>
            <a:r>
              <a:rPr lang="en-US" dirty="0">
                <a:ea typeface="+mn-lt"/>
                <a:cs typeface="+mn-lt"/>
              </a:rPr>
              <a:t>, </a:t>
            </a:r>
            <a:r>
              <a:rPr lang="en-US" dirty="0" err="1">
                <a:ea typeface="+mn-lt"/>
                <a:cs typeface="+mn-lt"/>
              </a:rPr>
              <a:t>projektna</a:t>
            </a:r>
            <a:r>
              <a:rPr lang="en-US" dirty="0">
                <a:ea typeface="+mn-lt"/>
                <a:cs typeface="+mn-lt"/>
              </a:rPr>
              <a:t> </a:t>
            </a:r>
            <a:r>
              <a:rPr lang="en-US" dirty="0" err="1">
                <a:ea typeface="+mn-lt"/>
                <a:cs typeface="+mn-lt"/>
              </a:rPr>
              <a:t>spletna</a:t>
            </a:r>
            <a:r>
              <a:rPr lang="en-US" dirty="0">
                <a:ea typeface="+mn-lt"/>
                <a:cs typeface="+mn-lt"/>
              </a:rPr>
              <a:t> </a:t>
            </a:r>
            <a:r>
              <a:rPr lang="en-US" dirty="0" err="1">
                <a:ea typeface="+mn-lt"/>
                <a:cs typeface="+mn-lt"/>
              </a:rPr>
              <a:t>stran</a:t>
            </a:r>
            <a:r>
              <a:rPr lang="en-US" dirty="0">
                <a:ea typeface="+mn-lt"/>
                <a:cs typeface="+mn-lt"/>
              </a:rPr>
              <a:t>)</a:t>
            </a:r>
          </a:p>
          <a:p>
            <a:r>
              <a:rPr lang="en-US" dirty="0" err="1">
                <a:cs typeface="Calibri"/>
              </a:rPr>
              <a:t>Povezava</a:t>
            </a:r>
            <a:r>
              <a:rPr lang="en-US" dirty="0">
                <a:cs typeface="Calibri"/>
              </a:rPr>
              <a:t> </a:t>
            </a:r>
            <a:r>
              <a:rPr lang="en-US" dirty="0" err="1">
                <a:cs typeface="Calibri"/>
              </a:rPr>
              <a:t>ali</a:t>
            </a:r>
            <a:r>
              <a:rPr lang="en-US" dirty="0">
                <a:cs typeface="Calibri"/>
              </a:rPr>
              <a:t> </a:t>
            </a:r>
            <a:r>
              <a:rPr lang="en-US" dirty="0" err="1">
                <a:cs typeface="Calibri"/>
              </a:rPr>
              <a:t>navedba</a:t>
            </a:r>
            <a:r>
              <a:rPr lang="en-US" dirty="0">
                <a:cs typeface="Calibri"/>
              </a:rPr>
              <a:t> </a:t>
            </a:r>
            <a:r>
              <a:rPr lang="en-US" dirty="0" err="1">
                <a:cs typeface="Calibri"/>
              </a:rPr>
              <a:t>članka</a:t>
            </a:r>
            <a:r>
              <a:rPr lang="en-US" dirty="0">
                <a:cs typeface="Calibri"/>
              </a:rPr>
              <a:t>, </a:t>
            </a:r>
            <a:r>
              <a:rPr lang="en-US" dirty="0" err="1">
                <a:cs typeface="Calibri"/>
              </a:rPr>
              <a:t>če</a:t>
            </a:r>
            <a:r>
              <a:rPr lang="en-US" dirty="0">
                <a:cs typeface="Calibri"/>
              </a:rPr>
              <a:t> se </a:t>
            </a:r>
            <a:r>
              <a:rPr lang="en-US" dirty="0" err="1">
                <a:cs typeface="Calibri"/>
              </a:rPr>
              <a:t>predavanje</a:t>
            </a:r>
            <a:r>
              <a:rPr lang="en-US" dirty="0">
                <a:cs typeface="Calibri"/>
              </a:rPr>
              <a:t> </a:t>
            </a:r>
            <a:r>
              <a:rPr lang="en-US" dirty="0" err="1">
                <a:cs typeface="Calibri"/>
              </a:rPr>
              <a:t>nanaša</a:t>
            </a:r>
            <a:r>
              <a:rPr lang="en-US" dirty="0">
                <a:cs typeface="Calibri"/>
              </a:rPr>
              <a:t> </a:t>
            </a:r>
            <a:r>
              <a:rPr lang="en-US" dirty="0" err="1">
                <a:cs typeface="Calibri"/>
              </a:rPr>
              <a:t>na</a:t>
            </a:r>
            <a:r>
              <a:rPr lang="en-US" dirty="0">
                <a:cs typeface="Calibri"/>
              </a:rPr>
              <a:t> </a:t>
            </a:r>
            <a:r>
              <a:rPr lang="en-US" dirty="0" err="1">
                <a:cs typeface="Calibri"/>
              </a:rPr>
              <a:t>objavljeno</a:t>
            </a:r>
            <a:r>
              <a:rPr lang="en-US" dirty="0">
                <a:cs typeface="Calibri"/>
              </a:rPr>
              <a:t>/e </a:t>
            </a:r>
            <a:r>
              <a:rPr lang="en-US" dirty="0" err="1">
                <a:cs typeface="Calibri"/>
              </a:rPr>
              <a:t>študijo</a:t>
            </a:r>
            <a:r>
              <a:rPr lang="en-US" dirty="0">
                <a:cs typeface="Calibri"/>
              </a:rPr>
              <a:t>/e</a:t>
            </a:r>
            <a:endParaRPr lang="en-GB" dirty="0"/>
          </a:p>
        </p:txBody>
      </p:sp>
      <p:sp>
        <p:nvSpPr>
          <p:cNvPr id="16" name="Title 1">
            <a:extLst>
              <a:ext uri="{FF2B5EF4-FFF2-40B4-BE49-F238E27FC236}">
                <a16:creationId xmlns:a16="http://schemas.microsoft.com/office/drawing/2014/main" id="{9C001E13-C055-154A-871F-29E80201C7E7}"/>
              </a:ext>
            </a:extLst>
          </p:cNvPr>
          <p:cNvSpPr>
            <a:spLocks noGrp="1"/>
          </p:cNvSpPr>
          <p:nvPr>
            <p:ph type="title" hasCustomPrompt="1"/>
          </p:nvPr>
        </p:nvSpPr>
        <p:spPr>
          <a:xfrm>
            <a:off x="482400" y="367200"/>
            <a:ext cx="10403903" cy="635000"/>
          </a:xfrm>
          <a:prstGeom prst="rect">
            <a:avLst/>
          </a:prstGeom>
        </p:spPr>
        <p:txBody>
          <a:bodyPr lIns="0" anchor="b">
            <a:normAutofit/>
          </a:bodyPr>
          <a:lstStyle>
            <a:lvl1pPr>
              <a:defRPr sz="2600" b="1" i="0">
                <a:solidFill>
                  <a:srgbClr val="185498"/>
                </a:solidFill>
                <a:latin typeface="Franklin Gothic Demi" panose="020B0603020102020204" pitchFamily="34" charset="0"/>
              </a:defRPr>
            </a:lvl1pPr>
          </a:lstStyle>
          <a:p>
            <a:r>
              <a:rPr lang="en-US" dirty="0"/>
              <a:t>Last page</a:t>
            </a:r>
          </a:p>
        </p:txBody>
      </p:sp>
      <p:sp>
        <p:nvSpPr>
          <p:cNvPr id="17" name="Text Placeholder 4">
            <a:extLst>
              <a:ext uri="{FF2B5EF4-FFF2-40B4-BE49-F238E27FC236}">
                <a16:creationId xmlns:a16="http://schemas.microsoft.com/office/drawing/2014/main" id="{01149036-DEFA-5244-8C4D-FD96F105090C}"/>
              </a:ext>
            </a:extLst>
          </p:cNvPr>
          <p:cNvSpPr>
            <a:spLocks noGrp="1"/>
          </p:cNvSpPr>
          <p:nvPr>
            <p:ph type="body" sz="quarter" idx="11"/>
          </p:nvPr>
        </p:nvSpPr>
        <p:spPr>
          <a:xfrm>
            <a:off x="482400" y="1018233"/>
            <a:ext cx="10403903" cy="484689"/>
          </a:xfrm>
        </p:spPr>
        <p:txBody>
          <a:bodyPr lIns="0">
            <a:normAutofit/>
          </a:bodyPr>
          <a:lstStyle>
            <a:lvl1pPr marL="0" indent="0">
              <a:buNone/>
              <a:defRPr sz="2000">
                <a:latin typeface="Franklin Gothic Medium" panose="020B0603020102020204" pitchFamily="34" charset="0"/>
              </a:defRPr>
            </a:lvl1pPr>
          </a:lstStyle>
          <a:p>
            <a:pPr lvl="0"/>
            <a:r>
              <a:rPr lang="en-GB" dirty="0"/>
              <a:t>Click to edit Master text styles</a:t>
            </a:r>
            <a:endParaRPr lang="en-SI" dirty="0"/>
          </a:p>
        </p:txBody>
      </p:sp>
      <p:sp>
        <p:nvSpPr>
          <p:cNvPr id="27" name="Text Placeholder 19">
            <a:extLst>
              <a:ext uri="{FF2B5EF4-FFF2-40B4-BE49-F238E27FC236}">
                <a16:creationId xmlns:a16="http://schemas.microsoft.com/office/drawing/2014/main" id="{C89A4DB4-4600-D542-9A84-DC30636BA74B}"/>
              </a:ext>
            </a:extLst>
          </p:cNvPr>
          <p:cNvSpPr>
            <a:spLocks noGrp="1"/>
          </p:cNvSpPr>
          <p:nvPr>
            <p:ph type="body" sz="quarter" idx="12" hasCustomPrompt="1"/>
          </p:nvPr>
        </p:nvSpPr>
        <p:spPr>
          <a:xfrm>
            <a:off x="10886303" y="-12357"/>
            <a:ext cx="815288" cy="1000127"/>
          </a:xfrm>
          <a:solidFill>
            <a:srgbClr val="185498"/>
          </a:solidFill>
        </p:spPr>
        <p:txBody>
          <a:bodyPr anchor="b">
            <a:normAutofit/>
          </a:bodyPr>
          <a:lstStyle>
            <a:lvl1pPr marL="0" indent="0" algn="ctr">
              <a:buNone/>
              <a:defRPr sz="1400" b="0" i="0">
                <a:solidFill>
                  <a:schemeClr val="bg1"/>
                </a:solidFill>
                <a:latin typeface="Franklin Gothic Medium Cond" panose="020B0606030402020204" pitchFamily="34" charset="0"/>
              </a:defRPr>
            </a:lvl1pPr>
          </a:lstStyle>
          <a:p>
            <a:pPr lvl="0"/>
            <a:fld id="{6E874C0E-B7DA-744A-BB62-4D57E5C4ED4B}" type="slidenum">
              <a:rPr lang="en-SI" smtClean="0"/>
              <a:t>‹#›</a:t>
            </a:fld>
            <a:endParaRPr lang="en-SI" dirty="0"/>
          </a:p>
        </p:txBody>
      </p:sp>
      <p:grpSp>
        <p:nvGrpSpPr>
          <p:cNvPr id="7" name="Group 6">
            <a:extLst>
              <a:ext uri="{FF2B5EF4-FFF2-40B4-BE49-F238E27FC236}">
                <a16:creationId xmlns:a16="http://schemas.microsoft.com/office/drawing/2014/main" id="{73EF43C1-AD14-C0ED-EC4C-BE9EB5622E81}"/>
              </a:ext>
            </a:extLst>
          </p:cNvPr>
          <p:cNvGrpSpPr/>
          <p:nvPr userDrawn="1"/>
        </p:nvGrpSpPr>
        <p:grpSpPr>
          <a:xfrm>
            <a:off x="0" y="5655455"/>
            <a:ext cx="12191999" cy="1206500"/>
            <a:chOff x="0" y="5655455"/>
            <a:chExt cx="12191999" cy="1206500"/>
          </a:xfrm>
        </p:grpSpPr>
        <p:pic>
          <p:nvPicPr>
            <p:cNvPr id="8" name="Picture 7">
              <a:extLst>
                <a:ext uri="{FF2B5EF4-FFF2-40B4-BE49-F238E27FC236}">
                  <a16:creationId xmlns:a16="http://schemas.microsoft.com/office/drawing/2014/main" id="{B3845583-1DE0-7183-6C04-F2C87A79EDF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89397"/>
            <a:stretch/>
          </p:blipFill>
          <p:spPr>
            <a:xfrm>
              <a:off x="0" y="5655455"/>
              <a:ext cx="1292772" cy="1206500"/>
            </a:xfrm>
            <a:prstGeom prst="rect">
              <a:avLst/>
            </a:prstGeom>
          </p:spPr>
        </p:pic>
        <p:pic>
          <p:nvPicPr>
            <p:cNvPr id="9" name="Picture 8">
              <a:extLst>
                <a:ext uri="{FF2B5EF4-FFF2-40B4-BE49-F238E27FC236}">
                  <a16:creationId xmlns:a16="http://schemas.microsoft.com/office/drawing/2014/main" id="{2E0A8F2B-66BA-D289-08DF-44802DBFF87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0603" t="42178" b="49982"/>
            <a:stretch/>
          </p:blipFill>
          <p:spPr>
            <a:xfrm>
              <a:off x="1292772" y="6164316"/>
              <a:ext cx="10899227" cy="94593"/>
            </a:xfrm>
            <a:prstGeom prst="rect">
              <a:avLst/>
            </a:prstGeom>
          </p:spPr>
        </p:pic>
      </p:grpSp>
    </p:spTree>
    <p:extLst>
      <p:ext uri="{BB962C8B-B14F-4D97-AF65-F5344CB8AC3E}">
        <p14:creationId xmlns:p14="http://schemas.microsoft.com/office/powerpoint/2010/main" val="133578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na stran s sliko 1">
    <p:spTree>
      <p:nvGrpSpPr>
        <p:cNvPr id="1" name=""/>
        <p:cNvGrpSpPr/>
        <p:nvPr/>
      </p:nvGrpSpPr>
      <p:grpSpPr>
        <a:xfrm>
          <a:off x="0" y="0"/>
          <a:ext cx="0" cy="0"/>
          <a:chOff x="0" y="0"/>
          <a:chExt cx="0" cy="0"/>
        </a:xfrm>
      </p:grpSpPr>
      <p:pic>
        <p:nvPicPr>
          <p:cNvPr id="13" name="Picture 12" descr="Chart&#10;&#10;Description automatically generated">
            <a:extLst>
              <a:ext uri="{FF2B5EF4-FFF2-40B4-BE49-F238E27FC236}">
                <a16:creationId xmlns:a16="http://schemas.microsoft.com/office/drawing/2014/main" id="{352BC67F-6611-754C-A8A2-6499F3572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586" y="2759741"/>
            <a:ext cx="2527641" cy="1701945"/>
          </a:xfrm>
          <a:prstGeom prst="rect">
            <a:avLst/>
          </a:prstGeom>
        </p:spPr>
      </p:pic>
      <p:sp>
        <p:nvSpPr>
          <p:cNvPr id="5" name="Picture Placeholder 4">
            <a:extLst>
              <a:ext uri="{FF2B5EF4-FFF2-40B4-BE49-F238E27FC236}">
                <a16:creationId xmlns:a16="http://schemas.microsoft.com/office/drawing/2014/main" id="{3E946C46-BB53-7843-AB84-C593D51912FD}"/>
              </a:ext>
            </a:extLst>
          </p:cNvPr>
          <p:cNvSpPr>
            <a:spLocks noGrp="1"/>
          </p:cNvSpPr>
          <p:nvPr>
            <p:ph type="pic" sz="quarter" idx="10"/>
          </p:nvPr>
        </p:nvSpPr>
        <p:spPr>
          <a:xfrm>
            <a:off x="3155183" y="0"/>
            <a:ext cx="9036818" cy="6858000"/>
          </a:xfrm>
        </p:spPr>
        <p:txBody>
          <a:bodyPr/>
          <a:lstStyle/>
          <a:p>
            <a:endParaRPr lang="en-SI"/>
          </a:p>
        </p:txBody>
      </p:sp>
      <p:sp>
        <p:nvSpPr>
          <p:cNvPr id="11" name="Text Placeholder 20">
            <a:extLst>
              <a:ext uri="{FF2B5EF4-FFF2-40B4-BE49-F238E27FC236}">
                <a16:creationId xmlns:a16="http://schemas.microsoft.com/office/drawing/2014/main" id="{5F2B3F95-8909-5D4E-8157-0BF61DF9C7A6}"/>
              </a:ext>
            </a:extLst>
          </p:cNvPr>
          <p:cNvSpPr>
            <a:spLocks noGrp="1"/>
          </p:cNvSpPr>
          <p:nvPr>
            <p:ph type="body" sz="quarter" idx="12" hasCustomPrompt="1"/>
          </p:nvPr>
        </p:nvSpPr>
        <p:spPr>
          <a:xfrm>
            <a:off x="3155182" y="2082521"/>
            <a:ext cx="6631913" cy="2692957"/>
          </a:xfrm>
          <a:solidFill>
            <a:srgbClr val="185498"/>
          </a:solidFill>
        </p:spPr>
        <p:txBody>
          <a:bodyPr lIns="180000" tIns="180000" rIns="180000" bIns="180000" anchor="ctr">
            <a:noAutofit/>
          </a:bodyPr>
          <a:lstStyle>
            <a:lvl1pPr marL="0" indent="0">
              <a:buNone/>
              <a:defRPr sz="4000">
                <a:solidFill>
                  <a:schemeClr val="bg1"/>
                </a:solidFill>
                <a:latin typeface="Franklin Gothic Medium" panose="020B0603020102020204" pitchFamily="34" charset="0"/>
              </a:defRPr>
            </a:lvl1pPr>
          </a:lstStyle>
          <a:p>
            <a:pPr lvl="0"/>
            <a:r>
              <a:rPr lang="en-SI" dirty="0"/>
              <a:t>NASLOV – Franklin Gothic, 40 PT</a:t>
            </a:r>
          </a:p>
        </p:txBody>
      </p:sp>
      <p:sp>
        <p:nvSpPr>
          <p:cNvPr id="12" name="Text Placeholder 24">
            <a:extLst>
              <a:ext uri="{FF2B5EF4-FFF2-40B4-BE49-F238E27FC236}">
                <a16:creationId xmlns:a16="http://schemas.microsoft.com/office/drawing/2014/main" id="{1F453CDB-7502-3C41-A395-20C18A7F9F7B}"/>
              </a:ext>
            </a:extLst>
          </p:cNvPr>
          <p:cNvSpPr>
            <a:spLocks noGrp="1"/>
          </p:cNvSpPr>
          <p:nvPr>
            <p:ph type="body" sz="quarter" idx="13" hasCustomPrompt="1"/>
          </p:nvPr>
        </p:nvSpPr>
        <p:spPr>
          <a:xfrm>
            <a:off x="9786938" y="2082800"/>
            <a:ext cx="2405062" cy="2692400"/>
          </a:xfrm>
          <a:solidFill>
            <a:srgbClr val="3C4440"/>
          </a:solidFill>
        </p:spPr>
        <p:txBody>
          <a:bodyPr lIns="180000" rIns="180000" anchor="ctr">
            <a:normAutofit/>
          </a:bodyPr>
          <a:lstStyle>
            <a:lvl1pPr marL="0" indent="0">
              <a:buNone/>
              <a:defRPr sz="1400" b="0" i="1">
                <a:solidFill>
                  <a:schemeClr val="bg1"/>
                </a:solidFill>
                <a:latin typeface="Franklin Gothic Medium" panose="020B0603020102020204" pitchFamily="34" charset="0"/>
              </a:defRPr>
            </a:lvl1pPr>
          </a:lstStyle>
          <a:p>
            <a:pPr lvl="0"/>
            <a:r>
              <a:rPr lang="en-SI" dirty="0"/>
              <a:t>Kraj, datum</a:t>
            </a:r>
          </a:p>
        </p:txBody>
      </p:sp>
    </p:spTree>
    <p:extLst>
      <p:ext uri="{BB962C8B-B14F-4D97-AF65-F5344CB8AC3E}">
        <p14:creationId xmlns:p14="http://schemas.microsoft.com/office/powerpoint/2010/main" val="403376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slovna stran s sliko 2">
    <p:spTree>
      <p:nvGrpSpPr>
        <p:cNvPr id="1" name=""/>
        <p:cNvGrpSpPr/>
        <p:nvPr/>
      </p:nvGrpSpPr>
      <p:grpSpPr>
        <a:xfrm>
          <a:off x="0" y="0"/>
          <a:ext cx="0" cy="0"/>
          <a:chOff x="0" y="0"/>
          <a:chExt cx="0" cy="0"/>
        </a:xfrm>
      </p:grpSpPr>
      <p:pic>
        <p:nvPicPr>
          <p:cNvPr id="13" name="Picture 12" descr="Chart&#10;&#10;Description automatically generated">
            <a:extLst>
              <a:ext uri="{FF2B5EF4-FFF2-40B4-BE49-F238E27FC236}">
                <a16:creationId xmlns:a16="http://schemas.microsoft.com/office/drawing/2014/main" id="{352BC67F-6611-754C-A8A2-6499F3572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586" y="2759741"/>
            <a:ext cx="2527641" cy="1701945"/>
          </a:xfrm>
          <a:prstGeom prst="rect">
            <a:avLst/>
          </a:prstGeom>
        </p:spPr>
      </p:pic>
      <p:sp>
        <p:nvSpPr>
          <p:cNvPr id="5" name="Picture Placeholder 4">
            <a:extLst>
              <a:ext uri="{FF2B5EF4-FFF2-40B4-BE49-F238E27FC236}">
                <a16:creationId xmlns:a16="http://schemas.microsoft.com/office/drawing/2014/main" id="{3E946C46-BB53-7843-AB84-C593D51912FD}"/>
              </a:ext>
            </a:extLst>
          </p:cNvPr>
          <p:cNvSpPr>
            <a:spLocks noGrp="1"/>
          </p:cNvSpPr>
          <p:nvPr>
            <p:ph type="pic" sz="quarter" idx="10"/>
          </p:nvPr>
        </p:nvSpPr>
        <p:spPr>
          <a:xfrm>
            <a:off x="3155183" y="0"/>
            <a:ext cx="9036818" cy="6858000"/>
          </a:xfrm>
        </p:spPr>
        <p:txBody>
          <a:bodyPr/>
          <a:lstStyle/>
          <a:p>
            <a:endParaRPr lang="en-SI"/>
          </a:p>
        </p:txBody>
      </p:sp>
      <p:sp>
        <p:nvSpPr>
          <p:cNvPr id="11" name="Text Placeholder 20">
            <a:extLst>
              <a:ext uri="{FF2B5EF4-FFF2-40B4-BE49-F238E27FC236}">
                <a16:creationId xmlns:a16="http://schemas.microsoft.com/office/drawing/2014/main" id="{5F2B3F95-8909-5D4E-8157-0BF61DF9C7A6}"/>
              </a:ext>
            </a:extLst>
          </p:cNvPr>
          <p:cNvSpPr>
            <a:spLocks noGrp="1"/>
          </p:cNvSpPr>
          <p:nvPr>
            <p:ph type="body" sz="quarter" idx="12" hasCustomPrompt="1"/>
          </p:nvPr>
        </p:nvSpPr>
        <p:spPr>
          <a:xfrm>
            <a:off x="3155183" y="902043"/>
            <a:ext cx="4357726" cy="4090088"/>
          </a:xfrm>
          <a:solidFill>
            <a:srgbClr val="185498"/>
          </a:solidFill>
        </p:spPr>
        <p:txBody>
          <a:bodyPr lIns="180000" tIns="180000" rIns="180000" bIns="180000" anchor="ctr">
            <a:noAutofit/>
          </a:bodyPr>
          <a:lstStyle>
            <a:lvl1pPr marL="0" indent="0">
              <a:buNone/>
              <a:defRPr sz="4000" b="0" i="0">
                <a:solidFill>
                  <a:schemeClr val="bg1"/>
                </a:solidFill>
                <a:latin typeface="Franklin Gothic Medium" panose="020B0603020102020204" pitchFamily="34" charset="0"/>
              </a:defRPr>
            </a:lvl1pPr>
          </a:lstStyle>
          <a:p>
            <a:pPr lvl="0"/>
            <a:r>
              <a:rPr lang="en-SI" dirty="0"/>
              <a:t>NASLOV – Franklin Gothic, 40 PT</a:t>
            </a:r>
          </a:p>
        </p:txBody>
      </p:sp>
      <p:sp>
        <p:nvSpPr>
          <p:cNvPr id="12" name="Text Placeholder 24">
            <a:extLst>
              <a:ext uri="{FF2B5EF4-FFF2-40B4-BE49-F238E27FC236}">
                <a16:creationId xmlns:a16="http://schemas.microsoft.com/office/drawing/2014/main" id="{1F453CDB-7502-3C41-A395-20C18A7F9F7B}"/>
              </a:ext>
            </a:extLst>
          </p:cNvPr>
          <p:cNvSpPr>
            <a:spLocks noGrp="1"/>
          </p:cNvSpPr>
          <p:nvPr>
            <p:ph type="body" sz="quarter" idx="13" hasCustomPrompt="1"/>
          </p:nvPr>
        </p:nvSpPr>
        <p:spPr>
          <a:xfrm>
            <a:off x="3155183" y="4992131"/>
            <a:ext cx="4357726" cy="963826"/>
          </a:xfrm>
          <a:solidFill>
            <a:srgbClr val="3C4440"/>
          </a:solidFill>
        </p:spPr>
        <p:txBody>
          <a:bodyPr lIns="180000" rIns="180000" anchor="ctr">
            <a:normAutofit/>
          </a:bodyPr>
          <a:lstStyle>
            <a:lvl1pPr marL="0" indent="0">
              <a:buNone/>
              <a:defRPr sz="1400" b="0" i="1">
                <a:solidFill>
                  <a:schemeClr val="bg1"/>
                </a:solidFill>
                <a:latin typeface="Franklin Gothic Medium" panose="020B0603020102020204" pitchFamily="34" charset="0"/>
              </a:defRPr>
            </a:lvl1pPr>
          </a:lstStyle>
          <a:p>
            <a:pPr lvl="0"/>
            <a:r>
              <a:rPr lang="en-SI" dirty="0"/>
              <a:t>Kraj, datum</a:t>
            </a:r>
          </a:p>
        </p:txBody>
      </p:sp>
    </p:spTree>
    <p:extLst>
      <p:ext uri="{BB962C8B-B14F-4D97-AF65-F5344CB8AC3E}">
        <p14:creationId xmlns:p14="http://schemas.microsoft.com/office/powerpoint/2010/main" val="307859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ovo poglavj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947862"/>
          </a:xfrm>
          <a:prstGeom prst="rect">
            <a:avLst/>
          </a:prstGeom>
        </p:spPr>
        <p:txBody>
          <a:bodyPr anchor="b">
            <a:normAutofit/>
          </a:bodyPr>
          <a:lstStyle>
            <a:lvl1pPr>
              <a:defRPr sz="3000" b="1" i="0">
                <a:solidFill>
                  <a:srgbClr val="185498"/>
                </a:solidFill>
                <a:latin typeface="Franklin Gothic Demi" panose="020B06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3657602"/>
            <a:ext cx="10515600" cy="1857616"/>
          </a:xfrm>
        </p:spPr>
        <p:txBody>
          <a:bodyPr/>
          <a:lstStyle>
            <a:lvl1pPr marL="0" indent="0">
              <a:buNone/>
              <a:defRPr sz="2400">
                <a:solidFill>
                  <a:schemeClr val="tx1">
                    <a:tint val="75000"/>
                  </a:schemeClr>
                </a:solidFill>
                <a:latin typeface="Franklin Gothic Medium" panose="020B06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17" name="Group 16">
            <a:extLst>
              <a:ext uri="{FF2B5EF4-FFF2-40B4-BE49-F238E27FC236}">
                <a16:creationId xmlns:a16="http://schemas.microsoft.com/office/drawing/2014/main" id="{6F5AE411-2B70-1E8A-16EF-3A98DBCA53BB}"/>
              </a:ext>
            </a:extLst>
          </p:cNvPr>
          <p:cNvGrpSpPr/>
          <p:nvPr userDrawn="1"/>
        </p:nvGrpSpPr>
        <p:grpSpPr>
          <a:xfrm>
            <a:off x="0" y="5655455"/>
            <a:ext cx="12191999" cy="1206500"/>
            <a:chOff x="0" y="5655455"/>
            <a:chExt cx="12191999" cy="1206500"/>
          </a:xfrm>
        </p:grpSpPr>
        <p:pic>
          <p:nvPicPr>
            <p:cNvPr id="19" name="Picture 18">
              <a:extLst>
                <a:ext uri="{FF2B5EF4-FFF2-40B4-BE49-F238E27FC236}">
                  <a16:creationId xmlns:a16="http://schemas.microsoft.com/office/drawing/2014/main" id="{FE998E87-A32F-E54A-9D04-B9EF8F6F56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397"/>
            <a:stretch/>
          </p:blipFill>
          <p:spPr>
            <a:xfrm>
              <a:off x="0" y="5655455"/>
              <a:ext cx="1292772" cy="1206500"/>
            </a:xfrm>
            <a:prstGeom prst="rect">
              <a:avLst/>
            </a:prstGeom>
          </p:spPr>
        </p:pic>
        <p:pic>
          <p:nvPicPr>
            <p:cNvPr id="5" name="Picture 4">
              <a:extLst>
                <a:ext uri="{FF2B5EF4-FFF2-40B4-BE49-F238E27FC236}">
                  <a16:creationId xmlns:a16="http://schemas.microsoft.com/office/drawing/2014/main" id="{D618763F-CC84-4AA6-61F2-26F98EC6C16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603" t="42178" b="49982"/>
            <a:stretch/>
          </p:blipFill>
          <p:spPr>
            <a:xfrm>
              <a:off x="1292772" y="6164316"/>
              <a:ext cx="10899227" cy="94593"/>
            </a:xfrm>
            <a:prstGeom prst="rect">
              <a:avLst/>
            </a:prstGeom>
          </p:spPr>
        </p:pic>
      </p:grpSp>
    </p:spTree>
    <p:extLst>
      <p:ext uri="{BB962C8B-B14F-4D97-AF65-F5344CB8AC3E}">
        <p14:creationId xmlns:p14="http://schemas.microsoft.com/office/powerpoint/2010/main" val="259152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kaz vsebine 1">
    <p:spTree>
      <p:nvGrpSpPr>
        <p:cNvPr id="1" name=""/>
        <p:cNvGrpSpPr/>
        <p:nvPr/>
      </p:nvGrpSpPr>
      <p:grpSpPr>
        <a:xfrm>
          <a:off x="0" y="0"/>
          <a:ext cx="0" cy="0"/>
          <a:chOff x="0" y="0"/>
          <a:chExt cx="0" cy="0"/>
        </a:xfrm>
      </p:grpSpPr>
      <p:sp>
        <p:nvSpPr>
          <p:cNvPr id="2" name="Title 1"/>
          <p:cNvSpPr>
            <a:spLocks noGrp="1"/>
          </p:cNvSpPr>
          <p:nvPr>
            <p:ph type="title"/>
          </p:nvPr>
        </p:nvSpPr>
        <p:spPr>
          <a:xfrm>
            <a:off x="481914" y="368002"/>
            <a:ext cx="10404383" cy="635000"/>
          </a:xfrm>
          <a:prstGeom prst="rect">
            <a:avLst/>
          </a:prstGeom>
        </p:spPr>
        <p:txBody>
          <a:bodyPr lIns="0" anchor="b">
            <a:normAutofit/>
          </a:bodyPr>
          <a:lstStyle>
            <a:lvl1pPr>
              <a:defRPr sz="2600" b="1" i="0">
                <a:solidFill>
                  <a:srgbClr val="185498"/>
                </a:solidFill>
                <a:latin typeface="Franklin Gothic Demi" panose="020B0603020102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BB23A4FF-D4E0-674A-8F14-599FE2316B82}"/>
              </a:ext>
            </a:extLst>
          </p:cNvPr>
          <p:cNvSpPr>
            <a:spLocks noGrp="1"/>
          </p:cNvSpPr>
          <p:nvPr userDrawn="1">
            <p:ph type="body" sz="quarter" idx="10"/>
          </p:nvPr>
        </p:nvSpPr>
        <p:spPr>
          <a:xfrm>
            <a:off x="481915" y="1018233"/>
            <a:ext cx="10404382" cy="484689"/>
          </a:xfrm>
        </p:spPr>
        <p:txBody>
          <a:bodyPr lIns="0">
            <a:normAutofit/>
          </a:bodyPr>
          <a:lstStyle>
            <a:lvl1pPr marL="0" indent="0">
              <a:buNone/>
              <a:defRPr sz="2000" b="0" i="0">
                <a:latin typeface="Franklin Gothic Medium" panose="020B0603020102020204" pitchFamily="34" charset="0"/>
              </a:defRPr>
            </a:lvl1pPr>
          </a:lstStyle>
          <a:p>
            <a:pPr lvl="0"/>
            <a:r>
              <a:rPr lang="en-GB" dirty="0"/>
              <a:t>Click to edit Master text styles</a:t>
            </a:r>
            <a:endParaRPr lang="en-SI" dirty="0"/>
          </a:p>
        </p:txBody>
      </p:sp>
      <p:sp>
        <p:nvSpPr>
          <p:cNvPr id="7" name="Text Placeholder 6">
            <a:extLst>
              <a:ext uri="{FF2B5EF4-FFF2-40B4-BE49-F238E27FC236}">
                <a16:creationId xmlns:a16="http://schemas.microsoft.com/office/drawing/2014/main" id="{97AE522A-783E-D246-89B1-0B36A80D87C7}"/>
              </a:ext>
            </a:extLst>
          </p:cNvPr>
          <p:cNvSpPr>
            <a:spLocks noGrp="1"/>
          </p:cNvSpPr>
          <p:nvPr userDrawn="1">
            <p:ph type="body" sz="quarter" idx="11"/>
          </p:nvPr>
        </p:nvSpPr>
        <p:spPr>
          <a:xfrm>
            <a:off x="481914" y="1619885"/>
            <a:ext cx="11219677" cy="4012296"/>
          </a:xfrm>
        </p:spPr>
        <p:txBody>
          <a:bodyPr lIns="0">
            <a:normAutofit/>
          </a:bodyPr>
          <a:lstStyle>
            <a:lvl1pPr marL="0" indent="0">
              <a:lnSpc>
                <a:spcPct val="120000"/>
              </a:lnSpc>
              <a:buNone/>
              <a:defRPr sz="1800">
                <a:latin typeface="Franklin Gothic Medium" panose="020B0603020102020204" pitchFamily="34" charset="0"/>
              </a:defRPr>
            </a:lvl1pPr>
            <a:lvl2pPr marL="457200" indent="0">
              <a:buNone/>
              <a:defRPr sz="1500">
                <a:latin typeface="Franklin Gothic Medium" panose="020B0603020102020204" pitchFamily="34" charset="0"/>
              </a:defRPr>
            </a:lvl2pPr>
            <a:lvl3pPr marL="914400" indent="0">
              <a:buNone/>
              <a:defRPr sz="1400" b="0" i="0">
                <a:latin typeface="Franklin Gothic Medium" panose="020B0603020102020204" pitchFamily="34" charset="0"/>
              </a:defRPr>
            </a:lvl3pPr>
          </a:lstStyle>
          <a:p>
            <a:pPr lvl="0"/>
            <a:r>
              <a:rPr lang="en-GB" dirty="0"/>
              <a:t>Click to edit Master text styles</a:t>
            </a:r>
          </a:p>
          <a:p>
            <a:pPr lvl="1"/>
            <a:r>
              <a:rPr lang="en-GB" dirty="0"/>
              <a:t>Second level</a:t>
            </a:r>
          </a:p>
          <a:p>
            <a:pPr lvl="2"/>
            <a:r>
              <a:rPr lang="en-GB" dirty="0"/>
              <a:t>Third level</a:t>
            </a:r>
          </a:p>
        </p:txBody>
      </p:sp>
      <p:sp>
        <p:nvSpPr>
          <p:cNvPr id="20" name="Text Placeholder 19">
            <a:extLst>
              <a:ext uri="{FF2B5EF4-FFF2-40B4-BE49-F238E27FC236}">
                <a16:creationId xmlns:a16="http://schemas.microsoft.com/office/drawing/2014/main" id="{0FFAD0CD-0B75-5C4C-80CF-4B0D3E6B48E7}"/>
              </a:ext>
            </a:extLst>
          </p:cNvPr>
          <p:cNvSpPr>
            <a:spLocks noGrp="1"/>
          </p:cNvSpPr>
          <p:nvPr>
            <p:ph type="body" sz="quarter" idx="12" hasCustomPrompt="1"/>
          </p:nvPr>
        </p:nvSpPr>
        <p:spPr>
          <a:xfrm>
            <a:off x="10886303" y="-12357"/>
            <a:ext cx="815288" cy="1000127"/>
          </a:xfrm>
          <a:solidFill>
            <a:srgbClr val="185498"/>
          </a:solidFill>
        </p:spPr>
        <p:txBody>
          <a:bodyPr anchor="b">
            <a:normAutofit/>
          </a:bodyPr>
          <a:lstStyle>
            <a:lvl1pPr marL="0" indent="0" algn="ctr">
              <a:buNone/>
              <a:defRPr sz="1400" b="0" i="0">
                <a:solidFill>
                  <a:schemeClr val="bg1"/>
                </a:solidFill>
                <a:latin typeface="Franklin Gothic Medium Cond" panose="020B0606030402020204" pitchFamily="34" charset="0"/>
              </a:defRPr>
            </a:lvl1pPr>
          </a:lstStyle>
          <a:p>
            <a:pPr lvl="0"/>
            <a:fld id="{6E874C0E-B7DA-744A-BB62-4D57E5C4ED4B}" type="slidenum">
              <a:rPr lang="en-SI" smtClean="0"/>
              <a:t>‹#›</a:t>
            </a:fld>
            <a:endParaRPr lang="en-SI" dirty="0"/>
          </a:p>
        </p:txBody>
      </p:sp>
      <p:grpSp>
        <p:nvGrpSpPr>
          <p:cNvPr id="15" name="Group 14">
            <a:extLst>
              <a:ext uri="{FF2B5EF4-FFF2-40B4-BE49-F238E27FC236}">
                <a16:creationId xmlns:a16="http://schemas.microsoft.com/office/drawing/2014/main" id="{88CC1DEE-3DEA-F97B-BAED-8E1B64673106}"/>
              </a:ext>
            </a:extLst>
          </p:cNvPr>
          <p:cNvGrpSpPr/>
          <p:nvPr userDrawn="1"/>
        </p:nvGrpSpPr>
        <p:grpSpPr>
          <a:xfrm>
            <a:off x="0" y="5655455"/>
            <a:ext cx="12191999" cy="1206500"/>
            <a:chOff x="0" y="5655455"/>
            <a:chExt cx="12191999" cy="1206500"/>
          </a:xfrm>
        </p:grpSpPr>
        <p:pic>
          <p:nvPicPr>
            <p:cNvPr id="16" name="Picture 15">
              <a:extLst>
                <a:ext uri="{FF2B5EF4-FFF2-40B4-BE49-F238E27FC236}">
                  <a16:creationId xmlns:a16="http://schemas.microsoft.com/office/drawing/2014/main" id="{8EED1860-B7C5-A42C-8F9E-4AD9DEA23F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397"/>
            <a:stretch/>
          </p:blipFill>
          <p:spPr>
            <a:xfrm>
              <a:off x="0" y="5655455"/>
              <a:ext cx="1292772" cy="1206500"/>
            </a:xfrm>
            <a:prstGeom prst="rect">
              <a:avLst/>
            </a:prstGeom>
          </p:spPr>
        </p:pic>
        <p:pic>
          <p:nvPicPr>
            <p:cNvPr id="17" name="Picture 16">
              <a:extLst>
                <a:ext uri="{FF2B5EF4-FFF2-40B4-BE49-F238E27FC236}">
                  <a16:creationId xmlns:a16="http://schemas.microsoft.com/office/drawing/2014/main" id="{DC5D8CE4-811A-28F8-3E5A-E1DF71F71F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603" t="42178" b="49982"/>
            <a:stretch/>
          </p:blipFill>
          <p:spPr>
            <a:xfrm>
              <a:off x="1292772" y="6164316"/>
              <a:ext cx="10899227" cy="94593"/>
            </a:xfrm>
            <a:prstGeom prst="rect">
              <a:avLst/>
            </a:prstGeom>
          </p:spPr>
        </p:pic>
      </p:grpSp>
    </p:spTree>
    <p:extLst>
      <p:ext uri="{BB962C8B-B14F-4D97-AF65-F5344CB8AC3E}">
        <p14:creationId xmlns:p14="http://schemas.microsoft.com/office/powerpoint/2010/main" val="43839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ikaz vsebine s sliko 2">
    <p:spTree>
      <p:nvGrpSpPr>
        <p:cNvPr id="1" name=""/>
        <p:cNvGrpSpPr/>
        <p:nvPr/>
      </p:nvGrpSpPr>
      <p:grpSpPr>
        <a:xfrm>
          <a:off x="0" y="0"/>
          <a:ext cx="0" cy="0"/>
          <a:chOff x="0" y="0"/>
          <a:chExt cx="0" cy="0"/>
        </a:xfrm>
      </p:grpSpPr>
      <p:sp>
        <p:nvSpPr>
          <p:cNvPr id="2" name="Title 1"/>
          <p:cNvSpPr>
            <a:spLocks noGrp="1"/>
          </p:cNvSpPr>
          <p:nvPr>
            <p:ph type="title"/>
          </p:nvPr>
        </p:nvSpPr>
        <p:spPr>
          <a:xfrm>
            <a:off x="482400" y="367200"/>
            <a:ext cx="10403903" cy="635000"/>
          </a:xfrm>
          <a:prstGeom prst="rect">
            <a:avLst/>
          </a:prstGeom>
        </p:spPr>
        <p:txBody>
          <a:bodyPr lIns="0" anchor="b">
            <a:normAutofit/>
          </a:bodyPr>
          <a:lstStyle>
            <a:lvl1pPr>
              <a:defRPr sz="2600" b="1" i="0">
                <a:solidFill>
                  <a:srgbClr val="185498"/>
                </a:solidFill>
                <a:latin typeface="Franklin Gothic Demi" panose="020B0603020102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BB23A4FF-D4E0-674A-8F14-599FE2316B82}"/>
              </a:ext>
            </a:extLst>
          </p:cNvPr>
          <p:cNvSpPr>
            <a:spLocks noGrp="1"/>
          </p:cNvSpPr>
          <p:nvPr userDrawn="1">
            <p:ph type="body" sz="quarter" idx="10"/>
          </p:nvPr>
        </p:nvSpPr>
        <p:spPr>
          <a:xfrm>
            <a:off x="482400" y="1018233"/>
            <a:ext cx="10403903" cy="484689"/>
          </a:xfrm>
        </p:spPr>
        <p:txBody>
          <a:bodyPr lIns="0">
            <a:normAutofit/>
          </a:bodyPr>
          <a:lstStyle>
            <a:lvl1pPr marL="0" indent="0">
              <a:buNone/>
              <a:defRPr sz="2000" b="0" i="0">
                <a:latin typeface="Franklin Gothic Medium" panose="020B0603020102020204" pitchFamily="34" charset="0"/>
              </a:defRPr>
            </a:lvl1pPr>
          </a:lstStyle>
          <a:p>
            <a:pPr lvl="0"/>
            <a:r>
              <a:rPr lang="en-GB" dirty="0"/>
              <a:t>Click to edit Master text styles</a:t>
            </a:r>
            <a:endParaRPr lang="en-SI" dirty="0"/>
          </a:p>
        </p:txBody>
      </p:sp>
      <p:sp>
        <p:nvSpPr>
          <p:cNvPr id="7" name="Text Placeholder 6">
            <a:extLst>
              <a:ext uri="{FF2B5EF4-FFF2-40B4-BE49-F238E27FC236}">
                <a16:creationId xmlns:a16="http://schemas.microsoft.com/office/drawing/2014/main" id="{97AE522A-783E-D246-89B1-0B36A80D87C7}"/>
              </a:ext>
            </a:extLst>
          </p:cNvPr>
          <p:cNvSpPr>
            <a:spLocks noGrp="1"/>
          </p:cNvSpPr>
          <p:nvPr userDrawn="1">
            <p:ph type="body" sz="quarter" idx="11"/>
          </p:nvPr>
        </p:nvSpPr>
        <p:spPr>
          <a:xfrm>
            <a:off x="482400" y="4632053"/>
            <a:ext cx="11219191" cy="1000127"/>
          </a:xfrm>
        </p:spPr>
        <p:txBody>
          <a:bodyPr lIns="0">
            <a:normAutofit/>
          </a:bodyPr>
          <a:lstStyle>
            <a:lvl1pPr marL="0" indent="0">
              <a:lnSpc>
                <a:spcPct val="120000"/>
              </a:lnSpc>
              <a:buNone/>
              <a:defRPr sz="1800" b="0" i="0">
                <a:latin typeface="Franklin Gothic Medium" panose="020B0603020102020204" pitchFamily="34" charset="0"/>
              </a:defRPr>
            </a:lvl1pPr>
            <a:lvl2pPr marL="457200" indent="0">
              <a:buNone/>
              <a:defRPr/>
            </a:lvl2pPr>
          </a:lstStyle>
          <a:p>
            <a:pPr lvl="0"/>
            <a:r>
              <a:rPr lang="en-GB" dirty="0"/>
              <a:t>Click to edit Master text styles</a:t>
            </a:r>
          </a:p>
        </p:txBody>
      </p:sp>
      <p:sp>
        <p:nvSpPr>
          <p:cNvPr id="8" name="Content Placeholder 7">
            <a:extLst>
              <a:ext uri="{FF2B5EF4-FFF2-40B4-BE49-F238E27FC236}">
                <a16:creationId xmlns:a16="http://schemas.microsoft.com/office/drawing/2014/main" id="{F6A583C5-1C32-324A-8479-B4FAB7836C80}"/>
              </a:ext>
            </a:extLst>
          </p:cNvPr>
          <p:cNvSpPr>
            <a:spLocks noGrp="1"/>
          </p:cNvSpPr>
          <p:nvPr>
            <p:ph sz="quarter" idx="14" hasCustomPrompt="1"/>
          </p:nvPr>
        </p:nvSpPr>
        <p:spPr>
          <a:xfrm>
            <a:off x="482401" y="1640325"/>
            <a:ext cx="11708972" cy="2854325"/>
          </a:xfrm>
        </p:spPr>
        <p:txBody>
          <a:bodyPr lIns="0">
            <a:normAutofit/>
          </a:bodyPr>
          <a:lstStyle>
            <a:lvl1pPr marL="0" indent="0">
              <a:buNone/>
              <a:defRPr sz="1800" b="0" i="0">
                <a:latin typeface="Franklin Gothic Medium" panose="020B0603020102020204" pitchFamily="34" charset="0"/>
              </a:defRPr>
            </a:lvl1pPr>
          </a:lstStyle>
          <a:p>
            <a:pPr lvl="0"/>
            <a:r>
              <a:rPr lang="en-SI" dirty="0"/>
              <a:t>Add visuals here</a:t>
            </a:r>
          </a:p>
        </p:txBody>
      </p:sp>
      <p:sp>
        <p:nvSpPr>
          <p:cNvPr id="17" name="Text Placeholder 19">
            <a:extLst>
              <a:ext uri="{FF2B5EF4-FFF2-40B4-BE49-F238E27FC236}">
                <a16:creationId xmlns:a16="http://schemas.microsoft.com/office/drawing/2014/main" id="{ED23630A-7979-AC4B-889C-19EDDC7D5F04}"/>
              </a:ext>
            </a:extLst>
          </p:cNvPr>
          <p:cNvSpPr>
            <a:spLocks noGrp="1"/>
          </p:cNvSpPr>
          <p:nvPr>
            <p:ph type="body" sz="quarter" idx="12" hasCustomPrompt="1"/>
          </p:nvPr>
        </p:nvSpPr>
        <p:spPr>
          <a:xfrm>
            <a:off x="10886303" y="-12357"/>
            <a:ext cx="815288" cy="1000127"/>
          </a:xfrm>
          <a:solidFill>
            <a:srgbClr val="185498"/>
          </a:solidFill>
        </p:spPr>
        <p:txBody>
          <a:bodyPr anchor="b">
            <a:normAutofit/>
          </a:bodyPr>
          <a:lstStyle>
            <a:lvl1pPr marL="0" indent="0" algn="ctr">
              <a:buNone/>
              <a:defRPr sz="1400" b="0" i="0">
                <a:solidFill>
                  <a:schemeClr val="bg1"/>
                </a:solidFill>
                <a:latin typeface="Franklin Gothic Medium Cond" panose="020B0606030402020204" pitchFamily="34" charset="0"/>
              </a:defRPr>
            </a:lvl1pPr>
          </a:lstStyle>
          <a:p>
            <a:pPr lvl="0"/>
            <a:fld id="{6E874C0E-B7DA-744A-BB62-4D57E5C4ED4B}" type="slidenum">
              <a:rPr lang="en-SI" smtClean="0"/>
              <a:t>‹#›</a:t>
            </a:fld>
            <a:endParaRPr lang="en-SI" dirty="0"/>
          </a:p>
        </p:txBody>
      </p:sp>
      <p:grpSp>
        <p:nvGrpSpPr>
          <p:cNvPr id="16" name="Group 15">
            <a:extLst>
              <a:ext uri="{FF2B5EF4-FFF2-40B4-BE49-F238E27FC236}">
                <a16:creationId xmlns:a16="http://schemas.microsoft.com/office/drawing/2014/main" id="{9E44641F-3C47-A896-C8C5-4B4E589BEECB}"/>
              </a:ext>
            </a:extLst>
          </p:cNvPr>
          <p:cNvGrpSpPr/>
          <p:nvPr userDrawn="1"/>
        </p:nvGrpSpPr>
        <p:grpSpPr>
          <a:xfrm>
            <a:off x="0" y="5655455"/>
            <a:ext cx="12191999" cy="1206500"/>
            <a:chOff x="0" y="5655455"/>
            <a:chExt cx="12191999" cy="1206500"/>
          </a:xfrm>
        </p:grpSpPr>
        <p:pic>
          <p:nvPicPr>
            <p:cNvPr id="19" name="Picture 18">
              <a:extLst>
                <a:ext uri="{FF2B5EF4-FFF2-40B4-BE49-F238E27FC236}">
                  <a16:creationId xmlns:a16="http://schemas.microsoft.com/office/drawing/2014/main" id="{15851C71-4634-CCCE-C618-2C68984510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397"/>
            <a:stretch/>
          </p:blipFill>
          <p:spPr>
            <a:xfrm>
              <a:off x="0" y="5655455"/>
              <a:ext cx="1292772" cy="1206500"/>
            </a:xfrm>
            <a:prstGeom prst="rect">
              <a:avLst/>
            </a:prstGeom>
          </p:spPr>
        </p:pic>
        <p:pic>
          <p:nvPicPr>
            <p:cNvPr id="20" name="Picture 19">
              <a:extLst>
                <a:ext uri="{FF2B5EF4-FFF2-40B4-BE49-F238E27FC236}">
                  <a16:creationId xmlns:a16="http://schemas.microsoft.com/office/drawing/2014/main" id="{CD9FA21C-D23F-A636-75EF-EEAD77421D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603" t="42178" b="49982"/>
            <a:stretch/>
          </p:blipFill>
          <p:spPr>
            <a:xfrm>
              <a:off x="1292772" y="6164316"/>
              <a:ext cx="10899227" cy="94593"/>
            </a:xfrm>
            <a:prstGeom prst="rect">
              <a:avLst/>
            </a:prstGeom>
          </p:spPr>
        </p:pic>
      </p:grpSp>
    </p:spTree>
    <p:extLst>
      <p:ext uri="{BB962C8B-B14F-4D97-AF65-F5344CB8AC3E}">
        <p14:creationId xmlns:p14="http://schemas.microsoft.com/office/powerpoint/2010/main" val="255410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ikaz vsebine 2">
    <p:spTree>
      <p:nvGrpSpPr>
        <p:cNvPr id="1" name=""/>
        <p:cNvGrpSpPr/>
        <p:nvPr/>
      </p:nvGrpSpPr>
      <p:grpSpPr>
        <a:xfrm>
          <a:off x="0" y="0"/>
          <a:ext cx="0" cy="0"/>
          <a:chOff x="0" y="0"/>
          <a:chExt cx="0" cy="0"/>
        </a:xfrm>
      </p:grpSpPr>
      <p:sp>
        <p:nvSpPr>
          <p:cNvPr id="2" name="Title 1"/>
          <p:cNvSpPr>
            <a:spLocks noGrp="1"/>
          </p:cNvSpPr>
          <p:nvPr>
            <p:ph type="title"/>
          </p:nvPr>
        </p:nvSpPr>
        <p:spPr>
          <a:xfrm>
            <a:off x="482400" y="367200"/>
            <a:ext cx="10048103" cy="635000"/>
          </a:xfrm>
          <a:prstGeom prst="rect">
            <a:avLst/>
          </a:prstGeom>
        </p:spPr>
        <p:txBody>
          <a:bodyPr lIns="0" anchor="b">
            <a:normAutofit/>
          </a:bodyPr>
          <a:lstStyle>
            <a:lvl1pPr>
              <a:defRPr sz="2600" b="1" i="0">
                <a:solidFill>
                  <a:srgbClr val="185498"/>
                </a:solidFill>
                <a:latin typeface="Franklin Gothic Demi" panose="020B0603020102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BB23A4FF-D4E0-674A-8F14-599FE2316B82}"/>
              </a:ext>
            </a:extLst>
          </p:cNvPr>
          <p:cNvSpPr>
            <a:spLocks noGrp="1"/>
          </p:cNvSpPr>
          <p:nvPr>
            <p:ph type="body" sz="quarter" idx="10"/>
          </p:nvPr>
        </p:nvSpPr>
        <p:spPr>
          <a:xfrm>
            <a:off x="482401" y="1018233"/>
            <a:ext cx="10403902" cy="484689"/>
          </a:xfrm>
        </p:spPr>
        <p:txBody>
          <a:bodyPr lIns="0">
            <a:normAutofit/>
          </a:bodyPr>
          <a:lstStyle>
            <a:lvl1pPr marL="0" indent="0">
              <a:buNone/>
              <a:defRPr sz="2000">
                <a:latin typeface="Franklin Gothic Medium" panose="020B0603020102020204" pitchFamily="34" charset="0"/>
              </a:defRPr>
            </a:lvl1pPr>
          </a:lstStyle>
          <a:p>
            <a:pPr lvl="0"/>
            <a:r>
              <a:rPr lang="en-GB" dirty="0"/>
              <a:t>Click to edit Master text styles</a:t>
            </a:r>
            <a:endParaRPr lang="en-SI" dirty="0"/>
          </a:p>
        </p:txBody>
      </p:sp>
      <p:sp>
        <p:nvSpPr>
          <p:cNvPr id="7" name="Text Placeholder 6">
            <a:extLst>
              <a:ext uri="{FF2B5EF4-FFF2-40B4-BE49-F238E27FC236}">
                <a16:creationId xmlns:a16="http://schemas.microsoft.com/office/drawing/2014/main" id="{97AE522A-783E-D246-89B1-0B36A80D87C7}"/>
              </a:ext>
            </a:extLst>
          </p:cNvPr>
          <p:cNvSpPr>
            <a:spLocks noGrp="1"/>
          </p:cNvSpPr>
          <p:nvPr>
            <p:ph type="body" sz="quarter" idx="11"/>
          </p:nvPr>
        </p:nvSpPr>
        <p:spPr>
          <a:xfrm>
            <a:off x="482400" y="1619885"/>
            <a:ext cx="11219191" cy="4012296"/>
          </a:xfrm>
        </p:spPr>
        <p:txBody>
          <a:bodyPr lIns="0">
            <a:normAutofit/>
          </a:bodyPr>
          <a:lstStyle>
            <a:lvl1pPr marL="285750" indent="-285750">
              <a:lnSpc>
                <a:spcPct val="120000"/>
              </a:lnSpc>
              <a:buFont typeface="Arial" panose="020B0604020202020204" pitchFamily="34" charset="0"/>
              <a:buChar char="•"/>
              <a:defRPr sz="1800">
                <a:latin typeface="Franklin Gothic Medium" panose="020B0603020102020204" pitchFamily="34" charset="0"/>
              </a:defRPr>
            </a:lvl1pPr>
            <a:lvl2pPr marL="742950" indent="-285750">
              <a:buFont typeface="Arial" panose="020B0604020202020204" pitchFamily="34" charset="0"/>
              <a:buChar char="•"/>
              <a:defRPr sz="1500">
                <a:latin typeface="Franklin Gothic Medium" panose="020B0603020102020204" pitchFamily="34" charset="0"/>
              </a:defRPr>
            </a:lvl2pPr>
            <a:lvl3pPr>
              <a:defRPr sz="1400">
                <a:latin typeface="Franklin Gothic Medium" panose="020B0603020102020204" pitchFamily="34" charset="0"/>
              </a:defRPr>
            </a:lvl3pPr>
            <a:lvl4pPr>
              <a:defRPr sz="1300">
                <a:latin typeface="Franklin Gothic Medium" panose="020B060302010202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0" name="Text Placeholder 19">
            <a:extLst>
              <a:ext uri="{FF2B5EF4-FFF2-40B4-BE49-F238E27FC236}">
                <a16:creationId xmlns:a16="http://schemas.microsoft.com/office/drawing/2014/main" id="{1C69A1FC-D733-EC4D-9AF2-7249CF3FDF92}"/>
              </a:ext>
            </a:extLst>
          </p:cNvPr>
          <p:cNvSpPr>
            <a:spLocks noGrp="1"/>
          </p:cNvSpPr>
          <p:nvPr>
            <p:ph type="body" sz="quarter" idx="12" hasCustomPrompt="1"/>
          </p:nvPr>
        </p:nvSpPr>
        <p:spPr>
          <a:xfrm>
            <a:off x="10886303" y="-12357"/>
            <a:ext cx="815288" cy="1000127"/>
          </a:xfrm>
          <a:solidFill>
            <a:srgbClr val="185498"/>
          </a:solidFill>
        </p:spPr>
        <p:txBody>
          <a:bodyPr anchor="b">
            <a:normAutofit/>
          </a:bodyPr>
          <a:lstStyle>
            <a:lvl1pPr marL="0" indent="0" algn="ctr">
              <a:buNone/>
              <a:defRPr sz="1400" b="0" i="0">
                <a:solidFill>
                  <a:schemeClr val="bg1"/>
                </a:solidFill>
                <a:latin typeface="Franklin Gothic Medium Cond" panose="020B0606030402020204" pitchFamily="34" charset="0"/>
              </a:defRPr>
            </a:lvl1pPr>
          </a:lstStyle>
          <a:p>
            <a:pPr lvl="0"/>
            <a:fld id="{6E874C0E-B7DA-744A-BB62-4D57E5C4ED4B}" type="slidenum">
              <a:rPr lang="en-SI" smtClean="0"/>
              <a:t>‹#›</a:t>
            </a:fld>
            <a:endParaRPr lang="en-SI" dirty="0"/>
          </a:p>
        </p:txBody>
      </p:sp>
      <p:grpSp>
        <p:nvGrpSpPr>
          <p:cNvPr id="15" name="Group 14">
            <a:extLst>
              <a:ext uri="{FF2B5EF4-FFF2-40B4-BE49-F238E27FC236}">
                <a16:creationId xmlns:a16="http://schemas.microsoft.com/office/drawing/2014/main" id="{2A0E92EC-39A1-315B-B8A7-2AAEB11DB7E9}"/>
              </a:ext>
            </a:extLst>
          </p:cNvPr>
          <p:cNvGrpSpPr/>
          <p:nvPr userDrawn="1"/>
        </p:nvGrpSpPr>
        <p:grpSpPr>
          <a:xfrm>
            <a:off x="0" y="5655455"/>
            <a:ext cx="12191999" cy="1206500"/>
            <a:chOff x="0" y="5655455"/>
            <a:chExt cx="12191999" cy="1206500"/>
          </a:xfrm>
        </p:grpSpPr>
        <p:pic>
          <p:nvPicPr>
            <p:cNvPr id="16" name="Picture 15">
              <a:extLst>
                <a:ext uri="{FF2B5EF4-FFF2-40B4-BE49-F238E27FC236}">
                  <a16:creationId xmlns:a16="http://schemas.microsoft.com/office/drawing/2014/main" id="{38E569B4-86EA-2DD4-8F32-59A88A37816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397"/>
            <a:stretch/>
          </p:blipFill>
          <p:spPr>
            <a:xfrm>
              <a:off x="0" y="5655455"/>
              <a:ext cx="1292772" cy="1206500"/>
            </a:xfrm>
            <a:prstGeom prst="rect">
              <a:avLst/>
            </a:prstGeom>
          </p:spPr>
        </p:pic>
        <p:pic>
          <p:nvPicPr>
            <p:cNvPr id="17" name="Picture 16">
              <a:extLst>
                <a:ext uri="{FF2B5EF4-FFF2-40B4-BE49-F238E27FC236}">
                  <a16:creationId xmlns:a16="http://schemas.microsoft.com/office/drawing/2014/main" id="{D1A7E909-8544-A194-ABF7-715FADAFDA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603" t="42178" b="49982"/>
            <a:stretch/>
          </p:blipFill>
          <p:spPr>
            <a:xfrm>
              <a:off x="1292772" y="6164316"/>
              <a:ext cx="10899227" cy="94593"/>
            </a:xfrm>
            <a:prstGeom prst="rect">
              <a:avLst/>
            </a:prstGeom>
          </p:spPr>
        </p:pic>
      </p:grpSp>
    </p:spTree>
    <p:extLst>
      <p:ext uri="{BB962C8B-B14F-4D97-AF65-F5344CB8AC3E}">
        <p14:creationId xmlns:p14="http://schemas.microsoft.com/office/powerpoint/2010/main" val="188205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ikaz vsebine s sliko 1">
    <p:spTree>
      <p:nvGrpSpPr>
        <p:cNvPr id="1" name=""/>
        <p:cNvGrpSpPr/>
        <p:nvPr/>
      </p:nvGrpSpPr>
      <p:grpSpPr>
        <a:xfrm>
          <a:off x="0" y="0"/>
          <a:ext cx="0" cy="0"/>
          <a:chOff x="0" y="0"/>
          <a:chExt cx="0" cy="0"/>
        </a:xfrm>
      </p:grpSpPr>
      <p:sp>
        <p:nvSpPr>
          <p:cNvPr id="2" name="Title 1"/>
          <p:cNvSpPr>
            <a:spLocks noGrp="1"/>
          </p:cNvSpPr>
          <p:nvPr>
            <p:ph type="title"/>
          </p:nvPr>
        </p:nvSpPr>
        <p:spPr>
          <a:xfrm>
            <a:off x="482400" y="367200"/>
            <a:ext cx="5500815" cy="635000"/>
          </a:xfrm>
          <a:prstGeom prst="rect">
            <a:avLst/>
          </a:prstGeom>
        </p:spPr>
        <p:txBody>
          <a:bodyPr lIns="0" anchor="b">
            <a:normAutofit/>
          </a:bodyPr>
          <a:lstStyle>
            <a:lvl1pPr>
              <a:defRPr sz="2600" b="1" i="0">
                <a:solidFill>
                  <a:srgbClr val="185498"/>
                </a:solidFill>
                <a:latin typeface="Franklin Gothic Demi" panose="020B0603020102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BB23A4FF-D4E0-674A-8F14-599FE2316B82}"/>
              </a:ext>
            </a:extLst>
          </p:cNvPr>
          <p:cNvSpPr>
            <a:spLocks noGrp="1"/>
          </p:cNvSpPr>
          <p:nvPr>
            <p:ph type="body" sz="quarter" idx="10"/>
          </p:nvPr>
        </p:nvSpPr>
        <p:spPr>
          <a:xfrm>
            <a:off x="482400" y="1018233"/>
            <a:ext cx="5856616" cy="484689"/>
          </a:xfrm>
        </p:spPr>
        <p:txBody>
          <a:bodyPr lIns="0">
            <a:normAutofit/>
          </a:bodyPr>
          <a:lstStyle>
            <a:lvl1pPr marL="0" indent="0">
              <a:buNone/>
              <a:defRPr sz="2000" b="0" i="0">
                <a:latin typeface="Franklin Gothic Medium" panose="020B0603020102020204" pitchFamily="34" charset="0"/>
              </a:defRPr>
            </a:lvl1pPr>
          </a:lstStyle>
          <a:p>
            <a:pPr lvl="0"/>
            <a:r>
              <a:rPr lang="en-GB" dirty="0"/>
              <a:t>Click to edit Master text styles</a:t>
            </a:r>
            <a:endParaRPr lang="en-SI" dirty="0"/>
          </a:p>
        </p:txBody>
      </p:sp>
      <p:sp>
        <p:nvSpPr>
          <p:cNvPr id="7" name="Text Placeholder 6">
            <a:extLst>
              <a:ext uri="{FF2B5EF4-FFF2-40B4-BE49-F238E27FC236}">
                <a16:creationId xmlns:a16="http://schemas.microsoft.com/office/drawing/2014/main" id="{97AE522A-783E-D246-89B1-0B36A80D87C7}"/>
              </a:ext>
            </a:extLst>
          </p:cNvPr>
          <p:cNvSpPr>
            <a:spLocks noGrp="1"/>
          </p:cNvSpPr>
          <p:nvPr>
            <p:ph type="body" sz="quarter" idx="11"/>
          </p:nvPr>
        </p:nvSpPr>
        <p:spPr>
          <a:xfrm>
            <a:off x="482400" y="1619885"/>
            <a:ext cx="6029611" cy="4012296"/>
          </a:xfrm>
        </p:spPr>
        <p:txBody>
          <a:bodyPr lIns="0">
            <a:normAutofit/>
          </a:bodyPr>
          <a:lstStyle>
            <a:lvl1pPr marL="285750" indent="-285750">
              <a:lnSpc>
                <a:spcPct val="120000"/>
              </a:lnSpc>
              <a:buFont typeface="Arial" panose="020B0604020202020204" pitchFamily="34" charset="0"/>
              <a:buChar char="•"/>
              <a:defRPr sz="1800" b="0" i="0">
                <a:latin typeface="Franklin Gothic Medium" panose="020B06030201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500">
                <a:latin typeface="Franklin Gothic Medium" panose="020B0603020102020204" pitchFamily="34" charset="0"/>
              </a:defRPr>
            </a:lvl2pPr>
            <a:lvl3pPr>
              <a:defRPr sz="1400">
                <a:latin typeface="Franklin Gothic Medium" panose="020B0603020102020204" pitchFamily="34" charset="0"/>
              </a:defRPr>
            </a:lvl3pPr>
            <a:lvl4pPr>
              <a:defRPr sz="1300">
                <a:latin typeface="Franklin Gothic Medium" panose="020B0603020102020204" pitchFamily="34" charset="0"/>
              </a:defRPr>
            </a:lvl4pPr>
            <a:lvl5pPr>
              <a:defRPr sz="1200">
                <a:latin typeface="Franklin Gothic Medium" panose="020B0603020102020204" pitchFamily="34" charset="0"/>
              </a:defRPr>
            </a:lvl5pPr>
          </a:lstStyle>
          <a:p>
            <a:pPr lvl="0"/>
            <a:r>
              <a:rPr lang="en-GB" dirty="0"/>
              <a:t>Click to edit Master text styles</a:t>
            </a:r>
          </a:p>
          <a:p>
            <a:pPr marL="800100" marR="0" lvl="1" indent="-342900" algn="l" defTabSz="914400" rtl="0" eaLnBrk="1" fontAlgn="auto" latinLnBrk="0" hangingPunct="1">
              <a:lnSpc>
                <a:spcPct val="90000"/>
              </a:lnSpc>
              <a:spcBef>
                <a:spcPts val="500"/>
              </a:spcBef>
              <a:spcAft>
                <a:spcPts val="0"/>
              </a:spcAft>
              <a:buClrTx/>
              <a:buSzTx/>
              <a:tabLst/>
              <a:defRPr/>
            </a:pPr>
            <a:r>
              <a:rPr lang="en-GB" dirty="0"/>
              <a:t>Click to edit Master text styles</a:t>
            </a:r>
          </a:p>
          <a:p>
            <a:pPr marL="1085850" marR="0" lvl="2" indent="-285750" algn="l" defTabSz="914400" rtl="0" eaLnBrk="1" fontAlgn="auto" latinLnBrk="0" hangingPunct="1">
              <a:lnSpc>
                <a:spcPct val="90000"/>
              </a:lnSpc>
              <a:spcBef>
                <a:spcPts val="500"/>
              </a:spcBef>
              <a:spcAft>
                <a:spcPts val="0"/>
              </a:spcAft>
              <a:buClrTx/>
              <a:buSzTx/>
              <a:tabLst/>
              <a:defRPr/>
            </a:pPr>
            <a:r>
              <a:rPr lang="en-GB" dirty="0"/>
              <a:t>Click to edit Master text styles</a:t>
            </a:r>
          </a:p>
          <a:p>
            <a:pPr marL="1543050" marR="0" lvl="3" indent="-285750" algn="l" defTabSz="914400" rtl="0" eaLnBrk="1" fontAlgn="auto" latinLnBrk="0" hangingPunct="1">
              <a:lnSpc>
                <a:spcPct val="90000"/>
              </a:lnSpc>
              <a:spcBef>
                <a:spcPts val="500"/>
              </a:spcBef>
              <a:spcAft>
                <a:spcPts val="0"/>
              </a:spcAft>
              <a:buClrTx/>
              <a:buSzTx/>
              <a:tabLst/>
              <a:defRPr/>
            </a:pPr>
            <a:r>
              <a:rPr lang="en-GB" dirty="0"/>
              <a:t>Click to edit Master text styles</a:t>
            </a:r>
          </a:p>
          <a:p>
            <a:pPr marL="1885950" marR="0" lvl="4" indent="-171450" algn="l" defTabSz="914400" rtl="0" eaLnBrk="1" fontAlgn="auto" latinLnBrk="0" hangingPunct="1">
              <a:lnSpc>
                <a:spcPct val="90000"/>
              </a:lnSpc>
              <a:spcBef>
                <a:spcPts val="500"/>
              </a:spcBef>
              <a:spcAft>
                <a:spcPts val="0"/>
              </a:spcAft>
              <a:buClrTx/>
              <a:buSzTx/>
              <a:tabLst/>
              <a:defRPr/>
            </a:pPr>
            <a:r>
              <a:rPr lang="en-GB" dirty="0"/>
              <a:t>Click to edit Master text styles</a:t>
            </a:r>
          </a:p>
          <a:p>
            <a:pPr lvl="1"/>
            <a:endParaRPr lang="en-GB" dirty="0"/>
          </a:p>
        </p:txBody>
      </p:sp>
      <p:sp>
        <p:nvSpPr>
          <p:cNvPr id="8" name="Content Placeholder 7">
            <a:extLst>
              <a:ext uri="{FF2B5EF4-FFF2-40B4-BE49-F238E27FC236}">
                <a16:creationId xmlns:a16="http://schemas.microsoft.com/office/drawing/2014/main" id="{1BA21323-67A9-7547-8790-BC9646C676D5}"/>
              </a:ext>
            </a:extLst>
          </p:cNvPr>
          <p:cNvSpPr>
            <a:spLocks noGrp="1"/>
          </p:cNvSpPr>
          <p:nvPr>
            <p:ph sz="quarter" idx="13" hasCustomPrompt="1"/>
          </p:nvPr>
        </p:nvSpPr>
        <p:spPr>
          <a:xfrm>
            <a:off x="6954834" y="8396"/>
            <a:ext cx="5237163" cy="5623785"/>
          </a:xfrm>
        </p:spPr>
        <p:txBody>
          <a:bodyPr>
            <a:normAutofit/>
          </a:bodyPr>
          <a:lstStyle>
            <a:lvl1pPr marL="0" indent="0">
              <a:buNone/>
              <a:defRPr sz="1800">
                <a:latin typeface="Franklin Gothic Medium" panose="020B0603020102020204" pitchFamily="34" charset="0"/>
              </a:defRPr>
            </a:lvl1pPr>
          </a:lstStyle>
          <a:p>
            <a:pPr lvl="0"/>
            <a:r>
              <a:rPr lang="en-GB" dirty="0"/>
              <a:t>Add visuals here</a:t>
            </a:r>
            <a:endParaRPr lang="en-SI" dirty="0"/>
          </a:p>
        </p:txBody>
      </p:sp>
      <p:grpSp>
        <p:nvGrpSpPr>
          <p:cNvPr id="9" name="Group 8">
            <a:extLst>
              <a:ext uri="{FF2B5EF4-FFF2-40B4-BE49-F238E27FC236}">
                <a16:creationId xmlns:a16="http://schemas.microsoft.com/office/drawing/2014/main" id="{FA8C0B01-7037-83A4-5D1A-7A354FA9C964}"/>
              </a:ext>
            </a:extLst>
          </p:cNvPr>
          <p:cNvGrpSpPr/>
          <p:nvPr userDrawn="1"/>
        </p:nvGrpSpPr>
        <p:grpSpPr>
          <a:xfrm>
            <a:off x="0" y="5655455"/>
            <a:ext cx="12191999" cy="1206500"/>
            <a:chOff x="0" y="5655455"/>
            <a:chExt cx="12191999" cy="1206500"/>
          </a:xfrm>
        </p:grpSpPr>
        <p:pic>
          <p:nvPicPr>
            <p:cNvPr id="10" name="Picture 9">
              <a:extLst>
                <a:ext uri="{FF2B5EF4-FFF2-40B4-BE49-F238E27FC236}">
                  <a16:creationId xmlns:a16="http://schemas.microsoft.com/office/drawing/2014/main" id="{B598387A-3B86-B7C9-71E1-3C7D6AC8C9B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397"/>
            <a:stretch/>
          </p:blipFill>
          <p:spPr>
            <a:xfrm>
              <a:off x="0" y="5655455"/>
              <a:ext cx="1292772" cy="1206500"/>
            </a:xfrm>
            <a:prstGeom prst="rect">
              <a:avLst/>
            </a:prstGeom>
          </p:spPr>
        </p:pic>
        <p:pic>
          <p:nvPicPr>
            <p:cNvPr id="11" name="Picture 10">
              <a:extLst>
                <a:ext uri="{FF2B5EF4-FFF2-40B4-BE49-F238E27FC236}">
                  <a16:creationId xmlns:a16="http://schemas.microsoft.com/office/drawing/2014/main" id="{33F64C98-6CD5-D616-83B2-40CD8FE8EE8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603" t="42178" b="49982"/>
            <a:stretch/>
          </p:blipFill>
          <p:spPr>
            <a:xfrm>
              <a:off x="1292772" y="6164316"/>
              <a:ext cx="10899227" cy="94593"/>
            </a:xfrm>
            <a:prstGeom prst="rect">
              <a:avLst/>
            </a:prstGeom>
          </p:spPr>
        </p:pic>
      </p:grpSp>
    </p:spTree>
    <p:extLst>
      <p:ext uri="{BB962C8B-B14F-4D97-AF65-F5344CB8AC3E}">
        <p14:creationId xmlns:p14="http://schemas.microsoft.com/office/powerpoint/2010/main" val="302216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ikaz vsebin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399" y="1619885"/>
            <a:ext cx="11219191" cy="4056584"/>
          </a:xfrm>
        </p:spPr>
        <p:txBody>
          <a:bodyPr lIns="0"/>
          <a:lstStyle>
            <a:lvl1pPr>
              <a:defRPr sz="1800" b="0" i="0">
                <a:latin typeface="Franklin Gothic Medium" panose="020B0603020102020204" pitchFamily="34" charset="0"/>
              </a:defRPr>
            </a:lvl1pPr>
            <a:lvl2pPr>
              <a:defRPr sz="1500" b="0" i="0">
                <a:latin typeface="Franklin Gothic Medium" panose="020B0603020102020204" pitchFamily="34" charset="0"/>
              </a:defRPr>
            </a:lvl2pPr>
            <a:lvl3pPr>
              <a:defRPr sz="1400" b="0" i="0">
                <a:latin typeface="Franklin Gothic Medium" panose="020B0603020102020204" pitchFamily="34" charset="0"/>
              </a:defRPr>
            </a:lvl3pPr>
            <a:lvl4pPr>
              <a:defRPr sz="1300" b="0" i="0">
                <a:latin typeface="Franklin Gothic Medium" panose="020B0603020102020204" pitchFamily="34" charset="0"/>
              </a:defRPr>
            </a:lvl4pPr>
            <a:lvl5pPr>
              <a:defRPr sz="1200" b="0" i="0">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87B0F305-AF99-B945-B3A1-19FEA1531E91}"/>
              </a:ext>
            </a:extLst>
          </p:cNvPr>
          <p:cNvSpPr>
            <a:spLocks noGrp="1"/>
          </p:cNvSpPr>
          <p:nvPr>
            <p:ph type="title"/>
          </p:nvPr>
        </p:nvSpPr>
        <p:spPr>
          <a:xfrm>
            <a:off x="482400" y="367200"/>
            <a:ext cx="10403903" cy="635000"/>
          </a:xfrm>
          <a:prstGeom prst="rect">
            <a:avLst/>
          </a:prstGeom>
        </p:spPr>
        <p:txBody>
          <a:bodyPr lIns="0" anchor="b">
            <a:normAutofit/>
          </a:bodyPr>
          <a:lstStyle>
            <a:lvl1pPr>
              <a:defRPr sz="2600" b="1" i="0">
                <a:solidFill>
                  <a:srgbClr val="185498"/>
                </a:solidFill>
                <a:latin typeface="Franklin Gothic Demi" panose="020B0603020102020204" pitchFamily="34" charset="0"/>
              </a:defRPr>
            </a:lvl1pPr>
          </a:lstStyle>
          <a:p>
            <a:r>
              <a:rPr lang="en-US" dirty="0"/>
              <a:t>Click to edit Master title style</a:t>
            </a:r>
          </a:p>
        </p:txBody>
      </p:sp>
      <p:sp>
        <p:nvSpPr>
          <p:cNvPr id="13" name="Text Placeholder 4">
            <a:extLst>
              <a:ext uri="{FF2B5EF4-FFF2-40B4-BE49-F238E27FC236}">
                <a16:creationId xmlns:a16="http://schemas.microsoft.com/office/drawing/2014/main" id="{EF6DCD4E-46DE-C342-90B9-E353F98E8002}"/>
              </a:ext>
            </a:extLst>
          </p:cNvPr>
          <p:cNvSpPr>
            <a:spLocks noGrp="1"/>
          </p:cNvSpPr>
          <p:nvPr>
            <p:ph type="body" sz="quarter" idx="10"/>
          </p:nvPr>
        </p:nvSpPr>
        <p:spPr>
          <a:xfrm>
            <a:off x="482400" y="1018233"/>
            <a:ext cx="10403903" cy="484689"/>
          </a:xfrm>
        </p:spPr>
        <p:txBody>
          <a:bodyPr lIns="0">
            <a:normAutofit/>
          </a:bodyPr>
          <a:lstStyle>
            <a:lvl1pPr marL="0" indent="0">
              <a:buNone/>
              <a:defRPr sz="2000" b="0" i="0">
                <a:latin typeface="Franklin Gothic Medium" panose="020B0603020102020204" pitchFamily="34" charset="0"/>
              </a:defRPr>
            </a:lvl1pPr>
          </a:lstStyle>
          <a:p>
            <a:pPr lvl="0"/>
            <a:r>
              <a:rPr lang="en-GB" dirty="0"/>
              <a:t>Click to edit Master text styles</a:t>
            </a:r>
            <a:endParaRPr lang="en-SI" dirty="0"/>
          </a:p>
        </p:txBody>
      </p:sp>
      <p:sp>
        <p:nvSpPr>
          <p:cNvPr id="22" name="Text Placeholder 19">
            <a:extLst>
              <a:ext uri="{FF2B5EF4-FFF2-40B4-BE49-F238E27FC236}">
                <a16:creationId xmlns:a16="http://schemas.microsoft.com/office/drawing/2014/main" id="{71B89FB5-A68F-AD46-9EC6-D67AE40EDD7A}"/>
              </a:ext>
            </a:extLst>
          </p:cNvPr>
          <p:cNvSpPr>
            <a:spLocks noGrp="1"/>
          </p:cNvSpPr>
          <p:nvPr>
            <p:ph type="body" sz="quarter" idx="12" hasCustomPrompt="1"/>
          </p:nvPr>
        </p:nvSpPr>
        <p:spPr>
          <a:xfrm>
            <a:off x="10886303" y="-12357"/>
            <a:ext cx="815288" cy="1000127"/>
          </a:xfrm>
          <a:solidFill>
            <a:srgbClr val="185498"/>
          </a:solidFill>
        </p:spPr>
        <p:txBody>
          <a:bodyPr anchor="b">
            <a:normAutofit/>
          </a:bodyPr>
          <a:lstStyle>
            <a:lvl1pPr marL="0" indent="0" algn="ctr">
              <a:buNone/>
              <a:defRPr sz="1400" b="0" i="0">
                <a:solidFill>
                  <a:schemeClr val="bg1"/>
                </a:solidFill>
                <a:latin typeface="Franklin Gothic Medium Cond" panose="020B0606030402020204" pitchFamily="34" charset="0"/>
              </a:defRPr>
            </a:lvl1pPr>
          </a:lstStyle>
          <a:p>
            <a:pPr lvl="0"/>
            <a:fld id="{6E874C0E-B7DA-744A-BB62-4D57E5C4ED4B}" type="slidenum">
              <a:rPr lang="en-SI" smtClean="0"/>
              <a:t>‹#›</a:t>
            </a:fld>
            <a:endParaRPr lang="en-SI" dirty="0"/>
          </a:p>
        </p:txBody>
      </p:sp>
      <p:grpSp>
        <p:nvGrpSpPr>
          <p:cNvPr id="7" name="Group 6">
            <a:extLst>
              <a:ext uri="{FF2B5EF4-FFF2-40B4-BE49-F238E27FC236}">
                <a16:creationId xmlns:a16="http://schemas.microsoft.com/office/drawing/2014/main" id="{6875FB25-CE56-E956-CA08-A106E4EFDB5D}"/>
              </a:ext>
            </a:extLst>
          </p:cNvPr>
          <p:cNvGrpSpPr/>
          <p:nvPr userDrawn="1"/>
        </p:nvGrpSpPr>
        <p:grpSpPr>
          <a:xfrm>
            <a:off x="0" y="5655455"/>
            <a:ext cx="12191999" cy="1206500"/>
            <a:chOff x="0" y="5655455"/>
            <a:chExt cx="12191999" cy="1206500"/>
          </a:xfrm>
        </p:grpSpPr>
        <p:pic>
          <p:nvPicPr>
            <p:cNvPr id="8" name="Picture 7">
              <a:extLst>
                <a:ext uri="{FF2B5EF4-FFF2-40B4-BE49-F238E27FC236}">
                  <a16:creationId xmlns:a16="http://schemas.microsoft.com/office/drawing/2014/main" id="{F263C0E1-7588-8941-03E4-4F3F7181651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397"/>
            <a:stretch/>
          </p:blipFill>
          <p:spPr>
            <a:xfrm>
              <a:off x="0" y="5655455"/>
              <a:ext cx="1292772" cy="1206500"/>
            </a:xfrm>
            <a:prstGeom prst="rect">
              <a:avLst/>
            </a:prstGeom>
          </p:spPr>
        </p:pic>
        <p:pic>
          <p:nvPicPr>
            <p:cNvPr id="9" name="Picture 8">
              <a:extLst>
                <a:ext uri="{FF2B5EF4-FFF2-40B4-BE49-F238E27FC236}">
                  <a16:creationId xmlns:a16="http://schemas.microsoft.com/office/drawing/2014/main" id="{4BDE447D-FCFE-122D-8498-C2AF3FD21DB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603" t="42178" b="49982"/>
            <a:stretch/>
          </p:blipFill>
          <p:spPr>
            <a:xfrm>
              <a:off x="1292772" y="6164316"/>
              <a:ext cx="10899227" cy="94593"/>
            </a:xfrm>
            <a:prstGeom prst="rect">
              <a:avLst/>
            </a:prstGeom>
          </p:spPr>
        </p:pic>
      </p:grpSp>
    </p:spTree>
    <p:extLst>
      <p:ext uri="{BB962C8B-B14F-4D97-AF65-F5344CB8AC3E}">
        <p14:creationId xmlns:p14="http://schemas.microsoft.com/office/powerpoint/2010/main" val="94913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63" r:id="rId4"/>
    <p:sldLayoutId id="2147483669" r:id="rId5"/>
    <p:sldLayoutId id="2147483674" r:id="rId6"/>
    <p:sldLayoutId id="2147483670" r:id="rId7"/>
    <p:sldLayoutId id="2147483673" r:id="rId8"/>
    <p:sldLayoutId id="2147483662" r:id="rId9"/>
    <p:sldLayoutId id="2147483664" r:id="rId10"/>
    <p:sldLayoutId id="2147483665" r:id="rId11"/>
    <p:sldLayoutId id="2147483666" r:id="rId12"/>
    <p:sldLayoutId id="2147483667" r:id="rId13"/>
    <p:sldLayoutId id="2147483668" r:id="rId14"/>
  </p:sldLayoutIdLst>
  <p:hf hdr="0" ftr="0" dt="0"/>
  <p:txStyles>
    <p:titleStyle>
      <a:lvl1pPr algn="l" defTabSz="914400" rtl="0" eaLnBrk="1" latinLnBrk="0" hangingPunct="1">
        <a:lnSpc>
          <a:spcPct val="90000"/>
        </a:lnSpc>
        <a:spcBef>
          <a:spcPct val="0"/>
        </a:spcBef>
        <a:buNone/>
        <a:defRPr sz="3500" b="1" i="0" kern="1200">
          <a:solidFill>
            <a:schemeClr val="tx1"/>
          </a:solidFill>
          <a:latin typeface="Univers"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espon.eu/topics-policy/publications/guidance/territorial-impact-assessment-policies-and-eu-directive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naja.marot@bf.uni-lj.si" TargetMode="External"/><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hyperlink" Target="mailto:barbara.kostanjsek@bf.uni-lj.si" TargetMode="Externa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r.europa.eu/en/engage/studies/Documents/TIA-State-of-Play.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info/law/law-making-process/planning-and-proposing-law/better-regulation-why-and-how_en"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thirdway.org/memo/building-back-better-investing-in-clean-infrastructure-to-drive-economic-recovery" TargetMode="External"/><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hyperlink" Target="https://www.eea.europa.eu/media/infographics/environmental-impacts/view"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CB6B76-8857-965F-E0B3-13472552E410}"/>
              </a:ext>
            </a:extLst>
          </p:cNvPr>
          <p:cNvSpPr>
            <a:spLocks noGrp="1"/>
          </p:cNvSpPr>
          <p:nvPr>
            <p:ph type="body" sz="quarter" idx="12"/>
          </p:nvPr>
        </p:nvSpPr>
        <p:spPr/>
        <p:txBody>
          <a:bodyPr/>
          <a:lstStyle/>
          <a:p>
            <a:r>
              <a:rPr lang="en-GB" sz="3200" b="1" dirty="0">
                <a:latin typeface="Franklin Gothic Book" panose="020B0503020102020204" pitchFamily="34" charset="0"/>
              </a:rPr>
              <a:t>TERRITORIAL IMPACT ASSESSMENT </a:t>
            </a:r>
            <a:r>
              <a:rPr lang="en-GB" sz="2400" b="1" dirty="0">
                <a:effectLst/>
                <a:latin typeface="Franklin Gothic Book" panose="020B0503020102020204" pitchFamily="34" charset="0"/>
                <a:ea typeface="Calibri" panose="020F0502020204030204" pitchFamily="34" charset="0"/>
                <a:cs typeface="Times New Roman" panose="02020603050405020304" pitchFamily="18" charset="0"/>
              </a:rPr>
              <a:t>revisited – can we make policy making more territorially sensitive?</a:t>
            </a:r>
            <a:endParaRPr lang="sl-SI" sz="2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7B68B94E-F75C-A763-D62C-5B30DD6AC29B}"/>
              </a:ext>
            </a:extLst>
          </p:cNvPr>
          <p:cNvSpPr>
            <a:spLocks noGrp="1"/>
          </p:cNvSpPr>
          <p:nvPr>
            <p:ph type="body" sz="quarter" idx="13"/>
          </p:nvPr>
        </p:nvSpPr>
        <p:spPr/>
        <p:txBody>
          <a:bodyPr/>
          <a:lstStyle/>
          <a:p>
            <a:r>
              <a:rPr lang="sl-SI" dirty="0"/>
              <a:t>Naja Marot</a:t>
            </a:r>
            <a:r>
              <a:rPr lang="en-US" dirty="0"/>
              <a:t> and </a:t>
            </a:r>
            <a:r>
              <a:rPr lang="sl-SI" dirty="0"/>
              <a:t>Barbara Kostanjšek</a:t>
            </a:r>
          </a:p>
          <a:p>
            <a:endParaRPr lang="sl-SI" dirty="0"/>
          </a:p>
          <a:p>
            <a:r>
              <a:rPr lang="en-US" dirty="0"/>
              <a:t>Ljubljana</a:t>
            </a:r>
            <a:r>
              <a:rPr lang="sl-SI" dirty="0"/>
              <a:t>, </a:t>
            </a:r>
            <a:r>
              <a:rPr lang="en-US" dirty="0"/>
              <a:t>30</a:t>
            </a:r>
            <a:r>
              <a:rPr lang="sl-SI" dirty="0"/>
              <a:t>.</a:t>
            </a:r>
            <a:r>
              <a:rPr lang="en-US" dirty="0"/>
              <a:t> 9. 2023</a:t>
            </a:r>
            <a:endParaRPr lang="sl-SI" dirty="0"/>
          </a:p>
        </p:txBody>
      </p:sp>
    </p:spTree>
    <p:extLst>
      <p:ext uri="{BB962C8B-B14F-4D97-AF65-F5344CB8AC3E}">
        <p14:creationId xmlns:p14="http://schemas.microsoft.com/office/powerpoint/2010/main" val="399795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49D1425-7B48-9DCA-748F-AAB819551628}"/>
              </a:ext>
            </a:extLst>
          </p:cNvPr>
          <p:cNvSpPr>
            <a:spLocks noGrp="1"/>
          </p:cNvSpPr>
          <p:nvPr>
            <p:ph type="body" sz="quarter" idx="12"/>
          </p:nvPr>
        </p:nvSpPr>
        <p:spPr/>
        <p:txBody>
          <a:bodyPr/>
          <a:lstStyle/>
          <a:p>
            <a:r>
              <a:rPr lang="sl-SI" dirty="0"/>
              <a:t>10</a:t>
            </a:r>
          </a:p>
        </p:txBody>
      </p:sp>
      <p:sp>
        <p:nvSpPr>
          <p:cNvPr id="4" name="Rectangle 3">
            <a:extLst>
              <a:ext uri="{FF2B5EF4-FFF2-40B4-BE49-F238E27FC236}">
                <a16:creationId xmlns:a16="http://schemas.microsoft.com/office/drawing/2014/main" id="{31BDF76F-FD64-D7C4-128E-39A84ECEE61D}"/>
              </a:ext>
            </a:extLst>
          </p:cNvPr>
          <p:cNvSpPr/>
          <p:nvPr/>
        </p:nvSpPr>
        <p:spPr>
          <a:xfrm>
            <a:off x="4256690" y="6390290"/>
            <a:ext cx="625982" cy="3888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3" name="Slika 2">
            <a:extLst>
              <a:ext uri="{FF2B5EF4-FFF2-40B4-BE49-F238E27FC236}">
                <a16:creationId xmlns:a16="http://schemas.microsoft.com/office/drawing/2014/main" id="{1F87298E-28D3-4095-A888-1091746FD51E}"/>
              </a:ext>
            </a:extLst>
          </p:cNvPr>
          <p:cNvPicPr>
            <a:picLocks noChangeAspect="1"/>
          </p:cNvPicPr>
          <p:nvPr/>
        </p:nvPicPr>
        <p:blipFill rotWithShape="1">
          <a:blip r:embed="rId2"/>
          <a:srcRect b="35044"/>
          <a:stretch/>
        </p:blipFill>
        <p:spPr>
          <a:xfrm>
            <a:off x="449464" y="1002200"/>
            <a:ext cx="4001365" cy="3297444"/>
          </a:xfrm>
          <a:prstGeom prst="rect">
            <a:avLst/>
          </a:prstGeom>
        </p:spPr>
      </p:pic>
      <p:pic>
        <p:nvPicPr>
          <p:cNvPr id="6" name="Slika 5">
            <a:extLst>
              <a:ext uri="{FF2B5EF4-FFF2-40B4-BE49-F238E27FC236}">
                <a16:creationId xmlns:a16="http://schemas.microsoft.com/office/drawing/2014/main" id="{3BC4E420-55C0-4BFF-BCAE-8D95BE78F699}"/>
              </a:ext>
            </a:extLst>
          </p:cNvPr>
          <p:cNvPicPr>
            <a:picLocks noChangeAspect="1"/>
          </p:cNvPicPr>
          <p:nvPr/>
        </p:nvPicPr>
        <p:blipFill rotWithShape="1">
          <a:blip r:embed="rId2"/>
          <a:srcRect t="64125"/>
          <a:stretch/>
        </p:blipFill>
        <p:spPr>
          <a:xfrm>
            <a:off x="379230" y="4299644"/>
            <a:ext cx="4141832" cy="1885123"/>
          </a:xfrm>
          <a:prstGeom prst="rect">
            <a:avLst/>
          </a:prstGeom>
        </p:spPr>
      </p:pic>
      <p:sp>
        <p:nvSpPr>
          <p:cNvPr id="11" name="Title 1">
            <a:extLst>
              <a:ext uri="{FF2B5EF4-FFF2-40B4-BE49-F238E27FC236}">
                <a16:creationId xmlns:a16="http://schemas.microsoft.com/office/drawing/2014/main" id="{6F5F1290-EB79-4D23-9DC1-D63C723159EC}"/>
              </a:ext>
            </a:extLst>
          </p:cNvPr>
          <p:cNvSpPr txBox="1">
            <a:spLocks/>
          </p:cNvSpPr>
          <p:nvPr/>
        </p:nvSpPr>
        <p:spPr>
          <a:xfrm>
            <a:off x="482399" y="367200"/>
            <a:ext cx="7097844" cy="635000"/>
          </a:xfrm>
          <a:prstGeom prst="rect">
            <a:avLst/>
          </a:prstGeom>
        </p:spPr>
        <p:txBody>
          <a:bodyPr lIns="0" anchor="b">
            <a:normAutofit/>
          </a:bodyPr>
          <a:lstStyle>
            <a:lvl1pPr algn="l" defTabSz="914400" rtl="0" eaLnBrk="1" latinLnBrk="0" hangingPunct="1">
              <a:lnSpc>
                <a:spcPct val="90000"/>
              </a:lnSpc>
              <a:spcBef>
                <a:spcPct val="0"/>
              </a:spcBef>
              <a:buNone/>
              <a:defRPr sz="2600" b="1" i="0" kern="1200">
                <a:solidFill>
                  <a:srgbClr val="185498"/>
                </a:solidFill>
                <a:latin typeface="Franklin Gothic Demi" panose="020B0603020102020204" pitchFamily="34" charset="0"/>
                <a:ea typeface="+mj-ea"/>
                <a:cs typeface="+mj-cs"/>
              </a:defRPr>
            </a:lvl1pPr>
          </a:lstStyle>
          <a:p>
            <a:r>
              <a:rPr lang="en-US" dirty="0"/>
              <a:t>4 </a:t>
            </a:r>
            <a:r>
              <a:rPr lang="sl-SI" dirty="0" err="1"/>
              <a:t>Territorial</a:t>
            </a:r>
            <a:r>
              <a:rPr lang="sl-SI" dirty="0"/>
              <a:t> </a:t>
            </a:r>
            <a:r>
              <a:rPr lang="sl-SI" dirty="0" err="1"/>
              <a:t>Impact</a:t>
            </a:r>
            <a:r>
              <a:rPr lang="sl-SI" dirty="0"/>
              <a:t> </a:t>
            </a:r>
            <a:r>
              <a:rPr lang="sl-SI" dirty="0" err="1"/>
              <a:t>Assessmen</a:t>
            </a:r>
            <a:r>
              <a:rPr lang="en-US" dirty="0"/>
              <a:t>t approach</a:t>
            </a:r>
            <a:endParaRPr lang="en-SI" dirty="0"/>
          </a:p>
        </p:txBody>
      </p:sp>
      <p:sp>
        <p:nvSpPr>
          <p:cNvPr id="7" name="Rectangle 6">
            <a:extLst>
              <a:ext uri="{FF2B5EF4-FFF2-40B4-BE49-F238E27FC236}">
                <a16:creationId xmlns:a16="http://schemas.microsoft.com/office/drawing/2014/main" id="{3CAB2ABC-EE32-2399-B7FD-EF1D05B0A124}"/>
              </a:ext>
            </a:extLst>
          </p:cNvPr>
          <p:cNvSpPr/>
          <p:nvPr/>
        </p:nvSpPr>
        <p:spPr>
          <a:xfrm>
            <a:off x="5088835" y="1351722"/>
            <a:ext cx="2735823" cy="1205948"/>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Franklin Gothic Medium" panose="020B0603020102020204" pitchFamily="34" charset="0"/>
              </a:rPr>
              <a:t>QUICK CHECK TIA</a:t>
            </a:r>
            <a:endParaRPr lang="sl-SI" dirty="0">
              <a:latin typeface="Franklin Gothic Medium" panose="020B0603020102020204" pitchFamily="34" charset="0"/>
            </a:endParaRPr>
          </a:p>
        </p:txBody>
      </p:sp>
      <p:sp>
        <p:nvSpPr>
          <p:cNvPr id="8" name="Rectangle 7">
            <a:extLst>
              <a:ext uri="{FF2B5EF4-FFF2-40B4-BE49-F238E27FC236}">
                <a16:creationId xmlns:a16="http://schemas.microsoft.com/office/drawing/2014/main" id="{7A4F4221-CECE-EDD8-9770-9FC3CB9072C0}"/>
              </a:ext>
            </a:extLst>
          </p:cNvPr>
          <p:cNvSpPr/>
          <p:nvPr/>
        </p:nvSpPr>
        <p:spPr>
          <a:xfrm>
            <a:off x="5088834" y="2912164"/>
            <a:ext cx="2735823" cy="1328531"/>
          </a:xfrm>
          <a:prstGeom prst="rect">
            <a:avLst/>
          </a:prstGeom>
          <a:solidFill>
            <a:srgbClr val="1854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Franklin Gothic Medium" panose="020B0603020102020204" pitchFamily="34" charset="0"/>
              </a:rPr>
              <a:t>DETAILED TIA</a:t>
            </a:r>
            <a:endParaRPr lang="sl-SI" dirty="0">
              <a:latin typeface="Franklin Gothic Medium" panose="020B0603020102020204" pitchFamily="34" charset="0"/>
            </a:endParaRPr>
          </a:p>
        </p:txBody>
      </p:sp>
      <p:sp>
        <p:nvSpPr>
          <p:cNvPr id="9" name="Rectangle 8">
            <a:extLst>
              <a:ext uri="{FF2B5EF4-FFF2-40B4-BE49-F238E27FC236}">
                <a16:creationId xmlns:a16="http://schemas.microsoft.com/office/drawing/2014/main" id="{079AA90D-D608-93A7-BDB8-3D641345BABC}"/>
              </a:ext>
            </a:extLst>
          </p:cNvPr>
          <p:cNvSpPr/>
          <p:nvPr/>
        </p:nvSpPr>
        <p:spPr>
          <a:xfrm>
            <a:off x="5088834" y="4604989"/>
            <a:ext cx="2735823" cy="7421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Franklin Gothic Medium" panose="020B0603020102020204" pitchFamily="34" charset="0"/>
              </a:rPr>
              <a:t>SUMMARY</a:t>
            </a:r>
            <a:endParaRPr lang="sl-SI" dirty="0">
              <a:latin typeface="Franklin Gothic Medium" panose="020B0603020102020204" pitchFamily="34" charset="0"/>
            </a:endParaRPr>
          </a:p>
        </p:txBody>
      </p:sp>
      <p:cxnSp>
        <p:nvCxnSpPr>
          <p:cNvPr id="17" name="Straight Connector 16">
            <a:extLst>
              <a:ext uri="{FF2B5EF4-FFF2-40B4-BE49-F238E27FC236}">
                <a16:creationId xmlns:a16="http://schemas.microsoft.com/office/drawing/2014/main" id="{93DF76B0-1005-3398-C299-7CABA9FA4653}"/>
              </a:ext>
            </a:extLst>
          </p:cNvPr>
          <p:cNvCxnSpPr>
            <a:stCxn id="7" idx="2"/>
            <a:endCxn id="8" idx="0"/>
          </p:cNvCxnSpPr>
          <p:nvPr/>
        </p:nvCxnSpPr>
        <p:spPr>
          <a:xfrm flipH="1">
            <a:off x="6456746" y="2557670"/>
            <a:ext cx="1" cy="35449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1DE091E-0FB5-9773-902D-D671385D91CA}"/>
              </a:ext>
            </a:extLst>
          </p:cNvPr>
          <p:cNvCxnSpPr/>
          <p:nvPr/>
        </p:nvCxnSpPr>
        <p:spPr>
          <a:xfrm flipH="1">
            <a:off x="6456745" y="4240695"/>
            <a:ext cx="1" cy="35449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43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22F1-76FB-43B8-8D47-0A702B00F585}"/>
              </a:ext>
            </a:extLst>
          </p:cNvPr>
          <p:cNvSpPr>
            <a:spLocks noGrp="1"/>
          </p:cNvSpPr>
          <p:nvPr>
            <p:ph type="title"/>
          </p:nvPr>
        </p:nvSpPr>
        <p:spPr/>
        <p:txBody>
          <a:bodyPr/>
          <a:lstStyle/>
          <a:p>
            <a:r>
              <a:rPr lang="en-US" dirty="0"/>
              <a:t>4 </a:t>
            </a:r>
            <a:r>
              <a:rPr lang="sl-SI" dirty="0" err="1"/>
              <a:t>Territorial</a:t>
            </a:r>
            <a:r>
              <a:rPr lang="sl-SI" dirty="0"/>
              <a:t> </a:t>
            </a:r>
            <a:r>
              <a:rPr lang="sl-SI" dirty="0" err="1"/>
              <a:t>Impact</a:t>
            </a:r>
            <a:r>
              <a:rPr lang="sl-SI" dirty="0"/>
              <a:t> </a:t>
            </a:r>
            <a:r>
              <a:rPr lang="sl-SI" dirty="0" err="1"/>
              <a:t>Assessmen</a:t>
            </a:r>
            <a:r>
              <a:rPr lang="en-US" dirty="0"/>
              <a:t>t approach</a:t>
            </a:r>
            <a:endParaRPr lang="sl-SI" dirty="0"/>
          </a:p>
        </p:txBody>
      </p:sp>
      <p:sp>
        <p:nvSpPr>
          <p:cNvPr id="4" name="Text Placeholder 3">
            <a:extLst>
              <a:ext uri="{FF2B5EF4-FFF2-40B4-BE49-F238E27FC236}">
                <a16:creationId xmlns:a16="http://schemas.microsoft.com/office/drawing/2014/main" id="{93A9AA28-AB53-44EB-A647-CCD488E3E790}"/>
              </a:ext>
            </a:extLst>
          </p:cNvPr>
          <p:cNvSpPr>
            <a:spLocks noGrp="1"/>
          </p:cNvSpPr>
          <p:nvPr>
            <p:ph type="body" sz="quarter" idx="11"/>
          </p:nvPr>
        </p:nvSpPr>
        <p:spPr>
          <a:xfrm>
            <a:off x="486404" y="1422852"/>
            <a:ext cx="11219191" cy="4226280"/>
          </a:xfrm>
        </p:spPr>
        <p:txBody>
          <a:bodyPr>
            <a:normAutofit/>
          </a:bodyPr>
          <a:lstStyle/>
          <a:p>
            <a:pPr marL="0" indent="0">
              <a:buNone/>
              <a:tabLst>
                <a:tab pos="125730" algn="l"/>
                <a:tab pos="252095" algn="l"/>
                <a:tab pos="377825" algn="l"/>
                <a:tab pos="504190" algn="l"/>
              </a:tabLst>
            </a:pPr>
            <a:r>
              <a:rPr lang="en-US" dirty="0">
                <a:cs typeface="Times New Roman" panose="02020603050405020304" pitchFamily="18" charset="0"/>
              </a:rPr>
              <a:t>Approach consists of two parts:</a:t>
            </a:r>
          </a:p>
          <a:p>
            <a:pPr>
              <a:tabLst>
                <a:tab pos="125730" algn="l"/>
                <a:tab pos="252095" algn="l"/>
                <a:tab pos="377825" algn="l"/>
                <a:tab pos="504190" algn="l"/>
              </a:tabLst>
            </a:pPr>
            <a:r>
              <a:rPr lang="en-US" dirty="0">
                <a:solidFill>
                  <a:srgbClr val="CE332F"/>
                </a:solidFill>
                <a:cs typeface="Times New Roman" panose="02020603050405020304" pitchFamily="18" charset="0"/>
              </a:rPr>
              <a:t>Quick check TIA-SI </a:t>
            </a:r>
            <a:r>
              <a:rPr lang="en-US" dirty="0">
                <a:cs typeface="Times New Roman" panose="02020603050405020304" pitchFamily="18" charset="0"/>
              </a:rPr>
              <a:t>(policy description, qualitative impact assessment, compliance check of the sectoral policy/legislation objectives with SPRS2050 priorities, assessment of the impacts of sectoral policy on achieving priorities of SPES, assessment of how territorially sensitive the measures of selected policy are, selection of criteria for detailed assessment; assessment of the impact on different type of territories)  and</a:t>
            </a:r>
          </a:p>
          <a:p>
            <a:pPr>
              <a:tabLst>
                <a:tab pos="125730" algn="l"/>
                <a:tab pos="252095" algn="l"/>
                <a:tab pos="377825" algn="l"/>
                <a:tab pos="504190" algn="l"/>
              </a:tabLst>
            </a:pPr>
            <a:r>
              <a:rPr lang="en-US" dirty="0">
                <a:solidFill>
                  <a:srgbClr val="688351"/>
                </a:solidFill>
                <a:cs typeface="Times New Roman" panose="02020603050405020304" pitchFamily="18" charset="0"/>
              </a:rPr>
              <a:t>Detailed assessment TIA-SI </a:t>
            </a:r>
            <a:r>
              <a:rPr lang="en-US" dirty="0">
                <a:cs typeface="Times New Roman" panose="02020603050405020304" pitchFamily="18" charset="0"/>
              </a:rPr>
              <a:t>(numeric assessment of the impacts based on defined criteria in the selected area)</a:t>
            </a:r>
          </a:p>
          <a:p>
            <a:pPr marL="0" indent="0">
              <a:buNone/>
              <a:tabLst>
                <a:tab pos="125730" algn="l"/>
                <a:tab pos="252095" algn="l"/>
                <a:tab pos="377825" algn="l"/>
                <a:tab pos="504190" algn="l"/>
              </a:tabLst>
            </a:pPr>
            <a:r>
              <a:rPr lang="en-US" dirty="0">
                <a:cs typeface="Times New Roman" panose="02020603050405020304" pitchFamily="18" charset="0"/>
              </a:rPr>
              <a:t>In between: </a:t>
            </a:r>
            <a:r>
              <a:rPr lang="en-US" b="1" dirty="0">
                <a:cs typeface="Times New Roman" panose="02020603050405020304" pitchFamily="18" charset="0"/>
              </a:rPr>
              <a:t>decision about the detailed assessment TIA-SI on the basis of the qualitative criteria</a:t>
            </a:r>
          </a:p>
          <a:p>
            <a:pPr marL="0" indent="0">
              <a:buNone/>
              <a:tabLst>
                <a:tab pos="125730" algn="l"/>
                <a:tab pos="252095" algn="l"/>
                <a:tab pos="377825" algn="l"/>
                <a:tab pos="504190" algn="l"/>
              </a:tabLst>
            </a:pPr>
            <a:r>
              <a:rPr lang="en-US" dirty="0">
                <a:cs typeface="Times New Roman" panose="02020603050405020304" pitchFamily="18" charset="0"/>
              </a:rPr>
              <a:t>After the two phases: </a:t>
            </a:r>
            <a:r>
              <a:rPr lang="en-US" dirty="0">
                <a:solidFill>
                  <a:srgbClr val="FFCC00"/>
                </a:solidFill>
                <a:cs typeface="Times New Roman" panose="02020603050405020304" pitchFamily="18" charset="0"/>
              </a:rPr>
              <a:t>preparation of the summary of the assessment and the concluding score.</a:t>
            </a:r>
          </a:p>
          <a:p>
            <a:pPr marL="0" indent="0">
              <a:buNone/>
              <a:tabLst>
                <a:tab pos="125730" algn="l"/>
                <a:tab pos="252095" algn="l"/>
                <a:tab pos="377825" algn="l"/>
                <a:tab pos="504190" algn="l"/>
              </a:tabLst>
            </a:pPr>
            <a:endParaRPr lang="sl-SI" dirty="0"/>
          </a:p>
        </p:txBody>
      </p:sp>
      <p:sp>
        <p:nvSpPr>
          <p:cNvPr id="5" name="Text Placeholder 4">
            <a:extLst>
              <a:ext uri="{FF2B5EF4-FFF2-40B4-BE49-F238E27FC236}">
                <a16:creationId xmlns:a16="http://schemas.microsoft.com/office/drawing/2014/main" id="{4C59262D-AE7C-4579-9155-5C07B3AFC107}"/>
              </a:ext>
            </a:extLst>
          </p:cNvPr>
          <p:cNvSpPr>
            <a:spLocks noGrp="1"/>
          </p:cNvSpPr>
          <p:nvPr>
            <p:ph type="body" sz="quarter" idx="12"/>
          </p:nvPr>
        </p:nvSpPr>
        <p:spPr/>
        <p:txBody>
          <a:bodyPr/>
          <a:lstStyle/>
          <a:p>
            <a:r>
              <a:rPr lang="en-US" dirty="0"/>
              <a:t>11</a:t>
            </a:r>
            <a:endParaRPr lang="sl-SI" dirty="0"/>
          </a:p>
        </p:txBody>
      </p:sp>
    </p:spTree>
    <p:extLst>
      <p:ext uri="{BB962C8B-B14F-4D97-AF65-F5344CB8AC3E}">
        <p14:creationId xmlns:p14="http://schemas.microsoft.com/office/powerpoint/2010/main" val="4001605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2B33-5473-62C9-67F2-9CF7E3B3029E}"/>
              </a:ext>
            </a:extLst>
          </p:cNvPr>
          <p:cNvSpPr>
            <a:spLocks noGrp="1"/>
          </p:cNvSpPr>
          <p:nvPr>
            <p:ph type="title"/>
          </p:nvPr>
        </p:nvSpPr>
        <p:spPr/>
        <p:txBody>
          <a:bodyPr/>
          <a:lstStyle/>
          <a:p>
            <a:r>
              <a:rPr lang="en-US" dirty="0"/>
              <a:t>4 </a:t>
            </a:r>
            <a:r>
              <a:rPr lang="sl-SI" dirty="0" err="1"/>
              <a:t>Territorial</a:t>
            </a:r>
            <a:r>
              <a:rPr lang="sl-SI" dirty="0"/>
              <a:t> </a:t>
            </a:r>
            <a:r>
              <a:rPr lang="sl-SI" dirty="0" err="1"/>
              <a:t>Impact</a:t>
            </a:r>
            <a:r>
              <a:rPr lang="sl-SI" dirty="0"/>
              <a:t> </a:t>
            </a:r>
            <a:r>
              <a:rPr lang="sl-SI" dirty="0" err="1"/>
              <a:t>Assessmen</a:t>
            </a:r>
            <a:r>
              <a:rPr lang="en-US" dirty="0"/>
              <a:t>t approach</a:t>
            </a:r>
            <a:endParaRPr lang="sl-SI" dirty="0">
              <a:latin typeface="Franklin Gothic Demi" panose="020B0703020102020204" pitchFamily="34" charset="0"/>
            </a:endParaRPr>
          </a:p>
        </p:txBody>
      </p:sp>
      <p:sp>
        <p:nvSpPr>
          <p:cNvPr id="3" name="Text Placeholder 2">
            <a:extLst>
              <a:ext uri="{FF2B5EF4-FFF2-40B4-BE49-F238E27FC236}">
                <a16:creationId xmlns:a16="http://schemas.microsoft.com/office/drawing/2014/main" id="{03EB9275-5919-3FE3-FC08-70BDAB3B6CF9}"/>
              </a:ext>
            </a:extLst>
          </p:cNvPr>
          <p:cNvSpPr>
            <a:spLocks noGrp="1"/>
          </p:cNvSpPr>
          <p:nvPr>
            <p:ph type="body" sz="quarter" idx="10"/>
          </p:nvPr>
        </p:nvSpPr>
        <p:spPr/>
        <p:txBody>
          <a:bodyPr/>
          <a:lstStyle/>
          <a:p>
            <a:r>
              <a:rPr lang="en-US" dirty="0">
                <a:solidFill>
                  <a:srgbClr val="C00000"/>
                </a:solidFill>
              </a:rPr>
              <a:t>Quick check TIA</a:t>
            </a:r>
            <a:endParaRPr lang="sl-SI" dirty="0">
              <a:solidFill>
                <a:srgbClr val="C00000"/>
              </a:solidFill>
            </a:endParaRPr>
          </a:p>
        </p:txBody>
      </p:sp>
      <p:sp>
        <p:nvSpPr>
          <p:cNvPr id="4" name="Text Placeholder 3">
            <a:extLst>
              <a:ext uri="{FF2B5EF4-FFF2-40B4-BE49-F238E27FC236}">
                <a16:creationId xmlns:a16="http://schemas.microsoft.com/office/drawing/2014/main" id="{A1E8BA3D-D214-C9A5-6FC9-D3FCB8EABB67}"/>
              </a:ext>
            </a:extLst>
          </p:cNvPr>
          <p:cNvSpPr>
            <a:spLocks noGrp="1"/>
          </p:cNvSpPr>
          <p:nvPr>
            <p:ph type="body" sz="quarter" idx="11"/>
          </p:nvPr>
        </p:nvSpPr>
        <p:spPr>
          <a:xfrm>
            <a:off x="482400" y="1619885"/>
            <a:ext cx="11219191" cy="4383350"/>
          </a:xfrm>
        </p:spPr>
        <p:txBody>
          <a:bodyPr>
            <a:normAutofit fontScale="92500" lnSpcReduction="20000"/>
          </a:bodyPr>
          <a:lstStyle/>
          <a:p>
            <a:pPr marL="0" indent="0">
              <a:buNone/>
            </a:pPr>
            <a:r>
              <a:rPr lang="en-US" b="1" dirty="0"/>
              <a:t>Form includes 7 questions:</a:t>
            </a:r>
          </a:p>
          <a:p>
            <a:pPr marL="342900" indent="-342900">
              <a:buAutoNum type="arabicPeriod"/>
            </a:pPr>
            <a:r>
              <a:rPr lang="en-US" dirty="0"/>
              <a:t>Abstract of the policy’s/legislation content (aims, objectives, measures)</a:t>
            </a:r>
          </a:p>
          <a:p>
            <a:pPr marL="342900" indent="-342900">
              <a:buAutoNum type="arabicPeriod"/>
            </a:pPr>
            <a:r>
              <a:rPr lang="en-US" dirty="0"/>
              <a:t>General – qualitative impacts assessment (economy, society, environment and territorial governance)</a:t>
            </a:r>
          </a:p>
          <a:p>
            <a:pPr marL="342900" indent="-342900">
              <a:buFont typeface="Arial" panose="020B0604020202020204" pitchFamily="34" charset="0"/>
              <a:buAutoNum type="arabicPeriod"/>
            </a:pPr>
            <a:r>
              <a:rPr lang="en-US" dirty="0"/>
              <a:t>Compliance check of the policy’s/legislation objectives with priorities of the Strategy of the Spatial Development of the RS (matrix) </a:t>
            </a:r>
          </a:p>
          <a:p>
            <a:pPr marL="342900" indent="-342900">
              <a:buFont typeface="Arial" panose="020B0604020202020204" pitchFamily="34" charset="0"/>
              <a:buAutoNum type="arabicPeriod"/>
            </a:pPr>
            <a:r>
              <a:rPr lang="en-US" dirty="0"/>
              <a:t>Policy’s/legislation impact on achieving SPRS priorities (non-obligatory question)</a:t>
            </a:r>
          </a:p>
          <a:p>
            <a:pPr marL="342900" indent="-342900">
              <a:buAutoNum type="arabicPeriod"/>
            </a:pPr>
            <a:r>
              <a:rPr lang="en-US" dirty="0"/>
              <a:t>Identification of measures of selected policy/legislation with territorial impacts (number of measures, nature of impacts) (non-obligatory question) </a:t>
            </a:r>
          </a:p>
          <a:p>
            <a:pPr marL="342900" indent="-342900">
              <a:buAutoNum type="arabicPeriod"/>
            </a:pPr>
            <a:r>
              <a:rPr lang="en-US" dirty="0"/>
              <a:t>Identification of detailed criteria for assessment </a:t>
            </a:r>
          </a:p>
          <a:p>
            <a:pPr marL="342900" indent="-342900">
              <a:buAutoNum type="arabicPeriod"/>
            </a:pPr>
            <a:r>
              <a:rPr lang="en-US" dirty="0"/>
              <a:t>Identification of areas, on which the policy/legislation will impact (level of urbanization, development level, cross-border aspect) </a:t>
            </a:r>
          </a:p>
          <a:p>
            <a:pPr marL="0" indent="0">
              <a:buNone/>
            </a:pPr>
            <a:r>
              <a:rPr lang="en-US" dirty="0"/>
              <a:t>Decision about the detailed assessment (questions 3, 5, 6, 7)</a:t>
            </a:r>
          </a:p>
        </p:txBody>
      </p:sp>
      <p:sp>
        <p:nvSpPr>
          <p:cNvPr id="5" name="Text Placeholder 4">
            <a:extLst>
              <a:ext uri="{FF2B5EF4-FFF2-40B4-BE49-F238E27FC236}">
                <a16:creationId xmlns:a16="http://schemas.microsoft.com/office/drawing/2014/main" id="{681AB718-48D9-475C-8933-509671AF7717}"/>
              </a:ext>
            </a:extLst>
          </p:cNvPr>
          <p:cNvSpPr>
            <a:spLocks noGrp="1"/>
          </p:cNvSpPr>
          <p:nvPr>
            <p:ph type="body" sz="quarter" idx="12"/>
          </p:nvPr>
        </p:nvSpPr>
        <p:spPr/>
        <p:txBody>
          <a:bodyPr/>
          <a:lstStyle/>
          <a:p>
            <a:r>
              <a:rPr lang="en-US" dirty="0"/>
              <a:t>12</a:t>
            </a:r>
            <a:endParaRPr lang="sl-SI" dirty="0"/>
          </a:p>
        </p:txBody>
      </p:sp>
      <p:sp>
        <p:nvSpPr>
          <p:cNvPr id="7" name="Oval 6">
            <a:extLst>
              <a:ext uri="{FF2B5EF4-FFF2-40B4-BE49-F238E27FC236}">
                <a16:creationId xmlns:a16="http://schemas.microsoft.com/office/drawing/2014/main" id="{8A7D631C-B8F5-6494-DA9B-F6CAFC9F4C80}"/>
              </a:ext>
            </a:extLst>
          </p:cNvPr>
          <p:cNvSpPr/>
          <p:nvPr/>
        </p:nvSpPr>
        <p:spPr>
          <a:xfrm>
            <a:off x="8680173" y="5406887"/>
            <a:ext cx="1378226" cy="1325216"/>
          </a:xfrm>
          <a:prstGeom prst="ellipse">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TIA is recommended.</a:t>
            </a:r>
            <a:endParaRPr lang="sl-SI" dirty="0"/>
          </a:p>
        </p:txBody>
      </p:sp>
      <p:sp>
        <p:nvSpPr>
          <p:cNvPr id="8" name="Oval 7">
            <a:extLst>
              <a:ext uri="{FF2B5EF4-FFF2-40B4-BE49-F238E27FC236}">
                <a16:creationId xmlns:a16="http://schemas.microsoft.com/office/drawing/2014/main" id="{48550273-D395-3DA0-4920-DCFC05564889}"/>
              </a:ext>
            </a:extLst>
          </p:cNvPr>
          <p:cNvSpPr/>
          <p:nvPr/>
        </p:nvSpPr>
        <p:spPr>
          <a:xfrm>
            <a:off x="10356533" y="5416151"/>
            <a:ext cx="1378226" cy="132521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TIA is unnecessary.</a:t>
            </a:r>
            <a:endParaRPr lang="sl-SI" dirty="0"/>
          </a:p>
        </p:txBody>
      </p:sp>
      <p:sp>
        <p:nvSpPr>
          <p:cNvPr id="9" name="Oval 8">
            <a:extLst>
              <a:ext uri="{FF2B5EF4-FFF2-40B4-BE49-F238E27FC236}">
                <a16:creationId xmlns:a16="http://schemas.microsoft.com/office/drawing/2014/main" id="{006B71AB-1C4A-5BA2-DA7F-44B1C4DBAE36}"/>
              </a:ext>
            </a:extLst>
          </p:cNvPr>
          <p:cNvSpPr/>
          <p:nvPr/>
        </p:nvSpPr>
        <p:spPr>
          <a:xfrm>
            <a:off x="7003813" y="5388468"/>
            <a:ext cx="1378226" cy="1325216"/>
          </a:xfrm>
          <a:prstGeom prst="ellipse">
            <a:avLst/>
          </a:prstGeom>
          <a:solidFill>
            <a:srgbClr val="CE3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TIA is obligatory.</a:t>
            </a:r>
            <a:endParaRPr lang="sl-SI" dirty="0"/>
          </a:p>
        </p:txBody>
      </p:sp>
    </p:spTree>
    <p:extLst>
      <p:ext uri="{BB962C8B-B14F-4D97-AF65-F5344CB8AC3E}">
        <p14:creationId xmlns:p14="http://schemas.microsoft.com/office/powerpoint/2010/main" val="239429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2B33-5473-62C9-67F2-9CF7E3B3029E}"/>
              </a:ext>
            </a:extLst>
          </p:cNvPr>
          <p:cNvSpPr>
            <a:spLocks noGrp="1"/>
          </p:cNvSpPr>
          <p:nvPr>
            <p:ph type="title"/>
          </p:nvPr>
        </p:nvSpPr>
        <p:spPr/>
        <p:txBody>
          <a:bodyPr/>
          <a:lstStyle/>
          <a:p>
            <a:r>
              <a:rPr lang="en-US" dirty="0"/>
              <a:t>4 Territorial Impact Assessment approach</a:t>
            </a:r>
            <a:endParaRPr lang="sl-SI" dirty="0">
              <a:latin typeface="Franklin Gothic Demi" panose="020B0703020102020204" pitchFamily="34" charset="0"/>
            </a:endParaRPr>
          </a:p>
        </p:txBody>
      </p:sp>
      <p:sp>
        <p:nvSpPr>
          <p:cNvPr id="3" name="Text Placeholder 2">
            <a:extLst>
              <a:ext uri="{FF2B5EF4-FFF2-40B4-BE49-F238E27FC236}">
                <a16:creationId xmlns:a16="http://schemas.microsoft.com/office/drawing/2014/main" id="{03EB9275-5919-3FE3-FC08-70BDAB3B6CF9}"/>
              </a:ext>
            </a:extLst>
          </p:cNvPr>
          <p:cNvSpPr>
            <a:spLocks noGrp="1"/>
          </p:cNvSpPr>
          <p:nvPr>
            <p:ph type="body" sz="quarter" idx="10"/>
          </p:nvPr>
        </p:nvSpPr>
        <p:spPr/>
        <p:txBody>
          <a:bodyPr/>
          <a:lstStyle/>
          <a:p>
            <a:r>
              <a:rPr lang="en-US" dirty="0">
                <a:solidFill>
                  <a:srgbClr val="688351"/>
                </a:solidFill>
              </a:rPr>
              <a:t>Detailed assessment TIA-SI</a:t>
            </a:r>
            <a:endParaRPr lang="sl-SI" dirty="0">
              <a:solidFill>
                <a:srgbClr val="688351"/>
              </a:solidFill>
            </a:endParaRPr>
          </a:p>
        </p:txBody>
      </p:sp>
      <p:sp>
        <p:nvSpPr>
          <p:cNvPr id="4" name="Text Placeholder 3">
            <a:extLst>
              <a:ext uri="{FF2B5EF4-FFF2-40B4-BE49-F238E27FC236}">
                <a16:creationId xmlns:a16="http://schemas.microsoft.com/office/drawing/2014/main" id="{A1E8BA3D-D214-C9A5-6FC9-D3FCB8EABB67}"/>
              </a:ext>
            </a:extLst>
          </p:cNvPr>
          <p:cNvSpPr>
            <a:spLocks noGrp="1"/>
          </p:cNvSpPr>
          <p:nvPr>
            <p:ph type="body" sz="quarter" idx="11"/>
          </p:nvPr>
        </p:nvSpPr>
        <p:spPr>
          <a:xfrm>
            <a:off x="490409" y="1676503"/>
            <a:ext cx="4851871" cy="4012296"/>
          </a:xfrm>
        </p:spPr>
        <p:txBody>
          <a:bodyPr>
            <a:normAutofit/>
          </a:bodyPr>
          <a:lstStyle/>
          <a:p>
            <a:r>
              <a:rPr lang="en-US" dirty="0">
                <a:ea typeface="Calibri" panose="020F0502020204030204" pitchFamily="34" charset="0"/>
                <a:cs typeface="Times New Roman" panose="02020603050405020304" pitchFamily="18" charset="0"/>
              </a:rPr>
              <a:t>Assessment for each type of territory or territorial unit separately.</a:t>
            </a:r>
          </a:p>
          <a:p>
            <a:r>
              <a:rPr lang="en-US" sz="1800" dirty="0">
                <a:effectLst/>
                <a:ea typeface="Calibri" panose="020F0502020204030204" pitchFamily="34" charset="0"/>
                <a:cs typeface="Times New Roman" panose="02020603050405020304" pitchFamily="18" charset="0"/>
              </a:rPr>
              <a:t>Assessment is done for subfields, selected in the quick check, and for criteria, identified for each of the subfields. </a:t>
            </a:r>
          </a:p>
          <a:p>
            <a:r>
              <a:rPr lang="en-US" sz="1800" dirty="0">
                <a:effectLst/>
                <a:ea typeface="Calibri" panose="020F0502020204030204" pitchFamily="34" charset="0"/>
                <a:cs typeface="Times New Roman" panose="02020603050405020304" pitchFamily="18" charset="0"/>
              </a:rPr>
              <a:t>Assessment of direction (positive/negative) and power of the impact (-2, -1,  -1/1, 1, 2, 0 – no impact, I cannot assess.)</a:t>
            </a:r>
          </a:p>
          <a:p>
            <a:r>
              <a:rPr lang="en-US" sz="1800" dirty="0">
                <a:effectLst/>
                <a:ea typeface="Calibri" panose="020F0502020204030204" pitchFamily="34" charset="0"/>
                <a:cs typeface="Times New Roman" panose="02020603050405020304" pitchFamily="18" charset="0"/>
              </a:rPr>
              <a:t>Each numeric score needs to be explained.</a:t>
            </a:r>
          </a:p>
        </p:txBody>
      </p:sp>
      <p:sp>
        <p:nvSpPr>
          <p:cNvPr id="5" name="Text Placeholder 4">
            <a:extLst>
              <a:ext uri="{FF2B5EF4-FFF2-40B4-BE49-F238E27FC236}">
                <a16:creationId xmlns:a16="http://schemas.microsoft.com/office/drawing/2014/main" id="{681AB718-48D9-475C-8933-509671AF7717}"/>
              </a:ext>
            </a:extLst>
          </p:cNvPr>
          <p:cNvSpPr>
            <a:spLocks noGrp="1"/>
          </p:cNvSpPr>
          <p:nvPr>
            <p:ph type="body" sz="quarter" idx="12"/>
          </p:nvPr>
        </p:nvSpPr>
        <p:spPr/>
        <p:txBody>
          <a:bodyPr/>
          <a:lstStyle/>
          <a:p>
            <a:r>
              <a:rPr lang="en-US" dirty="0"/>
              <a:t>13</a:t>
            </a:r>
            <a:endParaRPr lang="sl-SI" dirty="0"/>
          </a:p>
        </p:txBody>
      </p:sp>
      <p:pic>
        <p:nvPicPr>
          <p:cNvPr id="23" name="Picture 22">
            <a:extLst>
              <a:ext uri="{FF2B5EF4-FFF2-40B4-BE49-F238E27FC236}">
                <a16:creationId xmlns:a16="http://schemas.microsoft.com/office/drawing/2014/main" id="{BE013FD5-7AE9-4C50-4BA2-20B1B4C8B4FD}"/>
              </a:ext>
            </a:extLst>
          </p:cNvPr>
          <p:cNvPicPr>
            <a:picLocks noChangeAspect="1"/>
          </p:cNvPicPr>
          <p:nvPr/>
        </p:nvPicPr>
        <p:blipFill>
          <a:blip r:embed="rId2"/>
          <a:stretch>
            <a:fillRect/>
          </a:stretch>
        </p:blipFill>
        <p:spPr>
          <a:xfrm>
            <a:off x="5500867" y="1810447"/>
            <a:ext cx="6691133" cy="2695291"/>
          </a:xfrm>
          <a:prstGeom prst="rect">
            <a:avLst/>
          </a:prstGeom>
        </p:spPr>
      </p:pic>
    </p:spTree>
    <p:extLst>
      <p:ext uri="{BB962C8B-B14F-4D97-AF65-F5344CB8AC3E}">
        <p14:creationId xmlns:p14="http://schemas.microsoft.com/office/powerpoint/2010/main" val="354366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2B33-5473-62C9-67F2-9CF7E3B3029E}"/>
              </a:ext>
            </a:extLst>
          </p:cNvPr>
          <p:cNvSpPr>
            <a:spLocks noGrp="1"/>
          </p:cNvSpPr>
          <p:nvPr>
            <p:ph type="title"/>
          </p:nvPr>
        </p:nvSpPr>
        <p:spPr/>
        <p:txBody>
          <a:bodyPr/>
          <a:lstStyle/>
          <a:p>
            <a:r>
              <a:rPr lang="en-US" dirty="0"/>
              <a:t>4 Territorial Impact Assessment Approach</a:t>
            </a:r>
            <a:endParaRPr lang="sl-SI" dirty="0">
              <a:latin typeface="Franklin Gothic Demi" panose="020B0703020102020204" pitchFamily="34" charset="0"/>
            </a:endParaRPr>
          </a:p>
        </p:txBody>
      </p:sp>
      <p:sp>
        <p:nvSpPr>
          <p:cNvPr id="3" name="Text Placeholder 2">
            <a:extLst>
              <a:ext uri="{FF2B5EF4-FFF2-40B4-BE49-F238E27FC236}">
                <a16:creationId xmlns:a16="http://schemas.microsoft.com/office/drawing/2014/main" id="{03EB9275-5919-3FE3-FC08-70BDAB3B6CF9}"/>
              </a:ext>
            </a:extLst>
          </p:cNvPr>
          <p:cNvSpPr>
            <a:spLocks noGrp="1"/>
          </p:cNvSpPr>
          <p:nvPr>
            <p:ph type="body" sz="quarter" idx="10"/>
          </p:nvPr>
        </p:nvSpPr>
        <p:spPr/>
        <p:txBody>
          <a:bodyPr/>
          <a:lstStyle/>
          <a:p>
            <a:r>
              <a:rPr lang="en-US" dirty="0"/>
              <a:t>Summary</a:t>
            </a:r>
            <a:endParaRPr lang="sl-SI" dirty="0"/>
          </a:p>
        </p:txBody>
      </p:sp>
      <p:sp>
        <p:nvSpPr>
          <p:cNvPr id="4" name="Text Placeholder 3">
            <a:extLst>
              <a:ext uri="{FF2B5EF4-FFF2-40B4-BE49-F238E27FC236}">
                <a16:creationId xmlns:a16="http://schemas.microsoft.com/office/drawing/2014/main" id="{A1E8BA3D-D214-C9A5-6FC9-D3FCB8EABB67}"/>
              </a:ext>
            </a:extLst>
          </p:cNvPr>
          <p:cNvSpPr>
            <a:spLocks noGrp="1"/>
          </p:cNvSpPr>
          <p:nvPr>
            <p:ph type="body" sz="quarter" idx="11"/>
          </p:nvPr>
        </p:nvSpPr>
        <p:spPr>
          <a:xfrm>
            <a:off x="490408" y="1676503"/>
            <a:ext cx="7446583" cy="4012296"/>
          </a:xfrm>
        </p:spPr>
        <p:txBody>
          <a:bodyPr>
            <a:normAutofit/>
          </a:bodyPr>
          <a:lstStyle/>
          <a:p>
            <a:r>
              <a:rPr lang="en-US" dirty="0"/>
              <a:t>Summary of the scores (compliance with priority, impact on priorities, selected subfields and impact on type of areas)</a:t>
            </a:r>
          </a:p>
          <a:p>
            <a:r>
              <a:rPr lang="en-US" dirty="0">
                <a:solidFill>
                  <a:srgbClr val="C00000"/>
                </a:solidFill>
              </a:rPr>
              <a:t>Exposure of potential negative impacts on priorities of SPRS 2050 and proposal of necessary adaptations of the policy/legislation </a:t>
            </a:r>
            <a:r>
              <a:rPr lang="en-US" dirty="0"/>
              <a:t>(preparation process, renovation)</a:t>
            </a:r>
          </a:p>
          <a:p>
            <a:r>
              <a:rPr lang="en-US" dirty="0"/>
              <a:t>Concluding evaluation of the joint contribution of the policy/legislation to achieving the priorities SPRS 2050 (minor/moderate/major impact)</a:t>
            </a:r>
          </a:p>
          <a:p>
            <a:r>
              <a:rPr lang="en-US" dirty="0"/>
              <a:t>Input for the results’ database</a:t>
            </a:r>
          </a:p>
          <a:p>
            <a:r>
              <a:rPr lang="en-US" dirty="0"/>
              <a:t>Production of .pdf report of the whole assessment </a:t>
            </a:r>
          </a:p>
          <a:p>
            <a:r>
              <a:rPr lang="en-US" dirty="0"/>
              <a:t>Possibly to submit comment to the tool</a:t>
            </a:r>
          </a:p>
        </p:txBody>
      </p:sp>
      <p:sp>
        <p:nvSpPr>
          <p:cNvPr id="5" name="Text Placeholder 4">
            <a:extLst>
              <a:ext uri="{FF2B5EF4-FFF2-40B4-BE49-F238E27FC236}">
                <a16:creationId xmlns:a16="http://schemas.microsoft.com/office/drawing/2014/main" id="{681AB718-48D9-475C-8933-509671AF7717}"/>
              </a:ext>
            </a:extLst>
          </p:cNvPr>
          <p:cNvSpPr>
            <a:spLocks noGrp="1"/>
          </p:cNvSpPr>
          <p:nvPr>
            <p:ph type="body" sz="quarter" idx="12"/>
          </p:nvPr>
        </p:nvSpPr>
        <p:spPr/>
        <p:txBody>
          <a:bodyPr/>
          <a:lstStyle/>
          <a:p>
            <a:r>
              <a:rPr lang="en-US" dirty="0"/>
              <a:t>14</a:t>
            </a:r>
            <a:endParaRPr lang="sl-SI" dirty="0"/>
          </a:p>
        </p:txBody>
      </p:sp>
      <p:pic>
        <p:nvPicPr>
          <p:cNvPr id="10" name="Picture 9">
            <a:extLst>
              <a:ext uri="{FF2B5EF4-FFF2-40B4-BE49-F238E27FC236}">
                <a16:creationId xmlns:a16="http://schemas.microsoft.com/office/drawing/2014/main" id="{3C2B133D-7F1C-F827-B9FB-FDDBBCC5FC97}"/>
              </a:ext>
            </a:extLst>
          </p:cNvPr>
          <p:cNvPicPr>
            <a:picLocks noChangeAspect="1"/>
          </p:cNvPicPr>
          <p:nvPr/>
        </p:nvPicPr>
        <p:blipFill rotWithShape="1">
          <a:blip r:embed="rId2"/>
          <a:srcRect l="34700" t="18844" r="37678" b="10222"/>
          <a:stretch/>
        </p:blipFill>
        <p:spPr>
          <a:xfrm>
            <a:off x="8490479" y="1518955"/>
            <a:ext cx="3211112" cy="4638389"/>
          </a:xfrm>
          <a:prstGeom prst="rect">
            <a:avLst/>
          </a:prstGeom>
        </p:spPr>
      </p:pic>
    </p:spTree>
    <p:extLst>
      <p:ext uri="{BB962C8B-B14F-4D97-AF65-F5344CB8AC3E}">
        <p14:creationId xmlns:p14="http://schemas.microsoft.com/office/powerpoint/2010/main" val="4116502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E33C1-360C-4FA6-538A-F39F2FB62E65}"/>
              </a:ext>
            </a:extLst>
          </p:cNvPr>
          <p:cNvSpPr>
            <a:spLocks noGrp="1"/>
          </p:cNvSpPr>
          <p:nvPr>
            <p:ph type="title"/>
          </p:nvPr>
        </p:nvSpPr>
        <p:spPr/>
        <p:txBody>
          <a:bodyPr>
            <a:normAutofit/>
          </a:bodyPr>
          <a:lstStyle/>
          <a:p>
            <a:r>
              <a:rPr lang="en-US" dirty="0"/>
              <a:t>4 Preparation of the digital tool for TIA</a:t>
            </a:r>
            <a:endParaRPr lang="sl-SI" dirty="0"/>
          </a:p>
        </p:txBody>
      </p:sp>
      <p:sp>
        <p:nvSpPr>
          <p:cNvPr id="4" name="Text Placeholder 3">
            <a:extLst>
              <a:ext uri="{FF2B5EF4-FFF2-40B4-BE49-F238E27FC236}">
                <a16:creationId xmlns:a16="http://schemas.microsoft.com/office/drawing/2014/main" id="{BCA8A8D3-31DB-7FFE-BDEC-BAD0AC41E58F}"/>
              </a:ext>
            </a:extLst>
          </p:cNvPr>
          <p:cNvSpPr>
            <a:spLocks noGrp="1"/>
          </p:cNvSpPr>
          <p:nvPr>
            <p:ph type="body" sz="quarter" idx="11"/>
          </p:nvPr>
        </p:nvSpPr>
        <p:spPr>
          <a:xfrm>
            <a:off x="482400" y="1619885"/>
            <a:ext cx="8353869" cy="4012296"/>
          </a:xfrm>
        </p:spPr>
        <p:txBody>
          <a:bodyPr>
            <a:normAutofit fontScale="92500" lnSpcReduction="10000"/>
          </a:bodyPr>
          <a:lstStyle/>
          <a:p>
            <a:r>
              <a:rPr lang="en-US" dirty="0"/>
              <a:t>Analysis of the existing practice of TIA and related tools</a:t>
            </a:r>
          </a:p>
          <a:p>
            <a:r>
              <a:rPr lang="en-US" dirty="0"/>
              <a:t>Testing of the ESPON Quick Check tool and the ESPON assessment tool</a:t>
            </a:r>
          </a:p>
          <a:p>
            <a:r>
              <a:rPr lang="en-US" dirty="0"/>
              <a:t>Testing of the German approach “equivalence living condition check”</a:t>
            </a:r>
            <a:r>
              <a:rPr lang="en-US" sz="1500" dirty="0"/>
              <a:t> (Agricultural Land Act, Spatial Planning Act, Act on Comprehensive Transport Planning)</a:t>
            </a:r>
            <a:endParaRPr lang="sl-SI" sz="1600" dirty="0"/>
          </a:p>
          <a:p>
            <a:r>
              <a:rPr lang="en-US" dirty="0"/>
              <a:t>Preparation of Slovenian approach (quick check + detailed assessment)</a:t>
            </a:r>
          </a:p>
          <a:p>
            <a:r>
              <a:rPr lang="en-US" dirty="0"/>
              <a:t>Testing of Slovene approach in two variants </a:t>
            </a:r>
            <a:r>
              <a:rPr lang="en-US" sz="1500" dirty="0"/>
              <a:t>(Agricultural Land Act, Strategy of the transport development of RS until year 2030, Common Agricultural Policy in Slovenia, 2021-2027)</a:t>
            </a:r>
          </a:p>
          <a:p>
            <a:r>
              <a:rPr lang="en-US" dirty="0"/>
              <a:t>Improvement of Slovenian approach Development of the tool and testing on regional and local policies</a:t>
            </a:r>
          </a:p>
          <a:p>
            <a:r>
              <a:rPr lang="en-US" dirty="0"/>
              <a:t>Checking of the possibility for integration of the tool into governmental cloud/e-Prostor platform/MOPED – modular digital tool for legislation preparation</a:t>
            </a:r>
            <a:endParaRPr lang="sl-SI" dirty="0"/>
          </a:p>
        </p:txBody>
      </p:sp>
      <p:sp>
        <p:nvSpPr>
          <p:cNvPr id="12" name="Text Placeholder 11">
            <a:extLst>
              <a:ext uri="{FF2B5EF4-FFF2-40B4-BE49-F238E27FC236}">
                <a16:creationId xmlns:a16="http://schemas.microsoft.com/office/drawing/2014/main" id="{B446B730-579A-799E-C996-A13DCD3A4596}"/>
              </a:ext>
            </a:extLst>
          </p:cNvPr>
          <p:cNvSpPr>
            <a:spLocks noGrp="1"/>
          </p:cNvSpPr>
          <p:nvPr>
            <p:ph type="body" sz="quarter" idx="12"/>
          </p:nvPr>
        </p:nvSpPr>
        <p:spPr/>
        <p:txBody>
          <a:bodyPr/>
          <a:lstStyle/>
          <a:p>
            <a:r>
              <a:rPr lang="en-US" dirty="0"/>
              <a:t>15</a:t>
            </a:r>
            <a:endParaRPr lang="sl-SI" dirty="0"/>
          </a:p>
        </p:txBody>
      </p:sp>
      <p:sp>
        <p:nvSpPr>
          <p:cNvPr id="7" name="Rectangle 6">
            <a:extLst>
              <a:ext uri="{FF2B5EF4-FFF2-40B4-BE49-F238E27FC236}">
                <a16:creationId xmlns:a16="http://schemas.microsoft.com/office/drawing/2014/main" id="{1C53EE88-7C2A-4F00-2DD6-8AA8A91C6018}"/>
              </a:ext>
            </a:extLst>
          </p:cNvPr>
          <p:cNvSpPr/>
          <p:nvPr/>
        </p:nvSpPr>
        <p:spPr>
          <a:xfrm>
            <a:off x="9000565" y="2250831"/>
            <a:ext cx="2693018" cy="1971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Franklin Gothic Medium" panose="020B0603020102020204" pitchFamily="34" charset="0"/>
              </a:rPr>
              <a:t>Feedback from tests in regards to usefulness, content adequacy and comprehensiveness of the approach</a:t>
            </a:r>
            <a:endParaRPr lang="sl-SI" dirty="0">
              <a:latin typeface="Franklin Gothic Medium" panose="020B0603020102020204" pitchFamily="34" charset="0"/>
            </a:endParaRPr>
          </a:p>
        </p:txBody>
      </p:sp>
      <p:sp>
        <p:nvSpPr>
          <p:cNvPr id="8" name="Rectangle 7">
            <a:extLst>
              <a:ext uri="{FF2B5EF4-FFF2-40B4-BE49-F238E27FC236}">
                <a16:creationId xmlns:a16="http://schemas.microsoft.com/office/drawing/2014/main" id="{182E2867-9763-9886-DCA3-96A892CD8873}"/>
              </a:ext>
            </a:extLst>
          </p:cNvPr>
          <p:cNvSpPr/>
          <p:nvPr/>
        </p:nvSpPr>
        <p:spPr>
          <a:xfrm>
            <a:off x="9000565" y="4629042"/>
            <a:ext cx="2709035" cy="124882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Franklin Gothic Medium" panose="020B0603020102020204" pitchFamily="34" charset="0"/>
              </a:rPr>
              <a:t>Feedback about technical possibilities to prepare and implement the digital tool</a:t>
            </a:r>
            <a:endParaRPr lang="sl-SI" dirty="0">
              <a:solidFill>
                <a:schemeClr val="tx1"/>
              </a:solidFill>
              <a:latin typeface="Franklin Gothic Medium" panose="020B0603020102020204" pitchFamily="34" charset="0"/>
            </a:endParaRPr>
          </a:p>
        </p:txBody>
      </p:sp>
      <p:sp>
        <p:nvSpPr>
          <p:cNvPr id="9" name="Arrow: Right 8">
            <a:extLst>
              <a:ext uri="{FF2B5EF4-FFF2-40B4-BE49-F238E27FC236}">
                <a16:creationId xmlns:a16="http://schemas.microsoft.com/office/drawing/2014/main" id="{B0BE87E4-2EAA-27A9-B672-D59E0B1447CD}"/>
              </a:ext>
            </a:extLst>
          </p:cNvPr>
          <p:cNvSpPr/>
          <p:nvPr/>
        </p:nvSpPr>
        <p:spPr>
          <a:xfrm>
            <a:off x="8323728" y="3182471"/>
            <a:ext cx="439271" cy="246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Arrow: Right 9">
            <a:extLst>
              <a:ext uri="{FF2B5EF4-FFF2-40B4-BE49-F238E27FC236}">
                <a16:creationId xmlns:a16="http://schemas.microsoft.com/office/drawing/2014/main" id="{9D6F1122-78F7-A3B9-77BF-DA7163154BEB}"/>
              </a:ext>
            </a:extLst>
          </p:cNvPr>
          <p:cNvSpPr/>
          <p:nvPr/>
        </p:nvSpPr>
        <p:spPr>
          <a:xfrm>
            <a:off x="8306144" y="5132434"/>
            <a:ext cx="439271" cy="246529"/>
          </a:xfrm>
          <a:prstGeom prst="rightArrow">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80327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1DCF-561A-46D1-D958-572D34C95588}"/>
              </a:ext>
            </a:extLst>
          </p:cNvPr>
          <p:cNvSpPr>
            <a:spLocks noGrp="1"/>
          </p:cNvSpPr>
          <p:nvPr>
            <p:ph type="title"/>
          </p:nvPr>
        </p:nvSpPr>
        <p:spPr/>
        <p:txBody>
          <a:bodyPr/>
          <a:lstStyle/>
          <a:p>
            <a:r>
              <a:rPr lang="en-US" dirty="0"/>
              <a:t>4 Use of the tool in the practice</a:t>
            </a:r>
            <a:endParaRPr lang="sl-SI" dirty="0"/>
          </a:p>
        </p:txBody>
      </p:sp>
      <p:sp>
        <p:nvSpPr>
          <p:cNvPr id="4" name="Text Placeholder 3">
            <a:extLst>
              <a:ext uri="{FF2B5EF4-FFF2-40B4-BE49-F238E27FC236}">
                <a16:creationId xmlns:a16="http://schemas.microsoft.com/office/drawing/2014/main" id="{E367BF6F-57EB-6A4C-0620-5CC995A35954}"/>
              </a:ext>
            </a:extLst>
          </p:cNvPr>
          <p:cNvSpPr>
            <a:spLocks noGrp="1"/>
          </p:cNvSpPr>
          <p:nvPr>
            <p:ph type="body" sz="quarter" idx="11"/>
          </p:nvPr>
        </p:nvSpPr>
        <p:spPr>
          <a:xfrm>
            <a:off x="481914" y="1536192"/>
            <a:ext cx="5979846" cy="4437887"/>
          </a:xfrm>
        </p:spPr>
        <p:txBody>
          <a:bodyPr>
            <a:normAutofit/>
          </a:bodyPr>
          <a:lstStyle/>
          <a:p>
            <a:pPr marL="285750" indent="-285750">
              <a:buFont typeface="Arial" panose="020B0604020202020204" pitchFamily="34" charset="0"/>
              <a:buChar char="•"/>
            </a:pPr>
            <a:r>
              <a:rPr lang="en-US" dirty="0"/>
              <a:t>Currently still in the development-testing phase</a:t>
            </a:r>
          </a:p>
          <a:p>
            <a:pPr marL="285750" indent="-285750">
              <a:buFont typeface="Arial" panose="020B0604020202020204" pitchFamily="34" charset="0"/>
              <a:buChar char="•"/>
            </a:pPr>
            <a:r>
              <a:rPr lang="en-US" dirty="0"/>
              <a:t>Available to national administration, regional development agencies and municipalities to use in the policy making process</a:t>
            </a:r>
          </a:p>
          <a:p>
            <a:pPr marL="285750" indent="-285750">
              <a:buFont typeface="Arial" panose="020B0604020202020204" pitchFamily="34" charset="0"/>
              <a:buChar char="•"/>
            </a:pPr>
            <a:r>
              <a:rPr lang="en-US" dirty="0"/>
              <a:t>Ministry of the Natural Resources and Planning in charge of the tool implementation</a:t>
            </a:r>
          </a:p>
          <a:p>
            <a:pPr marL="285750" indent="-285750">
              <a:buFont typeface="Arial" panose="020B0604020202020204" pitchFamily="34" charset="0"/>
              <a:buChar char="•"/>
            </a:pPr>
            <a:r>
              <a:rPr lang="en-US" dirty="0"/>
              <a:t>Foreseen partial integration into the digital process/assessment related to the legislative procedure</a:t>
            </a:r>
          </a:p>
          <a:p>
            <a:pPr marL="285750" indent="-285750">
              <a:buFont typeface="Arial" panose="020B0604020202020204" pitchFamily="34" charset="0"/>
              <a:buChar char="•"/>
            </a:pPr>
            <a:r>
              <a:rPr lang="en-US" dirty="0"/>
              <a:t>Foreseen full integration into the e-Prostor platform</a:t>
            </a:r>
          </a:p>
          <a:p>
            <a:endParaRPr lang="en-US" b="1" dirty="0"/>
          </a:p>
          <a:p>
            <a:endParaRPr lang="en-US" b="1" dirty="0">
              <a:solidFill>
                <a:srgbClr val="C00000"/>
              </a:solidFill>
            </a:endParaRPr>
          </a:p>
        </p:txBody>
      </p:sp>
      <p:sp>
        <p:nvSpPr>
          <p:cNvPr id="5" name="Text Placeholder 4">
            <a:extLst>
              <a:ext uri="{FF2B5EF4-FFF2-40B4-BE49-F238E27FC236}">
                <a16:creationId xmlns:a16="http://schemas.microsoft.com/office/drawing/2014/main" id="{18F9C92D-EF72-8ED3-F027-C889B38C48D9}"/>
              </a:ext>
            </a:extLst>
          </p:cNvPr>
          <p:cNvSpPr>
            <a:spLocks noGrp="1"/>
          </p:cNvSpPr>
          <p:nvPr>
            <p:ph type="body" sz="quarter" idx="12"/>
          </p:nvPr>
        </p:nvSpPr>
        <p:spPr/>
        <p:txBody>
          <a:bodyPr/>
          <a:lstStyle/>
          <a:p>
            <a:r>
              <a:rPr lang="en-US" dirty="0"/>
              <a:t>16</a:t>
            </a:r>
            <a:endParaRPr lang="sl-SI" dirty="0"/>
          </a:p>
        </p:txBody>
      </p:sp>
      <p:pic>
        <p:nvPicPr>
          <p:cNvPr id="6" name="Picture 5">
            <a:extLst>
              <a:ext uri="{FF2B5EF4-FFF2-40B4-BE49-F238E27FC236}">
                <a16:creationId xmlns:a16="http://schemas.microsoft.com/office/drawing/2014/main" id="{93C59E1C-ED0E-BD9F-C323-E1BC2A8DF528}"/>
              </a:ext>
            </a:extLst>
          </p:cNvPr>
          <p:cNvPicPr>
            <a:picLocks noChangeAspect="1"/>
          </p:cNvPicPr>
          <p:nvPr/>
        </p:nvPicPr>
        <p:blipFill rotWithShape="1">
          <a:blip r:embed="rId2"/>
          <a:srcRect l="21800" t="12889" r="23058" b="5367"/>
          <a:stretch/>
        </p:blipFill>
        <p:spPr>
          <a:xfrm>
            <a:off x="6558952" y="1607416"/>
            <a:ext cx="5151134" cy="4295438"/>
          </a:xfrm>
          <a:prstGeom prst="rect">
            <a:avLst/>
          </a:prstGeom>
        </p:spPr>
      </p:pic>
    </p:spTree>
    <p:extLst>
      <p:ext uri="{BB962C8B-B14F-4D97-AF65-F5344CB8AC3E}">
        <p14:creationId xmlns:p14="http://schemas.microsoft.com/office/powerpoint/2010/main" val="2642911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1DCF-561A-46D1-D958-572D34C95588}"/>
              </a:ext>
            </a:extLst>
          </p:cNvPr>
          <p:cNvSpPr>
            <a:spLocks noGrp="1"/>
          </p:cNvSpPr>
          <p:nvPr>
            <p:ph type="title"/>
          </p:nvPr>
        </p:nvSpPr>
        <p:spPr>
          <a:xfrm>
            <a:off x="336090" y="142496"/>
            <a:ext cx="10404383" cy="635000"/>
          </a:xfrm>
        </p:spPr>
        <p:txBody>
          <a:bodyPr/>
          <a:lstStyle/>
          <a:p>
            <a:r>
              <a:rPr lang="en-US" dirty="0"/>
              <a:t>4 Use of the tool in the practice</a:t>
            </a:r>
            <a:endParaRPr lang="sl-SI" dirty="0"/>
          </a:p>
        </p:txBody>
      </p:sp>
      <p:sp>
        <p:nvSpPr>
          <p:cNvPr id="5" name="Text Placeholder 4">
            <a:extLst>
              <a:ext uri="{FF2B5EF4-FFF2-40B4-BE49-F238E27FC236}">
                <a16:creationId xmlns:a16="http://schemas.microsoft.com/office/drawing/2014/main" id="{18F9C92D-EF72-8ED3-F027-C889B38C48D9}"/>
              </a:ext>
            </a:extLst>
          </p:cNvPr>
          <p:cNvSpPr>
            <a:spLocks noGrp="1"/>
          </p:cNvSpPr>
          <p:nvPr>
            <p:ph type="body" sz="quarter" idx="12"/>
          </p:nvPr>
        </p:nvSpPr>
        <p:spPr/>
        <p:txBody>
          <a:bodyPr/>
          <a:lstStyle/>
          <a:p>
            <a:r>
              <a:rPr lang="en-US" dirty="0"/>
              <a:t>17</a:t>
            </a:r>
            <a:endParaRPr lang="sl-SI" dirty="0"/>
          </a:p>
        </p:txBody>
      </p:sp>
      <p:pic>
        <p:nvPicPr>
          <p:cNvPr id="8" name="Picture 7">
            <a:extLst>
              <a:ext uri="{FF2B5EF4-FFF2-40B4-BE49-F238E27FC236}">
                <a16:creationId xmlns:a16="http://schemas.microsoft.com/office/drawing/2014/main" id="{D73716CB-9EF6-72D7-2073-0C12E40B15D0}"/>
              </a:ext>
            </a:extLst>
          </p:cNvPr>
          <p:cNvPicPr>
            <a:picLocks noChangeAspect="1"/>
          </p:cNvPicPr>
          <p:nvPr/>
        </p:nvPicPr>
        <p:blipFill rotWithShape="1">
          <a:blip r:embed="rId3">
            <a:extLst>
              <a:ext uri="{28A0092B-C50C-407E-A947-70E740481C1C}">
                <a14:useLocalDpi xmlns:a14="http://schemas.microsoft.com/office/drawing/2010/main" val="0"/>
              </a:ext>
            </a:extLst>
          </a:blip>
          <a:srcRect t="-63" b="-237"/>
          <a:stretch/>
        </p:blipFill>
        <p:spPr bwMode="auto">
          <a:xfrm>
            <a:off x="280670" y="1230458"/>
            <a:ext cx="5815330" cy="550545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9C1F705-F46F-03CF-1CAE-0D2522F73A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1" b="-360"/>
          <a:stretch/>
        </p:blipFill>
        <p:spPr bwMode="auto">
          <a:xfrm>
            <a:off x="6158866" y="1336963"/>
            <a:ext cx="5590966" cy="5036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4980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5F6E-095B-9CE8-830E-650CCEBCCEF0}"/>
              </a:ext>
            </a:extLst>
          </p:cNvPr>
          <p:cNvSpPr>
            <a:spLocks noGrp="1"/>
          </p:cNvSpPr>
          <p:nvPr>
            <p:ph type="title"/>
          </p:nvPr>
        </p:nvSpPr>
        <p:spPr/>
        <p:txBody>
          <a:bodyPr/>
          <a:lstStyle/>
          <a:p>
            <a:r>
              <a:rPr lang="en-US" dirty="0"/>
              <a:t>5 Conclusions</a:t>
            </a:r>
            <a:endParaRPr lang="sl-SI" dirty="0"/>
          </a:p>
        </p:txBody>
      </p:sp>
      <p:sp>
        <p:nvSpPr>
          <p:cNvPr id="4" name="Text Placeholder 3">
            <a:extLst>
              <a:ext uri="{FF2B5EF4-FFF2-40B4-BE49-F238E27FC236}">
                <a16:creationId xmlns:a16="http://schemas.microsoft.com/office/drawing/2014/main" id="{7B6B0C4C-F84C-C44C-0464-575F859083D4}"/>
              </a:ext>
            </a:extLst>
          </p:cNvPr>
          <p:cNvSpPr>
            <a:spLocks noGrp="1"/>
          </p:cNvSpPr>
          <p:nvPr>
            <p:ph type="body" sz="quarter" idx="11"/>
          </p:nvPr>
        </p:nvSpPr>
        <p:spPr>
          <a:xfrm>
            <a:off x="482400" y="1619884"/>
            <a:ext cx="11219191" cy="4573652"/>
          </a:xfrm>
        </p:spPr>
        <p:txBody>
          <a:bodyPr>
            <a:normAutofit/>
          </a:bodyPr>
          <a:lstStyle/>
          <a:p>
            <a:pPr marL="342900" indent="-342900">
              <a:buAutoNum type="arabicPeriod"/>
            </a:pPr>
            <a:r>
              <a:rPr lang="en-US" i="1" dirty="0"/>
              <a:t>How can the Territorial Impact Assessment approach in the policy making process assess to what extent sectoral policies will contribute to achieving the goals and priorities of the new Spatial Development Strategy of Slovenia and to what extent they contradict them?</a:t>
            </a:r>
          </a:p>
          <a:p>
            <a:r>
              <a:rPr lang="en-US" dirty="0"/>
              <a:t>Adapted Territorial Impact Assessment for the purposes of the SPRS2050 according to its content and provisions - &gt; the quick check takes into account the priorities, areas, type of areas; A more detailed assessment includes existing indicators for monitoring the situation in territory
The procedure enables the identification of positive and negative impacts and conflicts between the objectives of the evaluated policies/regulations and the priorities of the SPRS 2050
The approach also requires an explanation and addressing of the potential negative impacts and conflicts and an adaptation of the evaluated policy/legislation
For such a qualitative TIA, one needs approximately 1 to 2 days; with a good knowledge of the policy/regulation, even less.</a:t>
            </a:r>
            <a:endParaRPr lang="sl-SI" dirty="0"/>
          </a:p>
          <a:p>
            <a:endParaRPr lang="sl-SI" dirty="0"/>
          </a:p>
        </p:txBody>
      </p:sp>
      <p:sp>
        <p:nvSpPr>
          <p:cNvPr id="5" name="Text Placeholder 4">
            <a:extLst>
              <a:ext uri="{FF2B5EF4-FFF2-40B4-BE49-F238E27FC236}">
                <a16:creationId xmlns:a16="http://schemas.microsoft.com/office/drawing/2014/main" id="{8381EDAC-7427-FA39-CEC0-7A292838DCAB}"/>
              </a:ext>
            </a:extLst>
          </p:cNvPr>
          <p:cNvSpPr>
            <a:spLocks noGrp="1"/>
          </p:cNvSpPr>
          <p:nvPr>
            <p:ph type="body" sz="quarter" idx="12"/>
          </p:nvPr>
        </p:nvSpPr>
        <p:spPr/>
        <p:txBody>
          <a:bodyPr/>
          <a:lstStyle/>
          <a:p>
            <a:r>
              <a:rPr lang="en-US" dirty="0"/>
              <a:t>18</a:t>
            </a:r>
            <a:endParaRPr lang="sl-SI" dirty="0"/>
          </a:p>
        </p:txBody>
      </p:sp>
    </p:spTree>
    <p:extLst>
      <p:ext uri="{BB962C8B-B14F-4D97-AF65-F5344CB8AC3E}">
        <p14:creationId xmlns:p14="http://schemas.microsoft.com/office/powerpoint/2010/main" val="127982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5F6E-095B-9CE8-830E-650CCEBCCEF0}"/>
              </a:ext>
            </a:extLst>
          </p:cNvPr>
          <p:cNvSpPr>
            <a:spLocks noGrp="1"/>
          </p:cNvSpPr>
          <p:nvPr>
            <p:ph type="title"/>
          </p:nvPr>
        </p:nvSpPr>
        <p:spPr/>
        <p:txBody>
          <a:bodyPr/>
          <a:lstStyle/>
          <a:p>
            <a:r>
              <a:rPr lang="en-US" dirty="0"/>
              <a:t>5 Conclusions</a:t>
            </a:r>
            <a:endParaRPr lang="sl-SI" dirty="0"/>
          </a:p>
        </p:txBody>
      </p:sp>
      <p:sp>
        <p:nvSpPr>
          <p:cNvPr id="4" name="Text Placeholder 3">
            <a:extLst>
              <a:ext uri="{FF2B5EF4-FFF2-40B4-BE49-F238E27FC236}">
                <a16:creationId xmlns:a16="http://schemas.microsoft.com/office/drawing/2014/main" id="{7B6B0C4C-F84C-C44C-0464-575F859083D4}"/>
              </a:ext>
            </a:extLst>
          </p:cNvPr>
          <p:cNvSpPr>
            <a:spLocks noGrp="1"/>
          </p:cNvSpPr>
          <p:nvPr>
            <p:ph type="body" sz="quarter" idx="11"/>
          </p:nvPr>
        </p:nvSpPr>
        <p:spPr>
          <a:xfrm>
            <a:off x="482400" y="1619884"/>
            <a:ext cx="11219191" cy="4573652"/>
          </a:xfrm>
        </p:spPr>
        <p:txBody>
          <a:bodyPr>
            <a:normAutofit/>
          </a:bodyPr>
          <a:lstStyle/>
          <a:p>
            <a:pPr marL="0" indent="0">
              <a:spcAft>
                <a:spcPts val="600"/>
              </a:spcAft>
              <a:buNone/>
            </a:pPr>
            <a:r>
              <a:rPr lang="en-US" i="1" dirty="0"/>
              <a:t>2. Should the proposed sector-policy Territorial Impact Assessment be adapted for application at different administrative levels (national, regional or municipal level) and how?</a:t>
            </a:r>
          </a:p>
          <a:p>
            <a:pPr>
              <a:spcAft>
                <a:spcPts val="600"/>
              </a:spcAft>
            </a:pPr>
            <a:r>
              <a:rPr lang="en-US" dirty="0"/>
              <a:t>Testing has shown that the tool is useful and appropriate for the use on the national, regional and local level (and does not need to be adapted). </a:t>
            </a:r>
          </a:p>
          <a:p>
            <a:pPr>
              <a:spcAft>
                <a:spcPts val="600"/>
              </a:spcAft>
            </a:pPr>
            <a:r>
              <a:rPr lang="en-US" dirty="0"/>
              <a:t>The tool enables the assessment of the impacts on the level of the whole Slovenia and for the selected individual territorial unit as well (possible to carry out multiple detailed assessments, namely, to assess the impacts in several territorial units) </a:t>
            </a:r>
          </a:p>
          <a:p>
            <a:pPr>
              <a:spcAft>
                <a:spcPts val="600"/>
              </a:spcAft>
            </a:pPr>
            <a:r>
              <a:rPr lang="en-US" dirty="0"/>
              <a:t>Representatives of the regional development agencies have recognized tool as useful in the cases of regional spatial plans preparation and the preparation of regional development </a:t>
            </a:r>
            <a:r>
              <a:rPr lang="en-US" dirty="0" err="1"/>
              <a:t>programmes</a:t>
            </a:r>
            <a:r>
              <a:rPr lang="en-US" dirty="0"/>
              <a:t> (testing carried out)</a:t>
            </a:r>
          </a:p>
          <a:p>
            <a:pPr marL="0" indent="0">
              <a:buNone/>
            </a:pPr>
            <a:endParaRPr lang="sl-SI" dirty="0"/>
          </a:p>
        </p:txBody>
      </p:sp>
      <p:sp>
        <p:nvSpPr>
          <p:cNvPr id="5" name="Text Placeholder 4">
            <a:extLst>
              <a:ext uri="{FF2B5EF4-FFF2-40B4-BE49-F238E27FC236}">
                <a16:creationId xmlns:a16="http://schemas.microsoft.com/office/drawing/2014/main" id="{8381EDAC-7427-FA39-CEC0-7A292838DCAB}"/>
              </a:ext>
            </a:extLst>
          </p:cNvPr>
          <p:cNvSpPr>
            <a:spLocks noGrp="1"/>
          </p:cNvSpPr>
          <p:nvPr>
            <p:ph type="body" sz="quarter" idx="12"/>
          </p:nvPr>
        </p:nvSpPr>
        <p:spPr/>
        <p:txBody>
          <a:bodyPr/>
          <a:lstStyle/>
          <a:p>
            <a:r>
              <a:rPr lang="en-US" dirty="0"/>
              <a:t>19</a:t>
            </a:r>
            <a:endParaRPr lang="sl-SI" dirty="0"/>
          </a:p>
        </p:txBody>
      </p:sp>
    </p:spTree>
    <p:extLst>
      <p:ext uri="{BB962C8B-B14F-4D97-AF65-F5344CB8AC3E}">
        <p14:creationId xmlns:p14="http://schemas.microsoft.com/office/powerpoint/2010/main" val="85729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B886-E416-C241-B64C-19159F19B653}"/>
              </a:ext>
            </a:extLst>
          </p:cNvPr>
          <p:cNvSpPr>
            <a:spLocks noGrp="1"/>
          </p:cNvSpPr>
          <p:nvPr>
            <p:ph type="title"/>
          </p:nvPr>
        </p:nvSpPr>
        <p:spPr/>
        <p:txBody>
          <a:bodyPr/>
          <a:lstStyle/>
          <a:p>
            <a:r>
              <a:rPr lang="sl-SI" dirty="0" err="1">
                <a:solidFill>
                  <a:srgbClr val="185498"/>
                </a:solidFill>
              </a:rPr>
              <a:t>Structure</a:t>
            </a:r>
            <a:r>
              <a:rPr lang="en-US" dirty="0">
                <a:solidFill>
                  <a:srgbClr val="185498"/>
                </a:solidFill>
              </a:rPr>
              <a:t> of the presentation</a:t>
            </a:r>
            <a:endParaRPr lang="en-SI" dirty="0">
              <a:solidFill>
                <a:srgbClr val="185498"/>
              </a:solidFill>
            </a:endParaRPr>
          </a:p>
        </p:txBody>
      </p:sp>
      <p:sp>
        <p:nvSpPr>
          <p:cNvPr id="4" name="Text Placeholder 3">
            <a:extLst>
              <a:ext uri="{FF2B5EF4-FFF2-40B4-BE49-F238E27FC236}">
                <a16:creationId xmlns:a16="http://schemas.microsoft.com/office/drawing/2014/main" id="{8515A3DE-D776-9A47-8B30-692BB0A878C7}"/>
              </a:ext>
            </a:extLst>
          </p:cNvPr>
          <p:cNvSpPr>
            <a:spLocks noGrp="1"/>
          </p:cNvSpPr>
          <p:nvPr>
            <p:ph type="body" sz="quarter" idx="11"/>
          </p:nvPr>
        </p:nvSpPr>
        <p:spPr>
          <a:xfrm>
            <a:off x="482401" y="1619885"/>
            <a:ext cx="8316291" cy="4012296"/>
          </a:xfrm>
        </p:spPr>
        <p:txBody>
          <a:bodyPr>
            <a:normAutofit/>
          </a:bodyPr>
          <a:lstStyle/>
          <a:p>
            <a:pPr marL="342900" lvl="0" indent="-342900">
              <a:buSzPct val="100000"/>
              <a:buFont typeface="+mj-lt"/>
              <a:buAutoNum type="arabicPeriod"/>
              <a:tabLst>
                <a:tab pos="457200" algn="l"/>
              </a:tabLst>
            </a:pPr>
            <a:r>
              <a:rPr lang="en-US" sz="2000" dirty="0"/>
              <a:t>Aims and objectives of the research</a:t>
            </a:r>
          </a:p>
          <a:p>
            <a:pPr marL="342900" lvl="0" indent="-342900">
              <a:buSzPct val="100000"/>
              <a:buFont typeface="+mj-lt"/>
              <a:buAutoNum type="arabicPeriod"/>
              <a:tabLst>
                <a:tab pos="457200" algn="l"/>
              </a:tabLst>
            </a:pPr>
            <a:r>
              <a:rPr lang="sl-SI" sz="2000" dirty="0"/>
              <a:t>Short </a:t>
            </a:r>
            <a:r>
              <a:rPr lang="sl-SI" sz="2000" dirty="0" err="1"/>
              <a:t>history</a:t>
            </a:r>
            <a:r>
              <a:rPr lang="sl-SI" sz="2000" dirty="0"/>
              <a:t> </a:t>
            </a:r>
            <a:r>
              <a:rPr lang="sl-SI" sz="2000" dirty="0" err="1"/>
              <a:t>of</a:t>
            </a:r>
            <a:r>
              <a:rPr lang="sl-SI" sz="2000" dirty="0"/>
              <a:t> </a:t>
            </a:r>
            <a:r>
              <a:rPr lang="sl-SI" sz="2000" dirty="0" err="1"/>
              <a:t>Territorial</a:t>
            </a:r>
            <a:r>
              <a:rPr lang="sl-SI" sz="2000" dirty="0"/>
              <a:t> </a:t>
            </a:r>
            <a:r>
              <a:rPr lang="sl-SI" sz="2000" dirty="0" err="1"/>
              <a:t>Impact</a:t>
            </a:r>
            <a:r>
              <a:rPr lang="sl-SI" sz="2000" dirty="0"/>
              <a:t> </a:t>
            </a:r>
            <a:r>
              <a:rPr lang="sl-SI" sz="2000" dirty="0" err="1"/>
              <a:t>Assessment</a:t>
            </a:r>
            <a:r>
              <a:rPr lang="en-US" sz="2000" dirty="0"/>
              <a:t> and overview of current practice</a:t>
            </a:r>
            <a:endParaRPr lang="sl-SI" sz="2000" dirty="0"/>
          </a:p>
          <a:p>
            <a:pPr marL="342900" lvl="0" indent="-342900">
              <a:buSzPct val="100000"/>
              <a:buFont typeface="+mj-lt"/>
              <a:buAutoNum type="arabicPeriod"/>
              <a:tabLst>
                <a:tab pos="457200" algn="l"/>
              </a:tabLst>
            </a:pPr>
            <a:r>
              <a:rPr lang="en-US" sz="2000" dirty="0"/>
              <a:t>Definition of TIA</a:t>
            </a:r>
            <a:endParaRPr lang="sl-SI" sz="2000" dirty="0"/>
          </a:p>
          <a:p>
            <a:pPr marL="342900" lvl="0" indent="-342900">
              <a:buSzPct val="100000"/>
              <a:buFont typeface="+mj-lt"/>
              <a:buAutoNum type="arabicPeriod"/>
              <a:tabLst>
                <a:tab pos="457200" algn="l"/>
              </a:tabLst>
            </a:pPr>
            <a:r>
              <a:rPr lang="en-US" sz="2000" dirty="0"/>
              <a:t>The TIA approach, digital tool preparation and testing</a:t>
            </a:r>
            <a:endParaRPr lang="sl-SI" sz="2000" dirty="0"/>
          </a:p>
          <a:p>
            <a:pPr marL="342900" lvl="0" indent="-342900">
              <a:buSzPct val="100000"/>
              <a:buFont typeface="+mj-lt"/>
              <a:buAutoNum type="arabicPeriod"/>
              <a:tabLst>
                <a:tab pos="457200" algn="l"/>
              </a:tabLst>
            </a:pPr>
            <a:r>
              <a:rPr lang="en-US" sz="2000" dirty="0"/>
              <a:t>Conclusions</a:t>
            </a:r>
            <a:endParaRPr lang="sl-SI" sz="2000" dirty="0"/>
          </a:p>
        </p:txBody>
      </p:sp>
      <p:sp>
        <p:nvSpPr>
          <p:cNvPr id="5" name="Text Placeholder 4">
            <a:extLst>
              <a:ext uri="{FF2B5EF4-FFF2-40B4-BE49-F238E27FC236}">
                <a16:creationId xmlns:a16="http://schemas.microsoft.com/office/drawing/2014/main" id="{BEA7EACC-7C77-0A49-B785-1A1B87F37A0C}"/>
              </a:ext>
            </a:extLst>
          </p:cNvPr>
          <p:cNvSpPr>
            <a:spLocks noGrp="1"/>
          </p:cNvSpPr>
          <p:nvPr>
            <p:ph type="body" sz="quarter" idx="12"/>
          </p:nvPr>
        </p:nvSpPr>
        <p:spPr/>
        <p:txBody>
          <a:bodyPr/>
          <a:lstStyle/>
          <a:p>
            <a:fld id="{68CAEC66-93F1-334F-8205-04D342938CC5}" type="slidenum">
              <a:rPr lang="en-SI" smtClean="0"/>
              <a:t>2</a:t>
            </a:fld>
            <a:endParaRPr lang="en-SI" dirty="0"/>
          </a:p>
        </p:txBody>
      </p:sp>
      <p:sp>
        <p:nvSpPr>
          <p:cNvPr id="6" name="Content Placeholder 5">
            <a:extLst>
              <a:ext uri="{FF2B5EF4-FFF2-40B4-BE49-F238E27FC236}">
                <a16:creationId xmlns:a16="http://schemas.microsoft.com/office/drawing/2014/main" id="{6F7EB265-AFCE-2FDD-89AC-3B9DB576CDA2}"/>
              </a:ext>
            </a:extLst>
          </p:cNvPr>
          <p:cNvSpPr txBox="1">
            <a:spLocks/>
          </p:cNvSpPr>
          <p:nvPr/>
        </p:nvSpPr>
        <p:spPr bwMode="auto">
          <a:xfrm>
            <a:off x="9012484" y="1304999"/>
            <a:ext cx="2909067"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699"/>
              </a:buClr>
              <a:buFont typeface="Arial" charset="0"/>
              <a:buChar char="●"/>
              <a:defRPr sz="2800">
                <a:solidFill>
                  <a:srgbClr val="003366"/>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006699"/>
              </a:buClr>
              <a:buFont typeface="Arial" charset="0"/>
              <a:buChar char="–"/>
              <a:defRPr sz="24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006699"/>
              </a:buClr>
              <a:buFont typeface="Wingdings" pitchFamily="2" charset="2"/>
              <a:buChar char="à"/>
              <a:defRPr sz="20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0099CC"/>
              </a:buClr>
              <a:buFont typeface="Arial" charset="0"/>
              <a:buChar char="●"/>
              <a:defRPr sz="18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0099CC"/>
              </a:buClr>
              <a:buFont typeface="Arial" charset="0"/>
              <a:buChar char="–"/>
              <a:defRPr sz="18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rgbClr val="0099CC"/>
              </a:buClr>
              <a:buFont typeface="Arial" charset="0"/>
              <a:buChar char="–"/>
              <a:defRPr sz="18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rgbClr val="0099CC"/>
              </a:buClr>
              <a:buFont typeface="Arial" charset="0"/>
              <a:buChar char="–"/>
              <a:defRPr sz="18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rgbClr val="0099CC"/>
              </a:buClr>
              <a:buFont typeface="Arial" charset="0"/>
              <a:buChar char="–"/>
              <a:defRPr sz="18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rgbClr val="0099CC"/>
              </a:buClr>
              <a:buFont typeface="Arial" charset="0"/>
              <a:buChar char="–"/>
              <a:defRPr sz="1800">
                <a:solidFill>
                  <a:schemeClr val="tx1"/>
                </a:solidFill>
                <a:effectLst>
                  <a:outerShdw blurRad="38100" dist="38100" dir="2700000" algn="tl">
                    <a:srgbClr val="C0C0C0"/>
                  </a:outerShdw>
                </a:effectLst>
                <a:latin typeface="+mn-lt"/>
              </a:defRPr>
            </a:lvl9pPr>
          </a:lstStyle>
          <a:p>
            <a:pPr marL="0" indent="0">
              <a:buFont typeface="Arial" charset="0"/>
              <a:buNone/>
            </a:pPr>
            <a:endParaRPr lang="en-US" kern="0" dirty="0"/>
          </a:p>
          <a:p>
            <a:pPr marL="0" indent="0">
              <a:buFont typeface="Arial" charset="0"/>
              <a:buNone/>
            </a:pPr>
            <a:endParaRPr lang="en-US" kern="0" dirty="0"/>
          </a:p>
          <a:p>
            <a:pPr marL="0" indent="0">
              <a:buFont typeface="Arial" charset="0"/>
              <a:buNone/>
            </a:pPr>
            <a:endParaRPr lang="en-US" kern="0" dirty="0"/>
          </a:p>
          <a:p>
            <a:pPr marL="0" indent="0">
              <a:buFont typeface="Arial" charset="0"/>
              <a:buNone/>
            </a:pPr>
            <a:endParaRPr lang="en-US" kern="0" dirty="0"/>
          </a:p>
          <a:p>
            <a:pPr marL="0" indent="0">
              <a:buFont typeface="Arial" charset="0"/>
              <a:buNone/>
            </a:pPr>
            <a:endParaRPr lang="en-US" kern="0" dirty="0"/>
          </a:p>
          <a:p>
            <a:pPr marL="0" indent="0">
              <a:buFont typeface="Arial" charset="0"/>
              <a:buNone/>
            </a:pPr>
            <a:endParaRPr lang="en-US" kern="0" dirty="0"/>
          </a:p>
          <a:p>
            <a:pPr marL="0" indent="0">
              <a:buFont typeface="Arial" charset="0"/>
              <a:buNone/>
            </a:pPr>
            <a:endParaRPr lang="en-US" kern="0" dirty="0"/>
          </a:p>
          <a:p>
            <a:pPr marL="0" indent="0">
              <a:buFont typeface="Arial" charset="0"/>
              <a:buNone/>
            </a:pPr>
            <a:endParaRPr lang="en-US" kern="0" dirty="0"/>
          </a:p>
          <a:p>
            <a:pPr marL="0" indent="0">
              <a:buFont typeface="Arial" charset="0"/>
              <a:buNone/>
            </a:pPr>
            <a:r>
              <a:rPr lang="en-US" sz="1600" kern="0" dirty="0">
                <a:solidFill>
                  <a:schemeClr val="tx1"/>
                </a:solidFill>
                <a:effectLst/>
                <a:latin typeface="Franklin Gothic Demi" panose="020B0703020102020204" pitchFamily="34" charset="0"/>
              </a:rPr>
              <a:t>TIA of Policies and EU Directives, a practical   guidance, </a:t>
            </a:r>
            <a:r>
              <a:rPr lang="sl-SI" sz="1600" kern="0" dirty="0">
                <a:solidFill>
                  <a:schemeClr val="accent2"/>
                </a:solidFill>
                <a:effectLst/>
                <a:latin typeface="Franklin Gothic Demi" panose="020B0703020102020204" pitchFamily="34" charset="0"/>
                <a:hlinkClick r:id="rId3"/>
              </a:rPr>
              <a:t>link</a:t>
            </a:r>
            <a:endParaRPr lang="sl-SI" sz="1600" kern="0" dirty="0">
              <a:solidFill>
                <a:schemeClr val="accent2"/>
              </a:solidFill>
              <a:effectLst/>
              <a:latin typeface="Franklin Gothic Demi" panose="020B0703020102020204" pitchFamily="34" charset="0"/>
            </a:endParaRPr>
          </a:p>
        </p:txBody>
      </p:sp>
      <p:pic>
        <p:nvPicPr>
          <p:cNvPr id="7" name="Picture 6">
            <a:extLst>
              <a:ext uri="{FF2B5EF4-FFF2-40B4-BE49-F238E27FC236}">
                <a16:creationId xmlns:a16="http://schemas.microsoft.com/office/drawing/2014/main" id="{D01EEB12-9343-E902-D893-C215F15FFD99}"/>
              </a:ext>
            </a:extLst>
          </p:cNvPr>
          <p:cNvPicPr>
            <a:picLocks noChangeAspect="1"/>
          </p:cNvPicPr>
          <p:nvPr/>
        </p:nvPicPr>
        <p:blipFill rotWithShape="1">
          <a:blip r:embed="rId4"/>
          <a:srcRect l="34644" t="13293" r="32675" b="12830"/>
          <a:stretch/>
        </p:blipFill>
        <p:spPr>
          <a:xfrm>
            <a:off x="9078744" y="1619885"/>
            <a:ext cx="2629015" cy="3714448"/>
          </a:xfrm>
          <a:prstGeom prst="rect">
            <a:avLst/>
          </a:prstGeom>
        </p:spPr>
      </p:pic>
    </p:spTree>
    <p:extLst>
      <p:ext uri="{BB962C8B-B14F-4D97-AF65-F5344CB8AC3E}">
        <p14:creationId xmlns:p14="http://schemas.microsoft.com/office/powerpoint/2010/main" val="2670188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3CEED-8025-71DD-F344-6A461C14E7D1}"/>
              </a:ext>
            </a:extLst>
          </p:cNvPr>
          <p:cNvSpPr>
            <a:spLocks noGrp="1"/>
          </p:cNvSpPr>
          <p:nvPr>
            <p:ph type="title"/>
          </p:nvPr>
        </p:nvSpPr>
        <p:spPr/>
        <p:txBody>
          <a:bodyPr/>
          <a:lstStyle/>
          <a:p>
            <a:r>
              <a:rPr lang="en-US" dirty="0"/>
              <a:t>5 Conclusions</a:t>
            </a:r>
            <a:endParaRPr lang="sl-SI" dirty="0"/>
          </a:p>
        </p:txBody>
      </p:sp>
      <p:sp>
        <p:nvSpPr>
          <p:cNvPr id="4" name="Text Placeholder 3">
            <a:extLst>
              <a:ext uri="{FF2B5EF4-FFF2-40B4-BE49-F238E27FC236}">
                <a16:creationId xmlns:a16="http://schemas.microsoft.com/office/drawing/2014/main" id="{1C13F8F4-66B1-33F8-DFE8-90ECCE5D294A}"/>
              </a:ext>
            </a:extLst>
          </p:cNvPr>
          <p:cNvSpPr>
            <a:spLocks noGrp="1"/>
          </p:cNvSpPr>
          <p:nvPr>
            <p:ph type="body" sz="quarter" idx="11"/>
          </p:nvPr>
        </p:nvSpPr>
        <p:spPr>
          <a:xfrm>
            <a:off x="371564" y="1709656"/>
            <a:ext cx="6153927" cy="4012296"/>
          </a:xfrm>
        </p:spPr>
        <p:txBody>
          <a:bodyPr>
            <a:normAutofit fontScale="92500"/>
          </a:bodyPr>
          <a:lstStyle/>
          <a:p>
            <a:r>
              <a:rPr lang="sl-SI" dirty="0">
                <a:latin typeface="Franklin Gothic Medium"/>
              </a:rPr>
              <a:t>TIA </a:t>
            </a:r>
            <a:r>
              <a:rPr lang="sl-SI" dirty="0" err="1">
                <a:latin typeface="Franklin Gothic Medium"/>
              </a:rPr>
              <a:t>useful</a:t>
            </a:r>
            <a:r>
              <a:rPr lang="sl-SI" dirty="0">
                <a:latin typeface="Franklin Gothic Medium"/>
              </a:rPr>
              <a:t> to </a:t>
            </a:r>
            <a:r>
              <a:rPr lang="sl-SI" dirty="0" err="1">
                <a:latin typeface="Franklin Gothic Medium"/>
              </a:rPr>
              <a:t>bring</a:t>
            </a:r>
            <a:r>
              <a:rPr lang="sl-SI" dirty="0">
                <a:latin typeface="Franklin Gothic Medium"/>
              </a:rPr>
              <a:t> evidence </a:t>
            </a:r>
            <a:r>
              <a:rPr lang="sl-SI" dirty="0" err="1">
                <a:latin typeface="Franklin Gothic Medium"/>
              </a:rPr>
              <a:t>about</a:t>
            </a:r>
            <a:r>
              <a:rPr lang="sl-SI" dirty="0">
                <a:latin typeface="Franklin Gothic Medium"/>
              </a:rPr>
              <a:t> (</a:t>
            </a:r>
            <a:r>
              <a:rPr lang="sl-SI" dirty="0" err="1">
                <a:latin typeface="Franklin Gothic Medium"/>
              </a:rPr>
              <a:t>potential</a:t>
            </a:r>
            <a:r>
              <a:rPr lang="sl-SI" dirty="0">
                <a:latin typeface="Franklin Gothic Medium"/>
              </a:rPr>
              <a:t>) </a:t>
            </a:r>
            <a:r>
              <a:rPr lang="sl-SI" dirty="0" err="1">
                <a:latin typeface="Franklin Gothic Medium"/>
              </a:rPr>
              <a:t>territorial</a:t>
            </a:r>
            <a:r>
              <a:rPr lang="sl-SI" dirty="0">
                <a:latin typeface="Franklin Gothic Medium"/>
              </a:rPr>
              <a:t> </a:t>
            </a:r>
            <a:r>
              <a:rPr lang="sl-SI" dirty="0" err="1">
                <a:latin typeface="Franklin Gothic Medium"/>
              </a:rPr>
              <a:t>impacts</a:t>
            </a:r>
            <a:r>
              <a:rPr lang="sl-SI" dirty="0">
                <a:latin typeface="Franklin Gothic Medium"/>
              </a:rPr>
              <a:t> </a:t>
            </a:r>
            <a:r>
              <a:rPr lang="sl-SI" dirty="0" err="1">
                <a:latin typeface="Franklin Gothic Medium"/>
              </a:rPr>
              <a:t>of</a:t>
            </a:r>
            <a:r>
              <a:rPr lang="sl-SI" dirty="0">
                <a:latin typeface="Franklin Gothic Medium"/>
              </a:rPr>
              <a:t> </a:t>
            </a:r>
            <a:r>
              <a:rPr lang="sl-SI" dirty="0" err="1">
                <a:latin typeface="Franklin Gothic Medium"/>
              </a:rPr>
              <a:t>sectoral</a:t>
            </a:r>
            <a:r>
              <a:rPr lang="sl-SI" dirty="0">
                <a:latin typeface="Franklin Gothic Medium"/>
              </a:rPr>
              <a:t> </a:t>
            </a:r>
            <a:r>
              <a:rPr lang="sl-SI" dirty="0" err="1">
                <a:latin typeface="Franklin Gothic Medium"/>
              </a:rPr>
              <a:t>policies</a:t>
            </a:r>
            <a:r>
              <a:rPr lang="en-US" dirty="0">
                <a:latin typeface="Franklin Gothic Medium"/>
              </a:rPr>
              <a:t>/legislation</a:t>
            </a:r>
            <a:r>
              <a:rPr lang="sl-SI" dirty="0">
                <a:latin typeface="Franklin Gothic Medium"/>
              </a:rPr>
              <a:t> → </a:t>
            </a:r>
            <a:r>
              <a:rPr lang="sl-SI" dirty="0" err="1">
                <a:latin typeface="Franklin Gothic Medium"/>
              </a:rPr>
              <a:t>another</a:t>
            </a:r>
            <a:r>
              <a:rPr lang="sl-SI" dirty="0">
                <a:latin typeface="Franklin Gothic Medium"/>
              </a:rPr>
              <a:t> </a:t>
            </a:r>
            <a:r>
              <a:rPr lang="sl-SI" dirty="0" err="1">
                <a:latin typeface="Franklin Gothic Medium"/>
              </a:rPr>
              <a:t>outlook</a:t>
            </a:r>
            <a:r>
              <a:rPr lang="sl-SI" dirty="0">
                <a:latin typeface="Franklin Gothic Medium"/>
              </a:rPr>
              <a:t> on </a:t>
            </a:r>
            <a:r>
              <a:rPr lang="sl-SI" dirty="0" err="1">
                <a:latin typeface="Franklin Gothic Medium"/>
              </a:rPr>
              <a:t>the</a:t>
            </a:r>
            <a:r>
              <a:rPr lang="sl-SI" dirty="0">
                <a:latin typeface="Franklin Gothic Medium"/>
              </a:rPr>
              <a:t> </a:t>
            </a:r>
            <a:r>
              <a:rPr lang="sl-SI" dirty="0" err="1">
                <a:latin typeface="Franklin Gothic Medium"/>
              </a:rPr>
              <a:t>sectoral</a:t>
            </a:r>
            <a:r>
              <a:rPr lang="sl-SI" dirty="0">
                <a:latin typeface="Franklin Gothic Medium"/>
              </a:rPr>
              <a:t> </a:t>
            </a:r>
            <a:r>
              <a:rPr lang="sl-SI" dirty="0" err="1">
                <a:latin typeface="Franklin Gothic Medium"/>
              </a:rPr>
              <a:t>policy</a:t>
            </a:r>
            <a:r>
              <a:rPr lang="en-US" dirty="0">
                <a:latin typeface="Franklin Gothic Medium"/>
              </a:rPr>
              <a:t> on all administrative levels</a:t>
            </a:r>
          </a:p>
          <a:p>
            <a:r>
              <a:rPr lang="en-US" dirty="0">
                <a:latin typeface="Franklin Gothic Medium"/>
              </a:rPr>
              <a:t>TIA tool can both identify territorial sensitivity of the sectoral and other development policies/legislation and encourage sectoral representatives to be more territorially sensitive</a:t>
            </a:r>
          </a:p>
          <a:p>
            <a:r>
              <a:rPr lang="en-US" dirty="0">
                <a:latin typeface="Franklin Gothic Medium"/>
              </a:rPr>
              <a:t>Use of the tool can prevent territorially conflicting policy measures and measures depleting territorial cohesion</a:t>
            </a:r>
            <a:endParaRPr lang="sl-SI" dirty="0">
              <a:latin typeface="Franklin Gothic Medium"/>
            </a:endParaRPr>
          </a:p>
          <a:p>
            <a:r>
              <a:rPr lang="sl-SI" dirty="0">
                <a:latin typeface="Franklin Gothic Medium"/>
              </a:rPr>
              <a:t>„</a:t>
            </a:r>
            <a:r>
              <a:rPr lang="sl-SI" dirty="0" err="1">
                <a:latin typeface="Franklin Gothic Medium"/>
              </a:rPr>
              <a:t>Meditation</a:t>
            </a:r>
            <a:r>
              <a:rPr lang="sl-SI" dirty="0">
                <a:latin typeface="Franklin Gothic Medium"/>
              </a:rPr>
              <a:t> </a:t>
            </a:r>
            <a:r>
              <a:rPr lang="sl-SI" dirty="0" err="1">
                <a:latin typeface="Franklin Gothic Medium"/>
              </a:rPr>
              <a:t>tool</a:t>
            </a:r>
            <a:r>
              <a:rPr lang="sl-SI" dirty="0">
                <a:latin typeface="Franklin Gothic Medium"/>
              </a:rPr>
              <a:t>“ </a:t>
            </a:r>
            <a:r>
              <a:rPr lang="en-US" dirty="0">
                <a:latin typeface="Franklin Gothic Medium"/>
              </a:rPr>
              <a:t>providing</a:t>
            </a:r>
            <a:r>
              <a:rPr lang="sl-SI" dirty="0">
                <a:latin typeface="Franklin Gothic Medium"/>
              </a:rPr>
              <a:t> </a:t>
            </a:r>
            <a:r>
              <a:rPr lang="sl-SI" dirty="0" err="1">
                <a:latin typeface="Franklin Gothic Medium"/>
              </a:rPr>
              <a:t>the</a:t>
            </a:r>
            <a:r>
              <a:rPr lang="sl-SI" dirty="0">
                <a:latin typeface="Franklin Gothic Medium"/>
              </a:rPr>
              <a:t> dialog </a:t>
            </a:r>
            <a:r>
              <a:rPr lang="sl-SI" dirty="0" err="1">
                <a:latin typeface="Franklin Gothic Medium"/>
              </a:rPr>
              <a:t>between</a:t>
            </a:r>
            <a:r>
              <a:rPr lang="sl-SI" dirty="0">
                <a:latin typeface="Franklin Gothic Medium"/>
              </a:rPr>
              <a:t> </a:t>
            </a:r>
            <a:r>
              <a:rPr lang="sl-SI" dirty="0" err="1">
                <a:latin typeface="Franklin Gothic Medium"/>
              </a:rPr>
              <a:t>the</a:t>
            </a:r>
            <a:r>
              <a:rPr lang="sl-SI" dirty="0">
                <a:latin typeface="Franklin Gothic Medium"/>
              </a:rPr>
              <a:t> </a:t>
            </a:r>
            <a:r>
              <a:rPr lang="sl-SI" dirty="0" err="1">
                <a:latin typeface="Franklin Gothic Medium"/>
              </a:rPr>
              <a:t>spatial</a:t>
            </a:r>
            <a:r>
              <a:rPr lang="sl-SI" dirty="0">
                <a:latin typeface="Franklin Gothic Medium"/>
              </a:rPr>
              <a:t> </a:t>
            </a:r>
            <a:r>
              <a:rPr lang="sl-SI" dirty="0" err="1">
                <a:latin typeface="Franklin Gothic Medium"/>
              </a:rPr>
              <a:t>planning</a:t>
            </a:r>
            <a:r>
              <a:rPr lang="sl-SI" dirty="0">
                <a:latin typeface="Franklin Gothic Medium"/>
              </a:rPr>
              <a:t> and </a:t>
            </a:r>
            <a:r>
              <a:rPr lang="sl-SI" dirty="0" err="1">
                <a:latin typeface="Franklin Gothic Medium"/>
              </a:rPr>
              <a:t>other</a:t>
            </a:r>
            <a:r>
              <a:rPr lang="sl-SI" dirty="0">
                <a:latin typeface="Franklin Gothic Medium"/>
              </a:rPr>
              <a:t> </a:t>
            </a:r>
            <a:r>
              <a:rPr lang="sl-SI" dirty="0" err="1">
                <a:latin typeface="Franklin Gothic Medium"/>
              </a:rPr>
              <a:t>sectors</a:t>
            </a:r>
            <a:r>
              <a:rPr lang="sl-SI" dirty="0">
                <a:latin typeface="Franklin Gothic Medium"/>
              </a:rPr>
              <a:t>  ← </a:t>
            </a:r>
            <a:r>
              <a:rPr lang="en-US" dirty="0">
                <a:latin typeface="Franklin Gothic Medium"/>
              </a:rPr>
              <a:t>SPRS2050/</a:t>
            </a:r>
            <a:r>
              <a:rPr lang="sl-SI" dirty="0" err="1">
                <a:latin typeface="Franklin Gothic Medium"/>
              </a:rPr>
              <a:t>Territorial</a:t>
            </a:r>
            <a:r>
              <a:rPr lang="sl-SI" dirty="0">
                <a:latin typeface="Franklin Gothic Medium"/>
              </a:rPr>
              <a:t> Agenda 2030</a:t>
            </a:r>
            <a:endParaRPr lang="en-US" dirty="0">
              <a:latin typeface="Franklin Gothic Medium"/>
            </a:endParaRPr>
          </a:p>
          <a:p>
            <a:endParaRPr lang="en-US" dirty="0"/>
          </a:p>
          <a:p>
            <a:endParaRPr lang="en-US" dirty="0"/>
          </a:p>
        </p:txBody>
      </p:sp>
      <p:sp>
        <p:nvSpPr>
          <p:cNvPr id="5" name="Text Placeholder 4">
            <a:extLst>
              <a:ext uri="{FF2B5EF4-FFF2-40B4-BE49-F238E27FC236}">
                <a16:creationId xmlns:a16="http://schemas.microsoft.com/office/drawing/2014/main" id="{767AF8C4-1F22-1AAC-80D8-1BA3FCAD6EF7}"/>
              </a:ext>
            </a:extLst>
          </p:cNvPr>
          <p:cNvSpPr>
            <a:spLocks noGrp="1"/>
          </p:cNvSpPr>
          <p:nvPr>
            <p:ph type="body" sz="quarter" idx="12"/>
          </p:nvPr>
        </p:nvSpPr>
        <p:spPr/>
        <p:txBody>
          <a:bodyPr/>
          <a:lstStyle/>
          <a:p>
            <a:r>
              <a:rPr lang="en-US" dirty="0"/>
              <a:t>20</a:t>
            </a:r>
            <a:endParaRPr lang="sl-SI" dirty="0"/>
          </a:p>
        </p:txBody>
      </p:sp>
      <p:pic>
        <p:nvPicPr>
          <p:cNvPr id="8" name="Picture 7">
            <a:extLst>
              <a:ext uri="{FF2B5EF4-FFF2-40B4-BE49-F238E27FC236}">
                <a16:creationId xmlns:a16="http://schemas.microsoft.com/office/drawing/2014/main" id="{19850CDD-AC08-2D35-2058-D5DAB433F5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3636" y="1413164"/>
            <a:ext cx="4489003" cy="4550025"/>
          </a:xfrm>
          <a:prstGeom prst="rect">
            <a:avLst/>
          </a:prstGeom>
        </p:spPr>
      </p:pic>
      <p:sp>
        <p:nvSpPr>
          <p:cNvPr id="9" name="TextBox 8">
            <a:extLst>
              <a:ext uri="{FF2B5EF4-FFF2-40B4-BE49-F238E27FC236}">
                <a16:creationId xmlns:a16="http://schemas.microsoft.com/office/drawing/2014/main" id="{C074ED17-E1F7-61D2-4BF8-214B85334BB1}"/>
              </a:ext>
            </a:extLst>
          </p:cNvPr>
          <p:cNvSpPr txBox="1"/>
          <p:nvPr/>
        </p:nvSpPr>
        <p:spPr>
          <a:xfrm>
            <a:off x="9909335" y="5749662"/>
            <a:ext cx="1593706" cy="246221"/>
          </a:xfrm>
          <a:prstGeom prst="rect">
            <a:avLst/>
          </a:prstGeom>
          <a:noFill/>
        </p:spPr>
        <p:txBody>
          <a:bodyPr wrap="none" rtlCol="0">
            <a:spAutoFit/>
          </a:bodyPr>
          <a:lstStyle/>
          <a:p>
            <a:r>
              <a:rPr lang="en-US" sz="1000" i="1" dirty="0">
                <a:latin typeface="Franklin Gothic Book" panose="020B0503020102020204" pitchFamily="34" charset="0"/>
              </a:rPr>
              <a:t>Illustration: Manca Krošelj</a:t>
            </a:r>
            <a:endParaRPr lang="sl-SI" sz="1000" i="1" dirty="0">
              <a:latin typeface="Franklin Gothic Book" panose="020B0503020102020204" pitchFamily="34" charset="0"/>
            </a:endParaRPr>
          </a:p>
        </p:txBody>
      </p:sp>
    </p:spTree>
    <p:extLst>
      <p:ext uri="{BB962C8B-B14F-4D97-AF65-F5344CB8AC3E}">
        <p14:creationId xmlns:p14="http://schemas.microsoft.com/office/powerpoint/2010/main" val="4188018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225F9E-6658-4648-9803-D5E5DA674D78}"/>
              </a:ext>
            </a:extLst>
          </p:cNvPr>
          <p:cNvSpPr>
            <a:spLocks noGrp="1"/>
          </p:cNvSpPr>
          <p:nvPr>
            <p:ph sz="quarter" idx="10"/>
          </p:nvPr>
        </p:nvSpPr>
        <p:spPr>
          <a:xfrm>
            <a:off x="482399" y="1707735"/>
            <a:ext cx="7411323" cy="3800692"/>
          </a:xfrm>
        </p:spPr>
        <p:txBody>
          <a:bodyPr>
            <a:normAutofit/>
          </a:bodyPr>
          <a:lstStyle/>
          <a:p>
            <a:r>
              <a:rPr lang="sl-SI" b="1" dirty="0" err="1">
                <a:cs typeface="Calibri"/>
              </a:rPr>
              <a:t>Contacts</a:t>
            </a:r>
            <a:r>
              <a:rPr lang="sl-SI" b="1" dirty="0">
                <a:cs typeface="Calibri"/>
              </a:rPr>
              <a:t>: </a:t>
            </a:r>
          </a:p>
          <a:p>
            <a:r>
              <a:rPr lang="en-US" dirty="0">
                <a:cs typeface="Calibri"/>
              </a:rPr>
              <a:t>Naja Marot, </a:t>
            </a:r>
            <a:r>
              <a:rPr lang="en-US" dirty="0">
                <a:cs typeface="Calibri"/>
                <a:hlinkClick r:id="rId3"/>
              </a:rPr>
              <a:t>naja.marot@bf.uni-lj.si</a:t>
            </a:r>
            <a:r>
              <a:rPr lang="en-US" dirty="0">
                <a:cs typeface="Calibri"/>
              </a:rPr>
              <a:t>, </a:t>
            </a:r>
            <a:r>
              <a:rPr lang="sl-SI" dirty="0">
                <a:cs typeface="Calibri"/>
              </a:rPr>
              <a:t>+386 </a:t>
            </a:r>
            <a:r>
              <a:rPr lang="en-US" dirty="0">
                <a:cs typeface="Calibri"/>
              </a:rPr>
              <a:t>1 320 30 75</a:t>
            </a:r>
          </a:p>
          <a:p>
            <a:r>
              <a:rPr lang="en-US" dirty="0">
                <a:cs typeface="Calibri"/>
              </a:rPr>
              <a:t>Barbara Kostanjšek, </a:t>
            </a:r>
            <a:r>
              <a:rPr lang="en-US" dirty="0">
                <a:cs typeface="Calibri"/>
                <a:hlinkClick r:id="rId4"/>
              </a:rPr>
              <a:t>barbara.kostanjsek@bf.uni-lj.si</a:t>
            </a:r>
            <a:r>
              <a:rPr lang="en-US" dirty="0">
                <a:cs typeface="Calibri"/>
              </a:rPr>
              <a:t>, </a:t>
            </a:r>
            <a:r>
              <a:rPr lang="sl-SI" dirty="0">
                <a:cs typeface="Calibri"/>
              </a:rPr>
              <a:t>+386 </a:t>
            </a:r>
            <a:r>
              <a:rPr lang="en-US" dirty="0">
                <a:cs typeface="Calibri"/>
              </a:rPr>
              <a:t>1 30 78</a:t>
            </a:r>
          </a:p>
          <a:p>
            <a:endParaRPr lang="en-US" dirty="0">
              <a:cs typeface="Calibri"/>
            </a:endParaRPr>
          </a:p>
          <a:p>
            <a:endParaRPr lang="sl-SI" dirty="0">
              <a:cs typeface="Calibri"/>
            </a:endParaRPr>
          </a:p>
          <a:p>
            <a:endParaRPr lang="en-US" dirty="0">
              <a:cs typeface="Calibri"/>
            </a:endParaRPr>
          </a:p>
          <a:p>
            <a:endParaRPr lang="en-US" dirty="0">
              <a:ea typeface="+mn-lt"/>
              <a:cs typeface="+mn-lt"/>
            </a:endParaRPr>
          </a:p>
          <a:p>
            <a:endParaRPr lang="en-US" dirty="0">
              <a:ea typeface="+mn-lt"/>
              <a:cs typeface="+mn-lt"/>
            </a:endParaRPr>
          </a:p>
        </p:txBody>
      </p:sp>
      <p:sp>
        <p:nvSpPr>
          <p:cNvPr id="3" name="Title 2">
            <a:extLst>
              <a:ext uri="{FF2B5EF4-FFF2-40B4-BE49-F238E27FC236}">
                <a16:creationId xmlns:a16="http://schemas.microsoft.com/office/drawing/2014/main" id="{D41A3FB3-9747-9642-AE06-F9A3E6B30438}"/>
              </a:ext>
            </a:extLst>
          </p:cNvPr>
          <p:cNvSpPr>
            <a:spLocks noGrp="1"/>
          </p:cNvSpPr>
          <p:nvPr>
            <p:ph type="title"/>
          </p:nvPr>
        </p:nvSpPr>
        <p:spPr/>
        <p:txBody>
          <a:bodyPr/>
          <a:lstStyle/>
          <a:p>
            <a:r>
              <a:rPr lang="sl-SI" dirty="0" err="1"/>
              <a:t>Thank</a:t>
            </a:r>
            <a:r>
              <a:rPr lang="sl-SI" dirty="0"/>
              <a:t> </a:t>
            </a:r>
            <a:r>
              <a:rPr lang="sl-SI" dirty="0" err="1"/>
              <a:t>you</a:t>
            </a:r>
            <a:r>
              <a:rPr lang="sl-SI" dirty="0"/>
              <a:t> </a:t>
            </a:r>
            <a:r>
              <a:rPr lang="sl-SI" dirty="0" err="1"/>
              <a:t>for</a:t>
            </a:r>
            <a:r>
              <a:rPr lang="sl-SI" dirty="0"/>
              <a:t> </a:t>
            </a:r>
            <a:r>
              <a:rPr lang="sl-SI" dirty="0" err="1"/>
              <a:t>your</a:t>
            </a:r>
            <a:r>
              <a:rPr lang="sl-SI" dirty="0"/>
              <a:t> </a:t>
            </a:r>
            <a:r>
              <a:rPr lang="sl-SI" dirty="0" err="1"/>
              <a:t>attention</a:t>
            </a:r>
            <a:r>
              <a:rPr lang="sl-SI" dirty="0"/>
              <a:t>.</a:t>
            </a:r>
            <a:endParaRPr lang="en-SI" dirty="0"/>
          </a:p>
        </p:txBody>
      </p:sp>
      <p:pic>
        <p:nvPicPr>
          <p:cNvPr id="6" name="Picture 5">
            <a:extLst>
              <a:ext uri="{FF2B5EF4-FFF2-40B4-BE49-F238E27FC236}">
                <a16:creationId xmlns:a16="http://schemas.microsoft.com/office/drawing/2014/main" id="{D14A2D6A-A841-4438-9BCC-66B8454206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5445" y="4607029"/>
            <a:ext cx="3853941" cy="735089"/>
          </a:xfrm>
          <a:prstGeom prst="rect">
            <a:avLst/>
          </a:prstGeom>
        </p:spPr>
      </p:pic>
      <p:pic>
        <p:nvPicPr>
          <p:cNvPr id="8" name="Picture 7">
            <a:extLst>
              <a:ext uri="{FF2B5EF4-FFF2-40B4-BE49-F238E27FC236}">
                <a16:creationId xmlns:a16="http://schemas.microsoft.com/office/drawing/2014/main" id="{E8E65768-5150-808A-6749-432D40693D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6673" y="1451963"/>
            <a:ext cx="3000661" cy="1374472"/>
          </a:xfrm>
          <a:prstGeom prst="rect">
            <a:avLst/>
          </a:prstGeom>
        </p:spPr>
      </p:pic>
      <p:pic>
        <p:nvPicPr>
          <p:cNvPr id="9" name="Picture 8">
            <a:extLst>
              <a:ext uri="{FF2B5EF4-FFF2-40B4-BE49-F238E27FC236}">
                <a16:creationId xmlns:a16="http://schemas.microsoft.com/office/drawing/2014/main" id="{7EAFA380-AB80-29AE-8956-19C0F9F07A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5932" y="5494827"/>
            <a:ext cx="4078222" cy="422758"/>
          </a:xfrm>
          <a:prstGeom prst="rect">
            <a:avLst/>
          </a:prstGeom>
        </p:spPr>
      </p:pic>
      <p:pic>
        <p:nvPicPr>
          <p:cNvPr id="10" name="Picture 9">
            <a:extLst>
              <a:ext uri="{FF2B5EF4-FFF2-40B4-BE49-F238E27FC236}">
                <a16:creationId xmlns:a16="http://schemas.microsoft.com/office/drawing/2014/main" id="{D736A95E-D5AE-F9D9-8EA8-471C315C9F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22738" y="4006993"/>
            <a:ext cx="3853941" cy="368409"/>
          </a:xfrm>
          <a:prstGeom prst="rect">
            <a:avLst/>
          </a:prstGeom>
        </p:spPr>
      </p:pic>
      <p:pic>
        <p:nvPicPr>
          <p:cNvPr id="11" name="Graphic 7">
            <a:extLst>
              <a:ext uri="{FF2B5EF4-FFF2-40B4-BE49-F238E27FC236}">
                <a16:creationId xmlns:a16="http://schemas.microsoft.com/office/drawing/2014/main" id="{4F518E95-A579-20D9-E98C-5F4682C484C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22738" y="2954939"/>
            <a:ext cx="3516648" cy="727651"/>
          </a:xfrm>
          <a:prstGeom prst="rect">
            <a:avLst/>
          </a:prstGeom>
        </p:spPr>
      </p:pic>
    </p:spTree>
    <p:extLst>
      <p:ext uri="{BB962C8B-B14F-4D97-AF65-F5344CB8AC3E}">
        <p14:creationId xmlns:p14="http://schemas.microsoft.com/office/powerpoint/2010/main" val="305670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B886-E416-C241-B64C-19159F19B653}"/>
              </a:ext>
            </a:extLst>
          </p:cNvPr>
          <p:cNvSpPr>
            <a:spLocks noGrp="1"/>
          </p:cNvSpPr>
          <p:nvPr>
            <p:ph type="title"/>
          </p:nvPr>
        </p:nvSpPr>
        <p:spPr/>
        <p:txBody>
          <a:bodyPr/>
          <a:lstStyle/>
          <a:p>
            <a:r>
              <a:rPr lang="en-GB" dirty="0"/>
              <a:t>1 Aims and objectives</a:t>
            </a:r>
            <a:endParaRPr lang="en-SI" dirty="0"/>
          </a:p>
        </p:txBody>
      </p:sp>
      <p:sp>
        <p:nvSpPr>
          <p:cNvPr id="4" name="Text Placeholder 3">
            <a:extLst>
              <a:ext uri="{FF2B5EF4-FFF2-40B4-BE49-F238E27FC236}">
                <a16:creationId xmlns:a16="http://schemas.microsoft.com/office/drawing/2014/main" id="{8515A3DE-D776-9A47-8B30-692BB0A878C7}"/>
              </a:ext>
            </a:extLst>
          </p:cNvPr>
          <p:cNvSpPr>
            <a:spLocks noGrp="1"/>
          </p:cNvSpPr>
          <p:nvPr>
            <p:ph type="body" sz="quarter" idx="11"/>
          </p:nvPr>
        </p:nvSpPr>
        <p:spPr>
          <a:xfrm>
            <a:off x="482401" y="1510748"/>
            <a:ext cx="11219190" cy="4598503"/>
          </a:xfrm>
        </p:spPr>
        <p:txBody>
          <a:bodyPr>
            <a:normAutofit lnSpcReduction="10000"/>
          </a:bodyPr>
          <a:lstStyle/>
          <a:p>
            <a:pPr marL="0" indent="0">
              <a:buNone/>
            </a:pPr>
            <a:r>
              <a:rPr lang="sl-SI" sz="1800" b="1" dirty="0" err="1">
                <a:effectLst/>
                <a:ea typeface="Times New Roman" panose="02020603050405020304" pitchFamily="18" charset="0"/>
                <a:cs typeface="Calibri" panose="020F0502020204030204" pitchFamily="34" charset="0"/>
              </a:rPr>
              <a:t>Development</a:t>
            </a:r>
            <a:r>
              <a:rPr lang="sl-SI" sz="1800" b="1" dirty="0">
                <a:effectLst/>
                <a:ea typeface="Times New Roman" panose="02020603050405020304" pitchFamily="18" charset="0"/>
                <a:cs typeface="Calibri" panose="020F0502020204030204" pitchFamily="34" charset="0"/>
              </a:rPr>
              <a:t> and </a:t>
            </a:r>
            <a:r>
              <a:rPr lang="sl-SI" sz="1800" b="1" dirty="0" err="1">
                <a:effectLst/>
                <a:ea typeface="Times New Roman" panose="02020603050405020304" pitchFamily="18" charset="0"/>
                <a:cs typeface="Calibri" panose="020F0502020204030204" pitchFamily="34" charset="0"/>
              </a:rPr>
              <a:t>proposal</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for</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implementation</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of</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the</a:t>
            </a:r>
            <a:r>
              <a:rPr lang="sl-SI" sz="1800" b="1" dirty="0">
                <a:effectLst/>
                <a:ea typeface="Times New Roman" panose="02020603050405020304" pitchFamily="18" charset="0"/>
                <a:cs typeface="Calibri" panose="020F0502020204030204" pitchFamily="34" charset="0"/>
              </a:rPr>
              <a:t> instrument to </a:t>
            </a:r>
            <a:r>
              <a:rPr lang="sl-SI" sz="1800" b="1" dirty="0" err="1">
                <a:effectLst/>
                <a:ea typeface="Times New Roman" panose="02020603050405020304" pitchFamily="18" charset="0"/>
                <a:cs typeface="Calibri" panose="020F0502020204030204" pitchFamily="34" charset="0"/>
              </a:rPr>
              <a:t>support</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the</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harmonisation</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of</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the</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sectoral</a:t>
            </a:r>
            <a:r>
              <a:rPr lang="sl-SI" sz="1800" b="1" dirty="0">
                <a:effectLst/>
                <a:ea typeface="Times New Roman" panose="02020603050405020304" pitchFamily="18" charset="0"/>
                <a:cs typeface="Calibri" panose="020F0502020204030204" pitchFamily="34" charset="0"/>
              </a:rPr>
              <a:t> and </a:t>
            </a:r>
            <a:r>
              <a:rPr lang="sl-SI" sz="1800" b="1" dirty="0" err="1">
                <a:effectLst/>
                <a:ea typeface="Times New Roman" panose="02020603050405020304" pitchFamily="18" charset="0"/>
                <a:cs typeface="Calibri" panose="020F0502020204030204" pitchFamily="34" charset="0"/>
              </a:rPr>
              <a:t>other</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development</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policies</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with</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the</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Spatial</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Development</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Strategy</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of</a:t>
            </a:r>
            <a:r>
              <a:rPr lang="sl-SI" sz="1800" b="1" dirty="0">
                <a:effectLst/>
                <a:ea typeface="Times New Roman" panose="02020603050405020304" pitchFamily="18" charset="0"/>
                <a:cs typeface="Calibri" panose="020F0502020204030204" pitchFamily="34" charset="0"/>
              </a:rPr>
              <a:t> </a:t>
            </a:r>
            <a:r>
              <a:rPr lang="sl-SI" sz="1800" b="1" dirty="0" err="1">
                <a:effectLst/>
                <a:ea typeface="Times New Roman" panose="02020603050405020304" pitchFamily="18" charset="0"/>
                <a:cs typeface="Calibri" panose="020F0502020204030204" pitchFamily="34" charset="0"/>
              </a:rPr>
              <a:t>Slovenia</a:t>
            </a:r>
            <a:r>
              <a:rPr lang="sl-SI" sz="1800" b="1" dirty="0">
                <a:effectLst/>
                <a:ea typeface="Times New Roman" panose="02020603050405020304" pitchFamily="18" charset="0"/>
                <a:cs typeface="Calibri" panose="020F0502020204030204" pitchFamily="34" charset="0"/>
              </a:rPr>
              <a:t> </a:t>
            </a:r>
            <a:r>
              <a:rPr lang="sl-SI" sz="1800" dirty="0">
                <a:effectLst/>
                <a:ea typeface="Times New Roman" panose="02020603050405020304" pitchFamily="18" charset="0"/>
                <a:cs typeface="Calibri" panose="020F0502020204030204" pitchFamily="34" charset="0"/>
              </a:rPr>
              <a:t>(TIA-SI)</a:t>
            </a:r>
            <a:endParaRPr lang="en-GB" dirty="0"/>
          </a:p>
          <a:p>
            <a:r>
              <a:rPr lang="en-GB" dirty="0"/>
              <a:t>C01 Analysis of existing literature and good practice examples (TIA approaches, tools)</a:t>
            </a:r>
          </a:p>
          <a:p>
            <a:r>
              <a:rPr lang="en-GB" dirty="0"/>
              <a:t>C02 Preparation of TIA approach</a:t>
            </a:r>
          </a:p>
          <a:p>
            <a:pPr lvl="3"/>
            <a:r>
              <a:rPr lang="en-GB" dirty="0"/>
              <a:t>Assessment of the sectoral policies contribution to achieving the Strategy of the Spatial Development of the RS 2050 priorities</a:t>
            </a:r>
          </a:p>
          <a:p>
            <a:pPr lvl="3"/>
            <a:r>
              <a:rPr lang="en-GB" dirty="0"/>
              <a:t>Assessment on different administrative levels (national, regional, municipal)</a:t>
            </a:r>
          </a:p>
          <a:p>
            <a:r>
              <a:rPr lang="en-GB" dirty="0"/>
              <a:t>C03 Preparation of the analytical and communicative tool to perform TIA</a:t>
            </a:r>
          </a:p>
          <a:p>
            <a:r>
              <a:rPr lang="en-GB" dirty="0"/>
              <a:t>C04 Pilot testing of the TIA approach and tool </a:t>
            </a:r>
          </a:p>
          <a:p>
            <a:r>
              <a:rPr lang="en-GB" dirty="0"/>
              <a:t>C05 Recommendations to perform the Spatial Planning Act’s legislative guideline to check compliance of sectoral policies with the SPRS 2050 priorities =&gt; integration into existing e-Prostor platform</a:t>
            </a:r>
          </a:p>
          <a:p>
            <a:r>
              <a:rPr lang="en-GB" dirty="0"/>
              <a:t>C06 Seminar for policy makers (May 2022, September 2023)</a:t>
            </a:r>
          </a:p>
          <a:p>
            <a:r>
              <a:rPr lang="en-GB" dirty="0"/>
              <a:t>C07 </a:t>
            </a:r>
            <a:r>
              <a:rPr lang="en-GB" dirty="0" err="1"/>
              <a:t>Disemination</a:t>
            </a:r>
            <a:r>
              <a:rPr lang="en-GB" dirty="0"/>
              <a:t> activities</a:t>
            </a:r>
          </a:p>
        </p:txBody>
      </p:sp>
      <p:sp>
        <p:nvSpPr>
          <p:cNvPr id="5" name="Text Placeholder 4">
            <a:extLst>
              <a:ext uri="{FF2B5EF4-FFF2-40B4-BE49-F238E27FC236}">
                <a16:creationId xmlns:a16="http://schemas.microsoft.com/office/drawing/2014/main" id="{BEA7EACC-7C77-0A49-B785-1A1B87F37A0C}"/>
              </a:ext>
            </a:extLst>
          </p:cNvPr>
          <p:cNvSpPr>
            <a:spLocks noGrp="1"/>
          </p:cNvSpPr>
          <p:nvPr>
            <p:ph type="body" sz="quarter" idx="12"/>
          </p:nvPr>
        </p:nvSpPr>
        <p:spPr/>
        <p:txBody>
          <a:bodyPr/>
          <a:lstStyle/>
          <a:p>
            <a:fld id="{68CAEC66-93F1-334F-8205-04D342938CC5}" type="slidenum">
              <a:rPr lang="en-SI" smtClean="0"/>
              <a:t>3</a:t>
            </a:fld>
            <a:endParaRPr lang="en-SI" dirty="0"/>
          </a:p>
        </p:txBody>
      </p:sp>
    </p:spTree>
    <p:extLst>
      <p:ext uri="{BB962C8B-B14F-4D97-AF65-F5344CB8AC3E}">
        <p14:creationId xmlns:p14="http://schemas.microsoft.com/office/powerpoint/2010/main" val="48259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2125-71F9-C7FD-0503-265E2FF4E0B2}"/>
              </a:ext>
            </a:extLst>
          </p:cNvPr>
          <p:cNvSpPr>
            <a:spLocks noGrp="1"/>
          </p:cNvSpPr>
          <p:nvPr>
            <p:ph type="title"/>
          </p:nvPr>
        </p:nvSpPr>
        <p:spPr/>
        <p:txBody>
          <a:bodyPr/>
          <a:lstStyle/>
          <a:p>
            <a:r>
              <a:rPr lang="en-US" dirty="0"/>
              <a:t>2 </a:t>
            </a:r>
            <a:r>
              <a:rPr lang="sl-SI" dirty="0"/>
              <a:t>Short </a:t>
            </a:r>
            <a:r>
              <a:rPr lang="sl-SI" dirty="0" err="1"/>
              <a:t>history</a:t>
            </a:r>
            <a:r>
              <a:rPr lang="sl-SI" dirty="0"/>
              <a:t> </a:t>
            </a:r>
            <a:r>
              <a:rPr lang="sl-SI" dirty="0" err="1"/>
              <a:t>of</a:t>
            </a:r>
            <a:r>
              <a:rPr lang="sl-SI" dirty="0"/>
              <a:t> </a:t>
            </a:r>
            <a:r>
              <a:rPr lang="sl-SI" dirty="0" err="1"/>
              <a:t>Territorial</a:t>
            </a:r>
            <a:r>
              <a:rPr lang="sl-SI" dirty="0"/>
              <a:t> </a:t>
            </a:r>
            <a:r>
              <a:rPr lang="sl-SI" dirty="0" err="1"/>
              <a:t>Impact</a:t>
            </a:r>
            <a:r>
              <a:rPr lang="sl-SI" dirty="0"/>
              <a:t> </a:t>
            </a:r>
            <a:r>
              <a:rPr lang="sl-SI" dirty="0" err="1"/>
              <a:t>Assessment</a:t>
            </a:r>
            <a:endParaRPr lang="sl-SI" dirty="0"/>
          </a:p>
        </p:txBody>
      </p:sp>
      <p:sp>
        <p:nvSpPr>
          <p:cNvPr id="4" name="Text Placeholder 3">
            <a:extLst>
              <a:ext uri="{FF2B5EF4-FFF2-40B4-BE49-F238E27FC236}">
                <a16:creationId xmlns:a16="http://schemas.microsoft.com/office/drawing/2014/main" id="{2DC24CCD-EE33-576A-5654-C89F2C543C91}"/>
              </a:ext>
            </a:extLst>
          </p:cNvPr>
          <p:cNvSpPr>
            <a:spLocks noGrp="1"/>
          </p:cNvSpPr>
          <p:nvPr>
            <p:ph type="body" sz="quarter" idx="11"/>
          </p:nvPr>
        </p:nvSpPr>
        <p:spPr>
          <a:xfrm>
            <a:off x="482400" y="1460860"/>
            <a:ext cx="8250783" cy="5668811"/>
          </a:xfrm>
        </p:spPr>
        <p:txBody>
          <a:bodyPr>
            <a:normAutofit/>
          </a:bodyPr>
          <a:lstStyle/>
          <a:p>
            <a:r>
              <a:rPr lang="sl-SI" dirty="0" err="1"/>
              <a:t>European</a:t>
            </a:r>
            <a:r>
              <a:rPr lang="sl-SI" dirty="0"/>
              <a:t> </a:t>
            </a:r>
            <a:r>
              <a:rPr lang="sl-SI" dirty="0" err="1"/>
              <a:t>Spatial</a:t>
            </a:r>
            <a:r>
              <a:rPr lang="sl-SI" dirty="0"/>
              <a:t> </a:t>
            </a:r>
            <a:r>
              <a:rPr lang="sl-SI" dirty="0" err="1"/>
              <a:t>Development</a:t>
            </a:r>
            <a:r>
              <a:rPr lang="sl-SI" dirty="0"/>
              <a:t> </a:t>
            </a:r>
            <a:r>
              <a:rPr lang="sl-SI" dirty="0" err="1"/>
              <a:t>Perspectives</a:t>
            </a:r>
            <a:r>
              <a:rPr lang="sl-SI" dirty="0"/>
              <a:t> (1999): </a:t>
            </a:r>
            <a:r>
              <a:rPr lang="sl-SI" dirty="0" err="1"/>
              <a:t>need</a:t>
            </a:r>
            <a:r>
              <a:rPr lang="sl-SI" dirty="0"/>
              <a:t> </a:t>
            </a:r>
            <a:r>
              <a:rPr lang="sl-SI" dirty="0" err="1"/>
              <a:t>for</a:t>
            </a:r>
            <a:r>
              <a:rPr lang="sl-SI" dirty="0"/>
              <a:t> more </a:t>
            </a:r>
            <a:r>
              <a:rPr lang="sl-SI" dirty="0" err="1"/>
              <a:t>balanced</a:t>
            </a:r>
            <a:r>
              <a:rPr lang="sl-SI" dirty="0"/>
              <a:t> and </a:t>
            </a:r>
            <a:r>
              <a:rPr lang="sl-SI" dirty="0" err="1"/>
              <a:t>sustainable</a:t>
            </a:r>
            <a:r>
              <a:rPr lang="sl-SI" dirty="0"/>
              <a:t> </a:t>
            </a:r>
            <a:r>
              <a:rPr lang="sl-SI" dirty="0" err="1"/>
              <a:t>spatial</a:t>
            </a:r>
            <a:r>
              <a:rPr lang="sl-SI" dirty="0"/>
              <a:t> </a:t>
            </a:r>
            <a:r>
              <a:rPr lang="sl-SI" dirty="0" err="1"/>
              <a:t>development</a:t>
            </a:r>
            <a:r>
              <a:rPr lang="sl-SI" dirty="0"/>
              <a:t> </a:t>
            </a:r>
            <a:r>
              <a:rPr lang="sl-SI" dirty="0" err="1"/>
              <a:t>of</a:t>
            </a:r>
            <a:r>
              <a:rPr lang="sl-SI" dirty="0"/>
              <a:t> EU and </a:t>
            </a:r>
            <a:r>
              <a:rPr lang="sl-SI" dirty="0" err="1"/>
              <a:t>for</a:t>
            </a:r>
            <a:r>
              <a:rPr lang="sl-SI" dirty="0"/>
              <a:t> more </a:t>
            </a:r>
            <a:r>
              <a:rPr lang="sl-SI" dirty="0" err="1"/>
              <a:t>territorialy</a:t>
            </a:r>
            <a:r>
              <a:rPr lang="sl-SI" dirty="0"/>
              <a:t> </a:t>
            </a:r>
            <a:r>
              <a:rPr lang="sl-SI" dirty="0" err="1"/>
              <a:t>sensitive</a:t>
            </a:r>
            <a:r>
              <a:rPr lang="sl-SI" dirty="0"/>
              <a:t> </a:t>
            </a:r>
            <a:r>
              <a:rPr lang="sl-SI" dirty="0" err="1"/>
              <a:t>policies</a:t>
            </a:r>
            <a:r>
              <a:rPr lang="sl-SI" dirty="0"/>
              <a:t> and </a:t>
            </a:r>
            <a:r>
              <a:rPr lang="sl-SI" dirty="0" err="1"/>
              <a:t>programmes</a:t>
            </a:r>
            <a:endParaRPr lang="en-US" dirty="0"/>
          </a:p>
          <a:p>
            <a:r>
              <a:rPr lang="sl-SI" dirty="0"/>
              <a:t>White </a:t>
            </a:r>
            <a:r>
              <a:rPr lang="sl-SI" dirty="0" err="1"/>
              <a:t>Book</a:t>
            </a:r>
            <a:r>
              <a:rPr lang="sl-SI" dirty="0"/>
              <a:t> on </a:t>
            </a:r>
            <a:r>
              <a:rPr lang="sl-SI" dirty="0" err="1"/>
              <a:t>Governance</a:t>
            </a:r>
            <a:r>
              <a:rPr lang="en-US" dirty="0"/>
              <a:t> (2001): </a:t>
            </a:r>
            <a:r>
              <a:rPr lang="sl-SI" dirty="0" err="1"/>
              <a:t>need</a:t>
            </a:r>
            <a:r>
              <a:rPr lang="sl-SI" dirty="0"/>
              <a:t> </a:t>
            </a:r>
            <a:r>
              <a:rPr lang="sl-SI" dirty="0" err="1"/>
              <a:t>for</a:t>
            </a:r>
            <a:r>
              <a:rPr lang="sl-SI" dirty="0"/>
              <a:t> </a:t>
            </a:r>
            <a:r>
              <a:rPr lang="sl-SI" dirty="0" err="1"/>
              <a:t>assessment</a:t>
            </a:r>
            <a:r>
              <a:rPr lang="sl-SI" dirty="0"/>
              <a:t> to show </a:t>
            </a:r>
            <a:r>
              <a:rPr lang="sl-SI" dirty="0" err="1"/>
              <a:t>territorial</a:t>
            </a:r>
            <a:r>
              <a:rPr lang="sl-SI" dirty="0"/>
              <a:t> </a:t>
            </a:r>
            <a:r>
              <a:rPr lang="sl-SI" dirty="0" err="1"/>
              <a:t>dimension</a:t>
            </a:r>
            <a:r>
              <a:rPr lang="sl-SI" dirty="0"/>
              <a:t> </a:t>
            </a:r>
            <a:r>
              <a:rPr lang="sl-SI" dirty="0" err="1"/>
              <a:t>of</a:t>
            </a:r>
            <a:r>
              <a:rPr lang="sl-SI" dirty="0"/>
              <a:t> </a:t>
            </a:r>
            <a:r>
              <a:rPr lang="sl-SI" dirty="0" err="1"/>
              <a:t>policies</a:t>
            </a:r>
            <a:endParaRPr lang="en-US" dirty="0"/>
          </a:p>
          <a:p>
            <a:r>
              <a:rPr lang="sl-SI" dirty="0" err="1"/>
              <a:t>Third</a:t>
            </a:r>
            <a:r>
              <a:rPr lang="sl-SI" dirty="0"/>
              <a:t> </a:t>
            </a:r>
            <a:r>
              <a:rPr lang="sl-SI" dirty="0" err="1"/>
              <a:t>report</a:t>
            </a:r>
            <a:r>
              <a:rPr lang="sl-SI" dirty="0"/>
              <a:t> on </a:t>
            </a:r>
            <a:r>
              <a:rPr lang="sl-SI" dirty="0" err="1"/>
              <a:t>economic</a:t>
            </a:r>
            <a:r>
              <a:rPr lang="sl-SI" dirty="0"/>
              <a:t> and social </a:t>
            </a:r>
            <a:r>
              <a:rPr lang="sl-SI" dirty="0" err="1"/>
              <a:t>cohesion</a:t>
            </a:r>
            <a:r>
              <a:rPr lang="sl-SI" dirty="0"/>
              <a:t> (2005): </a:t>
            </a:r>
            <a:r>
              <a:rPr lang="sl-SI" dirty="0" err="1"/>
              <a:t>territorial</a:t>
            </a:r>
            <a:r>
              <a:rPr lang="sl-SI" dirty="0"/>
              <a:t> </a:t>
            </a:r>
            <a:r>
              <a:rPr lang="sl-SI" dirty="0" err="1"/>
              <a:t>cohesion</a:t>
            </a:r>
            <a:r>
              <a:rPr lang="sl-SI" dirty="0"/>
              <a:t> as one </a:t>
            </a:r>
            <a:r>
              <a:rPr lang="sl-SI" dirty="0" err="1"/>
              <a:t>of</a:t>
            </a:r>
            <a:r>
              <a:rPr lang="sl-SI" dirty="0"/>
              <a:t> </a:t>
            </a:r>
            <a:r>
              <a:rPr lang="sl-SI" dirty="0" err="1"/>
              <a:t>the</a:t>
            </a:r>
            <a:r>
              <a:rPr lang="sl-SI" dirty="0"/>
              <a:t> </a:t>
            </a:r>
            <a:r>
              <a:rPr lang="sl-SI" dirty="0" err="1"/>
              <a:t>main</a:t>
            </a:r>
            <a:r>
              <a:rPr lang="sl-SI" dirty="0"/>
              <a:t> </a:t>
            </a:r>
            <a:r>
              <a:rPr lang="sl-SI" dirty="0" err="1"/>
              <a:t>goals</a:t>
            </a:r>
            <a:r>
              <a:rPr lang="sl-SI" dirty="0"/>
              <a:t> </a:t>
            </a:r>
            <a:r>
              <a:rPr lang="sl-SI" dirty="0" err="1"/>
              <a:t>of</a:t>
            </a:r>
            <a:r>
              <a:rPr lang="sl-SI" dirty="0"/>
              <a:t> EU</a:t>
            </a:r>
            <a:endParaRPr lang="en-US" dirty="0"/>
          </a:p>
          <a:p>
            <a:r>
              <a:rPr lang="en-US" dirty="0"/>
              <a:t>ESPON (2004): </a:t>
            </a:r>
            <a:r>
              <a:rPr lang="sl-SI" dirty="0" err="1"/>
              <a:t>first</a:t>
            </a:r>
            <a:r>
              <a:rPr lang="sl-SI" dirty="0"/>
              <a:t> </a:t>
            </a:r>
            <a:r>
              <a:rPr lang="sl-SI" dirty="0" err="1"/>
              <a:t>research</a:t>
            </a:r>
            <a:r>
              <a:rPr lang="sl-SI" dirty="0"/>
              <a:t> </a:t>
            </a:r>
            <a:r>
              <a:rPr lang="sl-SI" dirty="0" err="1"/>
              <a:t>project</a:t>
            </a:r>
            <a:r>
              <a:rPr lang="sl-SI" dirty="0"/>
              <a:t> </a:t>
            </a:r>
            <a:r>
              <a:rPr lang="sl-SI" dirty="0" err="1"/>
              <a:t>addressing</a:t>
            </a:r>
            <a:r>
              <a:rPr lang="sl-SI" dirty="0"/>
              <a:t> </a:t>
            </a:r>
            <a:r>
              <a:rPr lang="sl-SI" dirty="0" err="1"/>
              <a:t>Territorial</a:t>
            </a:r>
            <a:r>
              <a:rPr lang="sl-SI" dirty="0"/>
              <a:t> </a:t>
            </a:r>
            <a:r>
              <a:rPr lang="sl-SI" dirty="0" err="1"/>
              <a:t>Impact</a:t>
            </a:r>
            <a:r>
              <a:rPr lang="sl-SI" dirty="0"/>
              <a:t> </a:t>
            </a:r>
            <a:r>
              <a:rPr lang="sl-SI" dirty="0" err="1"/>
              <a:t>Assessment</a:t>
            </a:r>
            <a:r>
              <a:rPr lang="sl-SI" dirty="0"/>
              <a:t> </a:t>
            </a:r>
            <a:r>
              <a:rPr lang="sl-SI" sz="1400" dirty="0"/>
              <a:t>(</a:t>
            </a:r>
            <a:r>
              <a:rPr lang="sl-SI" sz="1400" dirty="0" err="1"/>
              <a:t>modeling</a:t>
            </a:r>
            <a:r>
              <a:rPr lang="sl-SI" sz="1400" dirty="0"/>
              <a:t> </a:t>
            </a:r>
            <a:r>
              <a:rPr lang="sl-SI" sz="1400" dirty="0" err="1"/>
              <a:t>impacts</a:t>
            </a:r>
            <a:r>
              <a:rPr lang="sl-SI" sz="1400" dirty="0"/>
              <a:t> </a:t>
            </a:r>
            <a:r>
              <a:rPr lang="sl-SI" sz="1400" dirty="0" err="1"/>
              <a:t>of</a:t>
            </a:r>
            <a:r>
              <a:rPr lang="sl-SI" sz="1400" dirty="0"/>
              <a:t> TEN </a:t>
            </a:r>
            <a:r>
              <a:rPr lang="sl-SI" sz="1400" dirty="0" err="1"/>
              <a:t>network</a:t>
            </a:r>
            <a:r>
              <a:rPr lang="sl-SI" sz="1400" dirty="0"/>
              <a:t> on </a:t>
            </a:r>
            <a:r>
              <a:rPr lang="sl-SI" sz="1400" dirty="0" err="1"/>
              <a:t>the</a:t>
            </a:r>
            <a:r>
              <a:rPr lang="sl-SI" sz="1400" dirty="0"/>
              <a:t> </a:t>
            </a:r>
            <a:r>
              <a:rPr lang="sl-SI" sz="1400" dirty="0" err="1"/>
              <a:t>regional</a:t>
            </a:r>
            <a:r>
              <a:rPr lang="sl-SI" sz="1400" dirty="0"/>
              <a:t> </a:t>
            </a:r>
            <a:r>
              <a:rPr lang="sl-SI" sz="1400" dirty="0" err="1"/>
              <a:t>development</a:t>
            </a:r>
            <a:r>
              <a:rPr lang="sl-SI" sz="1400" dirty="0"/>
              <a:t> </a:t>
            </a:r>
            <a:r>
              <a:rPr lang="sl-SI" sz="1400" dirty="0" err="1"/>
              <a:t>potential</a:t>
            </a:r>
            <a:r>
              <a:rPr lang="sl-SI" sz="1400" dirty="0"/>
              <a:t>)</a:t>
            </a:r>
          </a:p>
          <a:p>
            <a:r>
              <a:rPr lang="sl-SI" dirty="0"/>
              <a:t>2004 </a:t>
            </a:r>
            <a:r>
              <a:rPr lang="sl-SI" dirty="0" err="1"/>
              <a:t>onwards</a:t>
            </a:r>
            <a:r>
              <a:rPr lang="sl-SI" dirty="0"/>
              <a:t>: </a:t>
            </a:r>
            <a:r>
              <a:rPr lang="sl-SI" dirty="0" err="1"/>
              <a:t>development</a:t>
            </a:r>
            <a:r>
              <a:rPr lang="sl-SI" dirty="0"/>
              <a:t> </a:t>
            </a:r>
            <a:r>
              <a:rPr lang="sl-SI" dirty="0" err="1"/>
              <a:t>of</a:t>
            </a:r>
            <a:r>
              <a:rPr lang="sl-SI" dirty="0"/>
              <a:t> </a:t>
            </a:r>
            <a:r>
              <a:rPr lang="sl-SI" dirty="0" err="1"/>
              <a:t>various</a:t>
            </a:r>
            <a:r>
              <a:rPr lang="sl-SI" dirty="0"/>
              <a:t> TIA </a:t>
            </a:r>
            <a:r>
              <a:rPr lang="sl-SI" dirty="0" err="1"/>
              <a:t>approaches</a:t>
            </a:r>
            <a:r>
              <a:rPr lang="sl-SI" dirty="0"/>
              <a:t>, </a:t>
            </a:r>
            <a:r>
              <a:rPr lang="sl-SI" dirty="0" err="1"/>
              <a:t>European</a:t>
            </a:r>
            <a:r>
              <a:rPr lang="sl-SI" dirty="0"/>
              <a:t> </a:t>
            </a:r>
            <a:r>
              <a:rPr lang="sl-SI" dirty="0" err="1"/>
              <a:t>commission</a:t>
            </a:r>
            <a:r>
              <a:rPr lang="sl-SI" dirty="0"/>
              <a:t> </a:t>
            </a:r>
            <a:r>
              <a:rPr lang="sl-SI" dirty="0" err="1"/>
              <a:t>efforts</a:t>
            </a:r>
            <a:r>
              <a:rPr lang="sl-SI" dirty="0"/>
              <a:t> </a:t>
            </a:r>
            <a:r>
              <a:rPr lang="sl-SI" dirty="0" err="1"/>
              <a:t>for</a:t>
            </a:r>
            <a:r>
              <a:rPr lang="sl-SI" dirty="0"/>
              <a:t> TIA</a:t>
            </a:r>
          </a:p>
        </p:txBody>
      </p:sp>
      <p:sp>
        <p:nvSpPr>
          <p:cNvPr id="5" name="Text Placeholder 4">
            <a:extLst>
              <a:ext uri="{FF2B5EF4-FFF2-40B4-BE49-F238E27FC236}">
                <a16:creationId xmlns:a16="http://schemas.microsoft.com/office/drawing/2014/main" id="{438129BA-25BB-1CA5-755F-6DD09360AA37}"/>
              </a:ext>
            </a:extLst>
          </p:cNvPr>
          <p:cNvSpPr>
            <a:spLocks noGrp="1"/>
          </p:cNvSpPr>
          <p:nvPr>
            <p:ph type="body" sz="quarter" idx="12"/>
          </p:nvPr>
        </p:nvSpPr>
        <p:spPr/>
        <p:txBody>
          <a:bodyPr/>
          <a:lstStyle/>
          <a:p>
            <a:r>
              <a:rPr lang="en-US" dirty="0"/>
              <a:t>4</a:t>
            </a:r>
            <a:endParaRPr lang="sl-SI" dirty="0"/>
          </a:p>
        </p:txBody>
      </p:sp>
      <p:sp>
        <p:nvSpPr>
          <p:cNvPr id="3" name="Content Placeholder 5">
            <a:extLst>
              <a:ext uri="{FF2B5EF4-FFF2-40B4-BE49-F238E27FC236}">
                <a16:creationId xmlns:a16="http://schemas.microsoft.com/office/drawing/2014/main" id="{995417E5-BF69-9DCD-7B35-90074E8E40E3}"/>
              </a:ext>
            </a:extLst>
          </p:cNvPr>
          <p:cNvSpPr txBox="1">
            <a:spLocks/>
          </p:cNvSpPr>
          <p:nvPr/>
        </p:nvSpPr>
        <p:spPr>
          <a:xfrm>
            <a:off x="8948773" y="2546015"/>
            <a:ext cx="3163459" cy="47894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sl-SI" sz="1600" dirty="0" err="1"/>
              <a:t>State</a:t>
            </a:r>
            <a:r>
              <a:rPr lang="sl-SI" sz="1600" dirty="0"/>
              <a:t> </a:t>
            </a:r>
            <a:r>
              <a:rPr lang="sl-SI" sz="1600" dirty="0" err="1"/>
              <a:t>of</a:t>
            </a:r>
            <a:r>
              <a:rPr lang="sl-SI" sz="1600" dirty="0"/>
              <a:t> </a:t>
            </a:r>
            <a:r>
              <a:rPr lang="sl-SI" sz="1600" dirty="0" err="1"/>
              <a:t>the</a:t>
            </a:r>
            <a:r>
              <a:rPr lang="sl-SI" sz="1600" dirty="0"/>
              <a:t> </a:t>
            </a:r>
            <a:r>
              <a:rPr lang="sl-SI" sz="1600" dirty="0" err="1"/>
              <a:t>art</a:t>
            </a:r>
            <a:r>
              <a:rPr lang="sl-SI" sz="1600" dirty="0"/>
              <a:t>, </a:t>
            </a:r>
            <a:r>
              <a:rPr lang="en-US" sz="1600" dirty="0"/>
              <a:t>2020, </a:t>
            </a:r>
            <a:r>
              <a:rPr lang="sl-SI" sz="1600" dirty="0">
                <a:hlinkClick r:id="rId2"/>
              </a:rPr>
              <a:t>link</a:t>
            </a:r>
            <a:endParaRPr lang="sl-SI" sz="1600" dirty="0"/>
          </a:p>
        </p:txBody>
      </p:sp>
      <p:pic>
        <p:nvPicPr>
          <p:cNvPr id="6" name="Picture 5">
            <a:extLst>
              <a:ext uri="{FF2B5EF4-FFF2-40B4-BE49-F238E27FC236}">
                <a16:creationId xmlns:a16="http://schemas.microsoft.com/office/drawing/2014/main" id="{C628EBA8-B29E-BC26-3B60-9608948FA28E}"/>
              </a:ext>
            </a:extLst>
          </p:cNvPr>
          <p:cNvPicPr>
            <a:picLocks noChangeAspect="1"/>
          </p:cNvPicPr>
          <p:nvPr/>
        </p:nvPicPr>
        <p:blipFill>
          <a:blip r:embed="rId3"/>
          <a:stretch>
            <a:fillRect/>
          </a:stretch>
        </p:blipFill>
        <p:spPr>
          <a:xfrm>
            <a:off x="9022914" y="1623005"/>
            <a:ext cx="2678677" cy="3816424"/>
          </a:xfrm>
          <a:prstGeom prst="rect">
            <a:avLst/>
          </a:prstGeom>
        </p:spPr>
      </p:pic>
    </p:spTree>
    <p:extLst>
      <p:ext uri="{BB962C8B-B14F-4D97-AF65-F5344CB8AC3E}">
        <p14:creationId xmlns:p14="http://schemas.microsoft.com/office/powerpoint/2010/main" val="134369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F4779-F33E-410A-9DAE-FE4665C66285}"/>
              </a:ext>
            </a:extLst>
          </p:cNvPr>
          <p:cNvSpPr>
            <a:spLocks noGrp="1"/>
          </p:cNvSpPr>
          <p:nvPr>
            <p:ph type="title"/>
          </p:nvPr>
        </p:nvSpPr>
        <p:spPr/>
        <p:txBody>
          <a:bodyPr/>
          <a:lstStyle/>
          <a:p>
            <a:r>
              <a:rPr lang="en-US" dirty="0"/>
              <a:t>2 </a:t>
            </a:r>
            <a:r>
              <a:rPr lang="sl-SI" dirty="0" err="1"/>
              <a:t>Territorial</a:t>
            </a:r>
            <a:r>
              <a:rPr lang="sl-SI" dirty="0"/>
              <a:t> </a:t>
            </a:r>
            <a:r>
              <a:rPr lang="sl-SI" dirty="0" err="1"/>
              <a:t>Impact</a:t>
            </a:r>
            <a:r>
              <a:rPr lang="sl-SI" dirty="0"/>
              <a:t> </a:t>
            </a:r>
            <a:r>
              <a:rPr lang="sl-SI" dirty="0" err="1"/>
              <a:t>Assessment</a:t>
            </a:r>
            <a:r>
              <a:rPr lang="sl-SI" dirty="0"/>
              <a:t> </a:t>
            </a:r>
            <a:r>
              <a:rPr lang="en-US" dirty="0"/>
              <a:t>in EU</a:t>
            </a:r>
            <a:endParaRPr lang="sl-SI" dirty="0">
              <a:solidFill>
                <a:srgbClr val="C00000"/>
              </a:solidFill>
            </a:endParaRPr>
          </a:p>
        </p:txBody>
      </p:sp>
      <p:sp>
        <p:nvSpPr>
          <p:cNvPr id="4" name="Text Placeholder 3">
            <a:extLst>
              <a:ext uri="{FF2B5EF4-FFF2-40B4-BE49-F238E27FC236}">
                <a16:creationId xmlns:a16="http://schemas.microsoft.com/office/drawing/2014/main" id="{5441E737-445A-4987-A142-A8BB4A4AE082}"/>
              </a:ext>
            </a:extLst>
          </p:cNvPr>
          <p:cNvSpPr>
            <a:spLocks noGrp="1"/>
          </p:cNvSpPr>
          <p:nvPr>
            <p:ph type="body" sz="quarter" idx="11"/>
          </p:nvPr>
        </p:nvSpPr>
        <p:spPr>
          <a:xfrm>
            <a:off x="482400" y="1479408"/>
            <a:ext cx="7243617" cy="4515494"/>
          </a:xfrm>
        </p:spPr>
        <p:txBody>
          <a:bodyPr>
            <a:normAutofit fontScale="92500"/>
          </a:bodyPr>
          <a:lstStyle/>
          <a:p>
            <a:r>
              <a:rPr lang="sl-SI" dirty="0" err="1"/>
              <a:t>Guidelines</a:t>
            </a:r>
            <a:r>
              <a:rPr lang="sl-SI" dirty="0"/>
              <a:t> </a:t>
            </a:r>
            <a:r>
              <a:rPr lang="sl-SI" dirty="0" err="1"/>
              <a:t>for</a:t>
            </a:r>
            <a:r>
              <a:rPr lang="sl-SI" dirty="0"/>
              <a:t> </a:t>
            </a:r>
            <a:r>
              <a:rPr lang="sl-SI" dirty="0" err="1"/>
              <a:t>better</a:t>
            </a:r>
            <a:r>
              <a:rPr lang="sl-SI" dirty="0"/>
              <a:t> </a:t>
            </a:r>
            <a:r>
              <a:rPr lang="sl-SI" dirty="0" err="1"/>
              <a:t>regulation</a:t>
            </a:r>
            <a:r>
              <a:rPr lang="sl-SI" dirty="0"/>
              <a:t> and </a:t>
            </a:r>
            <a:r>
              <a:rPr lang="sl-SI" dirty="0" err="1"/>
              <a:t>toolbox</a:t>
            </a:r>
            <a:r>
              <a:rPr lang="sl-SI" dirty="0"/>
              <a:t> in </a:t>
            </a:r>
            <a:r>
              <a:rPr lang="sl-SI" dirty="0" err="1"/>
              <a:t>support</a:t>
            </a:r>
            <a:r>
              <a:rPr lang="sl-SI" dirty="0"/>
              <a:t> </a:t>
            </a:r>
            <a:r>
              <a:rPr lang="sl-SI" dirty="0" err="1"/>
              <a:t>for</a:t>
            </a:r>
            <a:r>
              <a:rPr lang="sl-SI" dirty="0"/>
              <a:t> </a:t>
            </a:r>
            <a:r>
              <a:rPr lang="sl-SI" dirty="0" err="1"/>
              <a:t>assessment</a:t>
            </a:r>
            <a:r>
              <a:rPr lang="sl-SI" dirty="0"/>
              <a:t> </a:t>
            </a:r>
            <a:r>
              <a:rPr lang="sl-SI" sz="1400" dirty="0"/>
              <a:t>(evidence-</a:t>
            </a:r>
            <a:r>
              <a:rPr lang="sl-SI" sz="1400" dirty="0" err="1"/>
              <a:t>based</a:t>
            </a:r>
            <a:r>
              <a:rPr lang="sl-SI" sz="1400" dirty="0"/>
              <a:t> </a:t>
            </a:r>
            <a:r>
              <a:rPr lang="sl-SI" sz="1400" dirty="0" err="1"/>
              <a:t>policy</a:t>
            </a:r>
            <a:r>
              <a:rPr lang="sl-SI" sz="1400" dirty="0"/>
              <a:t> </a:t>
            </a:r>
            <a:r>
              <a:rPr lang="sl-SI" sz="1400" dirty="0" err="1"/>
              <a:t>making</a:t>
            </a:r>
            <a:r>
              <a:rPr lang="sl-SI" sz="1400" dirty="0"/>
              <a:t>, </a:t>
            </a:r>
            <a:r>
              <a:rPr lang="sl-SI" sz="1400" dirty="0" err="1"/>
              <a:t>better</a:t>
            </a:r>
            <a:r>
              <a:rPr lang="sl-SI" sz="1400" dirty="0"/>
              <a:t> and more </a:t>
            </a:r>
            <a:r>
              <a:rPr lang="sl-SI" sz="1400" dirty="0" err="1"/>
              <a:t>user</a:t>
            </a:r>
            <a:r>
              <a:rPr lang="sl-SI" sz="1400" dirty="0"/>
              <a:t> </a:t>
            </a:r>
            <a:r>
              <a:rPr lang="sl-SI" sz="1400" dirty="0" err="1"/>
              <a:t>friendly</a:t>
            </a:r>
            <a:r>
              <a:rPr lang="sl-SI" sz="1400" dirty="0"/>
              <a:t> </a:t>
            </a:r>
            <a:r>
              <a:rPr lang="sl-SI" sz="1400" dirty="0" err="1"/>
              <a:t>legislation</a:t>
            </a:r>
            <a:r>
              <a:rPr lang="sl-SI" sz="1400" dirty="0"/>
              <a:t>, </a:t>
            </a:r>
            <a:r>
              <a:rPr lang="sl-SI" sz="1400" dirty="0" err="1"/>
              <a:t>public</a:t>
            </a:r>
            <a:r>
              <a:rPr lang="sl-SI" sz="1400" dirty="0"/>
              <a:t> </a:t>
            </a:r>
            <a:r>
              <a:rPr lang="sl-SI" sz="1400" dirty="0" err="1"/>
              <a:t>participation</a:t>
            </a:r>
            <a:r>
              <a:rPr lang="sl-SI" sz="1400" dirty="0"/>
              <a:t>)</a:t>
            </a:r>
            <a:endParaRPr lang="en-US" sz="1400" dirty="0"/>
          </a:p>
          <a:p>
            <a:r>
              <a:rPr lang="en-US" i="1" dirty="0"/>
              <a:t>Spatial Foresight</a:t>
            </a:r>
            <a:r>
              <a:rPr lang="en-US" dirty="0"/>
              <a:t> – </a:t>
            </a:r>
            <a:r>
              <a:rPr lang="sl-SI" dirty="0" err="1"/>
              <a:t>forecasting</a:t>
            </a:r>
            <a:r>
              <a:rPr lang="sl-SI" dirty="0"/>
              <a:t> </a:t>
            </a:r>
            <a:r>
              <a:rPr lang="sl-SI" dirty="0" err="1"/>
              <a:t>challenges</a:t>
            </a:r>
            <a:r>
              <a:rPr lang="sl-SI" dirty="0"/>
              <a:t>, </a:t>
            </a:r>
            <a:r>
              <a:rPr lang="sl-SI" dirty="0" err="1"/>
              <a:t>risks</a:t>
            </a:r>
            <a:r>
              <a:rPr lang="sl-SI" dirty="0"/>
              <a:t> and </a:t>
            </a:r>
            <a:r>
              <a:rPr lang="sl-SI" dirty="0" err="1"/>
              <a:t>various</a:t>
            </a:r>
            <a:r>
              <a:rPr lang="sl-SI" dirty="0"/>
              <a:t> </a:t>
            </a:r>
            <a:r>
              <a:rPr lang="sl-SI" dirty="0" err="1"/>
              <a:t>measur</a:t>
            </a:r>
            <a:r>
              <a:rPr lang="en-US" dirty="0"/>
              <a:t>e</a:t>
            </a:r>
            <a:r>
              <a:rPr lang="sl-SI" dirty="0"/>
              <a:t>s</a:t>
            </a:r>
            <a:r>
              <a:rPr lang="en-US" dirty="0"/>
              <a:t> </a:t>
            </a:r>
            <a:endParaRPr lang="sl-SI" dirty="0"/>
          </a:p>
          <a:p>
            <a:r>
              <a:rPr lang="sl-SI" dirty="0" err="1"/>
              <a:t>Impact</a:t>
            </a:r>
            <a:r>
              <a:rPr lang="sl-SI" dirty="0"/>
              <a:t> </a:t>
            </a:r>
            <a:r>
              <a:rPr lang="sl-SI" dirty="0" err="1"/>
              <a:t>Assessment</a:t>
            </a:r>
            <a:r>
              <a:rPr lang="sl-SI" dirty="0"/>
              <a:t> </a:t>
            </a:r>
            <a:r>
              <a:rPr lang="sl-SI" dirty="0" err="1"/>
              <a:t>for</a:t>
            </a:r>
            <a:r>
              <a:rPr lang="sl-SI" dirty="0"/>
              <a:t> </a:t>
            </a:r>
            <a:r>
              <a:rPr lang="sl-SI" dirty="0" err="1"/>
              <a:t>economy</a:t>
            </a:r>
            <a:r>
              <a:rPr lang="sl-SI" dirty="0"/>
              <a:t>, </a:t>
            </a:r>
            <a:r>
              <a:rPr lang="sl-SI" dirty="0" err="1"/>
              <a:t>society</a:t>
            </a:r>
            <a:r>
              <a:rPr lang="sl-SI" dirty="0"/>
              <a:t> and </a:t>
            </a:r>
            <a:r>
              <a:rPr lang="sl-SI" dirty="0" err="1"/>
              <a:t>environment</a:t>
            </a:r>
            <a:r>
              <a:rPr lang="sl-SI" dirty="0"/>
              <a:t> </a:t>
            </a:r>
            <a:r>
              <a:rPr lang="en-US" sz="1400" dirty="0"/>
              <a:t>(</a:t>
            </a:r>
            <a:r>
              <a:rPr lang="sl-SI" sz="1400" dirty="0"/>
              <a:t>legislative </a:t>
            </a:r>
            <a:r>
              <a:rPr lang="sl-SI" sz="1400" dirty="0" err="1"/>
              <a:t>proposals</a:t>
            </a:r>
            <a:r>
              <a:rPr lang="sl-SI" sz="1400" dirty="0"/>
              <a:t>, non-legislative </a:t>
            </a:r>
            <a:r>
              <a:rPr lang="sl-SI" sz="1400" dirty="0" err="1"/>
              <a:t>proposals</a:t>
            </a:r>
            <a:r>
              <a:rPr lang="sl-SI" sz="1400" dirty="0"/>
              <a:t>, </a:t>
            </a:r>
            <a:r>
              <a:rPr lang="sl-SI" sz="1400" dirty="0" err="1"/>
              <a:t>implementation</a:t>
            </a:r>
            <a:r>
              <a:rPr lang="sl-SI" sz="1400" dirty="0"/>
              <a:t> and </a:t>
            </a:r>
            <a:r>
              <a:rPr lang="sl-SI" sz="1400" dirty="0" err="1"/>
              <a:t>delegated</a:t>
            </a:r>
            <a:r>
              <a:rPr lang="sl-SI" sz="1400" dirty="0"/>
              <a:t> </a:t>
            </a:r>
            <a:r>
              <a:rPr lang="sl-SI" sz="1400" dirty="0" err="1"/>
              <a:t>acts</a:t>
            </a:r>
            <a:r>
              <a:rPr lang="en-US" sz="1400" dirty="0"/>
              <a:t>)</a:t>
            </a:r>
          </a:p>
          <a:p>
            <a:r>
              <a:rPr lang="sl-SI" dirty="0" err="1"/>
              <a:t>All</a:t>
            </a:r>
            <a:r>
              <a:rPr lang="sl-SI" dirty="0"/>
              <a:t> MS </a:t>
            </a:r>
            <a:r>
              <a:rPr lang="sl-SI" dirty="0" err="1"/>
              <a:t>perform</a:t>
            </a:r>
            <a:r>
              <a:rPr lang="sl-SI" dirty="0"/>
              <a:t> some sort </a:t>
            </a:r>
            <a:r>
              <a:rPr lang="sl-SI" dirty="0" err="1"/>
              <a:t>of</a:t>
            </a:r>
            <a:r>
              <a:rPr lang="sl-SI" dirty="0"/>
              <a:t> </a:t>
            </a:r>
            <a:r>
              <a:rPr lang="sl-SI" dirty="0" err="1"/>
              <a:t>Regulatory</a:t>
            </a:r>
            <a:r>
              <a:rPr lang="sl-SI" dirty="0"/>
              <a:t> </a:t>
            </a:r>
            <a:r>
              <a:rPr lang="sl-SI" dirty="0" err="1"/>
              <a:t>Impact</a:t>
            </a:r>
            <a:r>
              <a:rPr lang="sl-SI" dirty="0"/>
              <a:t> </a:t>
            </a:r>
            <a:r>
              <a:rPr lang="sl-SI" dirty="0" err="1"/>
              <a:t>Assessment</a:t>
            </a:r>
            <a:r>
              <a:rPr lang="sl-SI" dirty="0"/>
              <a:t>, </a:t>
            </a:r>
            <a:r>
              <a:rPr lang="sl-SI" dirty="0" err="1"/>
              <a:t>shorter</a:t>
            </a:r>
            <a:r>
              <a:rPr lang="sl-SI" dirty="0"/>
              <a:t> RIA </a:t>
            </a:r>
            <a:r>
              <a:rPr lang="en-US" sz="1400" dirty="0"/>
              <a:t>(min. </a:t>
            </a:r>
            <a:r>
              <a:rPr lang="sl-SI" sz="1400" dirty="0"/>
              <a:t>administrative </a:t>
            </a:r>
            <a:r>
              <a:rPr lang="sl-SI" sz="1400" dirty="0" err="1"/>
              <a:t>burdens</a:t>
            </a:r>
            <a:r>
              <a:rPr lang="sl-SI" sz="1400" dirty="0"/>
              <a:t> and </a:t>
            </a:r>
            <a:r>
              <a:rPr lang="sl-SI" sz="1400" dirty="0" err="1"/>
              <a:t>financial</a:t>
            </a:r>
            <a:r>
              <a:rPr lang="sl-SI" sz="1400" dirty="0"/>
              <a:t> </a:t>
            </a:r>
            <a:r>
              <a:rPr lang="sl-SI" sz="1400" dirty="0" err="1"/>
              <a:t>impacts</a:t>
            </a:r>
            <a:r>
              <a:rPr lang="sl-SI" sz="1400" dirty="0"/>
              <a:t>; </a:t>
            </a:r>
            <a:r>
              <a:rPr lang="sl-SI" sz="1400" dirty="0" err="1"/>
              <a:t>based</a:t>
            </a:r>
            <a:r>
              <a:rPr lang="sl-SI" sz="1400" dirty="0"/>
              <a:t> on </a:t>
            </a:r>
            <a:r>
              <a:rPr lang="sl-SI" sz="1400" dirty="0" err="1"/>
              <a:t>questions</a:t>
            </a:r>
            <a:r>
              <a:rPr lang="sl-SI" sz="1400" dirty="0"/>
              <a:t>, </a:t>
            </a:r>
            <a:r>
              <a:rPr lang="sl-SI" sz="1400" dirty="0" err="1"/>
              <a:t>thematic</a:t>
            </a:r>
            <a:r>
              <a:rPr lang="sl-SI" sz="1400" dirty="0"/>
              <a:t> </a:t>
            </a:r>
            <a:r>
              <a:rPr lang="sl-SI" sz="1400" dirty="0" err="1"/>
              <a:t>fields</a:t>
            </a:r>
            <a:r>
              <a:rPr lang="sl-SI" sz="1400" dirty="0"/>
              <a:t> and </a:t>
            </a:r>
            <a:r>
              <a:rPr lang="sl-SI" sz="1400" dirty="0" err="1"/>
              <a:t>criteria</a:t>
            </a:r>
            <a:r>
              <a:rPr lang="sl-SI" sz="1400" dirty="0"/>
              <a:t>; </a:t>
            </a:r>
            <a:r>
              <a:rPr lang="sl-SI" sz="1400" dirty="0" err="1"/>
              <a:t>mostly</a:t>
            </a:r>
            <a:r>
              <a:rPr lang="sl-SI" sz="1400" dirty="0"/>
              <a:t> </a:t>
            </a:r>
            <a:r>
              <a:rPr lang="sl-SI" sz="1400" dirty="0" err="1"/>
              <a:t>obligatory</a:t>
            </a:r>
            <a:r>
              <a:rPr lang="sl-SI" sz="1400" dirty="0"/>
              <a:t> </a:t>
            </a:r>
            <a:r>
              <a:rPr lang="sl-SI" sz="1400" dirty="0" err="1"/>
              <a:t>for</a:t>
            </a:r>
            <a:r>
              <a:rPr lang="sl-SI" sz="1400" dirty="0"/>
              <a:t> </a:t>
            </a:r>
            <a:r>
              <a:rPr lang="sl-SI" sz="1400" dirty="0" err="1"/>
              <a:t>legislation</a:t>
            </a:r>
            <a:r>
              <a:rPr lang="en-US" sz="1400" dirty="0"/>
              <a:t>)</a:t>
            </a:r>
          </a:p>
          <a:p>
            <a:r>
              <a:rPr lang="sl-SI" dirty="0"/>
              <a:t>Most </a:t>
            </a:r>
            <a:r>
              <a:rPr lang="sl-SI" dirty="0" err="1"/>
              <a:t>of</a:t>
            </a:r>
            <a:r>
              <a:rPr lang="sl-SI" dirty="0"/>
              <a:t> </a:t>
            </a:r>
            <a:r>
              <a:rPr lang="sl-SI" dirty="0" err="1"/>
              <a:t>the</a:t>
            </a:r>
            <a:r>
              <a:rPr lang="sl-SI" dirty="0"/>
              <a:t> </a:t>
            </a:r>
            <a:r>
              <a:rPr lang="en-US" dirty="0"/>
              <a:t>MS </a:t>
            </a:r>
            <a:r>
              <a:rPr lang="sl-SI" dirty="0" err="1"/>
              <a:t>without</a:t>
            </a:r>
            <a:r>
              <a:rPr lang="sl-SI" dirty="0"/>
              <a:t> </a:t>
            </a:r>
            <a:r>
              <a:rPr lang="sl-SI" dirty="0" err="1"/>
              <a:t>obligatory</a:t>
            </a:r>
            <a:r>
              <a:rPr lang="sl-SI" dirty="0"/>
              <a:t> TIA, more </a:t>
            </a:r>
            <a:r>
              <a:rPr lang="sl-SI" dirty="0" err="1"/>
              <a:t>emphasis</a:t>
            </a:r>
            <a:r>
              <a:rPr lang="sl-SI" dirty="0"/>
              <a:t> on </a:t>
            </a:r>
            <a:r>
              <a:rPr lang="sl-SI" dirty="0" err="1"/>
              <a:t>the</a:t>
            </a:r>
            <a:r>
              <a:rPr lang="sl-SI" dirty="0"/>
              <a:t> </a:t>
            </a:r>
            <a:r>
              <a:rPr lang="sl-SI" dirty="0" err="1"/>
              <a:t>environment</a:t>
            </a:r>
            <a:r>
              <a:rPr lang="sl-SI" dirty="0"/>
              <a:t> (EU </a:t>
            </a:r>
            <a:r>
              <a:rPr lang="sl-SI" dirty="0" err="1"/>
              <a:t>regulation</a:t>
            </a:r>
            <a:r>
              <a:rPr lang="sl-SI" dirty="0"/>
              <a:t>)</a:t>
            </a:r>
            <a:endParaRPr lang="en-US" dirty="0"/>
          </a:p>
          <a:p>
            <a:r>
              <a:rPr lang="en-US" dirty="0"/>
              <a:t>I</a:t>
            </a:r>
            <a:r>
              <a:rPr lang="sl-SI" dirty="0" err="1"/>
              <a:t>nstitutional</a:t>
            </a:r>
            <a:r>
              <a:rPr lang="sl-SI" dirty="0"/>
              <a:t> </a:t>
            </a:r>
            <a:r>
              <a:rPr lang="sl-SI" dirty="0" err="1"/>
              <a:t>support</a:t>
            </a:r>
            <a:r>
              <a:rPr lang="sl-SI" dirty="0"/>
              <a:t> </a:t>
            </a:r>
            <a:r>
              <a:rPr lang="sl-SI" dirty="0" err="1"/>
              <a:t>for</a:t>
            </a:r>
            <a:r>
              <a:rPr lang="sl-SI" dirty="0"/>
              <a:t> </a:t>
            </a:r>
            <a:r>
              <a:rPr lang="sl-SI" dirty="0" err="1"/>
              <a:t>assessments</a:t>
            </a:r>
            <a:r>
              <a:rPr lang="sl-SI" dirty="0"/>
              <a:t>: </a:t>
            </a:r>
            <a:r>
              <a:rPr lang="en-US" dirty="0"/>
              <a:t>The national institute for strategic policy analysis in the fields of the environment, nature and spat. planning</a:t>
            </a:r>
            <a:endParaRPr lang="sl-SI" dirty="0"/>
          </a:p>
          <a:p>
            <a:endParaRPr lang="en-US" dirty="0"/>
          </a:p>
          <a:p>
            <a:endParaRPr lang="en-US" dirty="0"/>
          </a:p>
          <a:p>
            <a:endParaRPr lang="sl-SI" dirty="0"/>
          </a:p>
        </p:txBody>
      </p:sp>
      <p:sp>
        <p:nvSpPr>
          <p:cNvPr id="5" name="Text Placeholder 4">
            <a:extLst>
              <a:ext uri="{FF2B5EF4-FFF2-40B4-BE49-F238E27FC236}">
                <a16:creationId xmlns:a16="http://schemas.microsoft.com/office/drawing/2014/main" id="{B5E71AE4-F393-4835-A24E-446DD959ECF0}"/>
              </a:ext>
            </a:extLst>
          </p:cNvPr>
          <p:cNvSpPr>
            <a:spLocks noGrp="1"/>
          </p:cNvSpPr>
          <p:nvPr>
            <p:ph type="body" sz="quarter" idx="12"/>
          </p:nvPr>
        </p:nvSpPr>
        <p:spPr/>
        <p:txBody>
          <a:bodyPr/>
          <a:lstStyle/>
          <a:p>
            <a:r>
              <a:rPr lang="sl-SI" dirty="0"/>
              <a:t>5</a:t>
            </a:r>
          </a:p>
        </p:txBody>
      </p:sp>
      <p:pic>
        <p:nvPicPr>
          <p:cNvPr id="8" name="Slika 7">
            <a:extLst>
              <a:ext uri="{FF2B5EF4-FFF2-40B4-BE49-F238E27FC236}">
                <a16:creationId xmlns:a16="http://schemas.microsoft.com/office/drawing/2014/main" id="{C6405110-F92F-4AE2-955C-79F85D1CC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4740" y="1600536"/>
            <a:ext cx="3746851" cy="3656927"/>
          </a:xfrm>
          <a:prstGeom prst="rect">
            <a:avLst/>
          </a:prstGeom>
        </p:spPr>
      </p:pic>
      <p:sp>
        <p:nvSpPr>
          <p:cNvPr id="9" name="PoljeZBesedilom 8">
            <a:extLst>
              <a:ext uri="{FF2B5EF4-FFF2-40B4-BE49-F238E27FC236}">
                <a16:creationId xmlns:a16="http://schemas.microsoft.com/office/drawing/2014/main" id="{1FB58664-EAAC-4687-96B8-3DF1AA27C721}"/>
              </a:ext>
            </a:extLst>
          </p:cNvPr>
          <p:cNvSpPr txBox="1"/>
          <p:nvPr/>
        </p:nvSpPr>
        <p:spPr>
          <a:xfrm>
            <a:off x="10886303" y="5351930"/>
            <a:ext cx="610424" cy="276999"/>
          </a:xfrm>
          <a:prstGeom prst="rect">
            <a:avLst/>
          </a:prstGeom>
          <a:noFill/>
        </p:spPr>
        <p:txBody>
          <a:bodyPr wrap="none" rtlCol="0">
            <a:spAutoFit/>
          </a:bodyPr>
          <a:lstStyle/>
          <a:p>
            <a:r>
              <a:rPr lang="sl-SI" sz="1200" dirty="0" err="1">
                <a:hlinkClick r:id="rId3"/>
              </a:rPr>
              <a:t>Source</a:t>
            </a:r>
            <a:endParaRPr lang="sl-SI" sz="1200" dirty="0"/>
          </a:p>
        </p:txBody>
      </p:sp>
    </p:spTree>
    <p:extLst>
      <p:ext uri="{BB962C8B-B14F-4D97-AF65-F5344CB8AC3E}">
        <p14:creationId xmlns:p14="http://schemas.microsoft.com/office/powerpoint/2010/main" val="277490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54CA-A26A-75AF-CF1F-D664F099445D}"/>
              </a:ext>
            </a:extLst>
          </p:cNvPr>
          <p:cNvSpPr>
            <a:spLocks noGrp="1"/>
          </p:cNvSpPr>
          <p:nvPr>
            <p:ph type="title"/>
          </p:nvPr>
        </p:nvSpPr>
        <p:spPr/>
        <p:txBody>
          <a:bodyPr/>
          <a:lstStyle/>
          <a:p>
            <a:r>
              <a:rPr lang="en-US" dirty="0"/>
              <a:t>2 Impact assessments in Slovenia</a:t>
            </a:r>
            <a:endParaRPr lang="sl-SI" dirty="0"/>
          </a:p>
        </p:txBody>
      </p:sp>
      <p:sp>
        <p:nvSpPr>
          <p:cNvPr id="3" name="Text Placeholder 2">
            <a:extLst>
              <a:ext uri="{FF2B5EF4-FFF2-40B4-BE49-F238E27FC236}">
                <a16:creationId xmlns:a16="http://schemas.microsoft.com/office/drawing/2014/main" id="{E0B4A57A-4468-707B-1A47-22DAA5F4A6ED}"/>
              </a:ext>
            </a:extLst>
          </p:cNvPr>
          <p:cNvSpPr>
            <a:spLocks noGrp="1"/>
          </p:cNvSpPr>
          <p:nvPr>
            <p:ph type="body" sz="quarter" idx="10"/>
          </p:nvPr>
        </p:nvSpPr>
        <p:spPr/>
        <p:txBody>
          <a:bodyPr/>
          <a:lstStyle/>
          <a:p>
            <a:r>
              <a:rPr lang="en-US" dirty="0"/>
              <a:t>Current practice of IA in the legislative process (</a:t>
            </a:r>
            <a:r>
              <a:rPr lang="en-US" dirty="0" err="1"/>
              <a:t>Igličar</a:t>
            </a:r>
            <a:r>
              <a:rPr lang="en-US" dirty="0"/>
              <a:t> and Bačlija Brajnik, 2023)</a:t>
            </a:r>
            <a:endParaRPr lang="sl-SI" dirty="0"/>
          </a:p>
        </p:txBody>
      </p:sp>
      <p:sp>
        <p:nvSpPr>
          <p:cNvPr id="15" name="Text Placeholder 14">
            <a:extLst>
              <a:ext uri="{FF2B5EF4-FFF2-40B4-BE49-F238E27FC236}">
                <a16:creationId xmlns:a16="http://schemas.microsoft.com/office/drawing/2014/main" id="{C6EE51D3-A626-F60E-15DD-E0382A81E5A2}"/>
              </a:ext>
            </a:extLst>
          </p:cNvPr>
          <p:cNvSpPr>
            <a:spLocks noGrp="1"/>
          </p:cNvSpPr>
          <p:nvPr>
            <p:ph type="body" sz="quarter" idx="12"/>
          </p:nvPr>
        </p:nvSpPr>
        <p:spPr/>
        <p:txBody>
          <a:bodyPr/>
          <a:lstStyle/>
          <a:p>
            <a:r>
              <a:rPr lang="en-US" dirty="0"/>
              <a:t>6</a:t>
            </a:r>
            <a:endParaRPr lang="sl-SI" dirty="0"/>
          </a:p>
        </p:txBody>
      </p:sp>
      <p:pic>
        <p:nvPicPr>
          <p:cNvPr id="8" name="Picture 7">
            <a:extLst>
              <a:ext uri="{FF2B5EF4-FFF2-40B4-BE49-F238E27FC236}">
                <a16:creationId xmlns:a16="http://schemas.microsoft.com/office/drawing/2014/main" id="{E0AAF9A4-A428-32B5-0ECF-C1371142A736}"/>
              </a:ext>
            </a:extLst>
          </p:cNvPr>
          <p:cNvPicPr>
            <a:picLocks noChangeAspect="1"/>
          </p:cNvPicPr>
          <p:nvPr/>
        </p:nvPicPr>
        <p:blipFill rotWithShape="1">
          <a:blip r:embed="rId2"/>
          <a:srcRect l="34800" t="33066" r="32200" b="23556"/>
          <a:stretch/>
        </p:blipFill>
        <p:spPr>
          <a:xfrm>
            <a:off x="482400" y="1663943"/>
            <a:ext cx="6202017" cy="4585734"/>
          </a:xfrm>
          <a:prstGeom prst="rect">
            <a:avLst/>
          </a:prstGeom>
        </p:spPr>
      </p:pic>
      <p:sp>
        <p:nvSpPr>
          <p:cNvPr id="10" name="Rectangle 9">
            <a:extLst>
              <a:ext uri="{FF2B5EF4-FFF2-40B4-BE49-F238E27FC236}">
                <a16:creationId xmlns:a16="http://schemas.microsoft.com/office/drawing/2014/main" id="{62C5A387-1C64-E50C-8AE7-A90F5F9F9C78}"/>
              </a:ext>
            </a:extLst>
          </p:cNvPr>
          <p:cNvSpPr/>
          <p:nvPr/>
        </p:nvSpPr>
        <p:spPr>
          <a:xfrm>
            <a:off x="6983896" y="1663944"/>
            <a:ext cx="4717695" cy="37561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rgbClr val="221E1F"/>
                </a:solidFill>
                <a:latin typeface="Franklin Gothic Medium" panose="020B0603020102020204" pitchFamily="34" charset="0"/>
              </a:rPr>
              <a:t>Analysis of 330 legislation documents:</a:t>
            </a:r>
          </a:p>
          <a:p>
            <a:r>
              <a:rPr lang="sl-SI" sz="1800" b="0" i="0" u="none" strike="noStrike" baseline="0" dirty="0">
                <a:solidFill>
                  <a:srgbClr val="221E1F"/>
                </a:solidFill>
                <a:latin typeface="Franklin Gothic Medium" panose="020B0603020102020204" pitchFamily="34" charset="0"/>
              </a:rPr>
              <a:t>26 % </a:t>
            </a:r>
            <a:r>
              <a:rPr lang="en-US" sz="1800" b="0" i="0" u="none" strike="noStrike" baseline="0" dirty="0">
                <a:solidFill>
                  <a:srgbClr val="221E1F"/>
                </a:solidFill>
                <a:latin typeface="Franklin Gothic Medium" panose="020B0603020102020204" pitchFamily="34" charset="0"/>
              </a:rPr>
              <a:t>assessment without the text; </a:t>
            </a:r>
          </a:p>
          <a:p>
            <a:r>
              <a:rPr lang="sl-SI" sz="1800" b="0" i="0" u="none" strike="noStrike" baseline="0" dirty="0">
                <a:solidFill>
                  <a:srgbClr val="221E1F"/>
                </a:solidFill>
                <a:latin typeface="Franklin Gothic Medium" panose="020B0603020102020204" pitchFamily="34" charset="0"/>
              </a:rPr>
              <a:t>62,5 % </a:t>
            </a:r>
            <a:r>
              <a:rPr lang="en-US" sz="1800" b="0" i="0" u="none" strike="noStrike" baseline="0" dirty="0">
                <a:solidFill>
                  <a:srgbClr val="221E1F"/>
                </a:solidFill>
                <a:latin typeface="Franklin Gothic Medium" panose="020B0603020102020204" pitchFamily="34" charset="0"/>
              </a:rPr>
              <a:t>one-sentence assessments</a:t>
            </a:r>
            <a:r>
              <a:rPr lang="sl-SI" sz="1800" b="0" i="0" u="none" strike="noStrike" baseline="0" dirty="0">
                <a:solidFill>
                  <a:srgbClr val="221E1F"/>
                </a:solidFill>
                <a:latin typeface="Franklin Gothic Medium" panose="020B0603020102020204" pitchFamily="34" charset="0"/>
              </a:rPr>
              <a:t> – »</a:t>
            </a:r>
            <a:r>
              <a:rPr lang="en-US" sz="1800" b="0" i="0" u="none" strike="noStrike" baseline="0" dirty="0">
                <a:solidFill>
                  <a:srgbClr val="221E1F"/>
                </a:solidFill>
                <a:latin typeface="Franklin Gothic Medium" panose="020B0603020102020204" pitchFamily="34" charset="0"/>
              </a:rPr>
              <a:t>No impacts foreseen</a:t>
            </a:r>
            <a:r>
              <a:rPr lang="sl-SI" sz="1800" b="0" i="0" u="none" strike="noStrike" baseline="0" dirty="0">
                <a:solidFill>
                  <a:srgbClr val="221E1F"/>
                </a:solidFill>
                <a:latin typeface="Franklin Gothic Medium" panose="020B0603020102020204" pitchFamily="34" charset="0"/>
              </a:rPr>
              <a:t>«, </a:t>
            </a:r>
            <a:r>
              <a:rPr lang="en-US" dirty="0">
                <a:solidFill>
                  <a:srgbClr val="221E1F"/>
                </a:solidFill>
                <a:latin typeface="Franklin Gothic Medium" panose="020B0603020102020204" pitchFamily="34" charset="0"/>
              </a:rPr>
              <a:t>altogether </a:t>
            </a:r>
            <a:r>
              <a:rPr lang="sl-SI" sz="1800" b="0" i="0" u="none" strike="noStrike" baseline="0" dirty="0">
                <a:solidFill>
                  <a:srgbClr val="221E1F"/>
                </a:solidFill>
                <a:latin typeface="Franklin Gothic Medium" panose="020B0603020102020204" pitchFamily="34" charset="0"/>
              </a:rPr>
              <a:t>90 % </a:t>
            </a:r>
            <a:r>
              <a:rPr lang="en-US" sz="1800" b="0" i="0" u="none" strike="noStrike" baseline="0" dirty="0">
                <a:solidFill>
                  <a:srgbClr val="221E1F"/>
                </a:solidFill>
                <a:latin typeface="Franklin Gothic Medium" panose="020B0603020102020204" pitchFamily="34" charset="0"/>
              </a:rPr>
              <a:t>cases without analysis</a:t>
            </a:r>
            <a:r>
              <a:rPr lang="sl-SI" sz="1800" b="0" i="0" u="none" strike="noStrike" baseline="0" dirty="0">
                <a:solidFill>
                  <a:srgbClr val="221E1F"/>
                </a:solidFill>
                <a:latin typeface="Franklin Gothic Medium" panose="020B0603020102020204" pitchFamily="34" charset="0"/>
              </a:rPr>
              <a:t>. </a:t>
            </a:r>
            <a:endParaRPr lang="en-US" sz="1800" b="0" i="0" u="none" strike="noStrike" baseline="0" dirty="0">
              <a:solidFill>
                <a:srgbClr val="221E1F"/>
              </a:solidFill>
              <a:latin typeface="Franklin Gothic Medium" panose="020B0603020102020204" pitchFamily="34" charset="0"/>
            </a:endParaRPr>
          </a:p>
          <a:p>
            <a:r>
              <a:rPr lang="sl-SI" sz="1800" b="0" i="0" u="none" strike="noStrike" baseline="0" dirty="0">
                <a:solidFill>
                  <a:srgbClr val="221E1F"/>
                </a:solidFill>
                <a:latin typeface="Franklin Gothic Medium" panose="020B0603020102020204" pitchFamily="34" charset="0"/>
              </a:rPr>
              <a:t>10,9 % </a:t>
            </a:r>
            <a:r>
              <a:rPr lang="en-US" dirty="0">
                <a:solidFill>
                  <a:srgbClr val="221E1F"/>
                </a:solidFill>
                <a:latin typeface="Franklin Gothic Medium" panose="020B0603020102020204" pitchFamily="34" charset="0"/>
              </a:rPr>
              <a:t>one-sentence,</a:t>
            </a:r>
            <a:r>
              <a:rPr lang="sl-SI" sz="1800" b="0" i="0" u="none" strike="noStrike" baseline="0" dirty="0">
                <a:solidFill>
                  <a:srgbClr val="221E1F"/>
                </a:solidFill>
                <a:latin typeface="Franklin Gothic Medium" panose="020B0603020102020204" pitchFamily="34" charset="0"/>
              </a:rPr>
              <a:t> </a:t>
            </a:r>
            <a:r>
              <a:rPr lang="en-US" sz="1800" b="0" i="0" u="none" strike="noStrike" baseline="0" dirty="0">
                <a:solidFill>
                  <a:srgbClr val="221E1F"/>
                </a:solidFill>
                <a:latin typeface="Franklin Gothic Medium" panose="020B0603020102020204" pitchFamily="34" charset="0"/>
              </a:rPr>
              <a:t>shorter</a:t>
            </a:r>
            <a:r>
              <a:rPr lang="sl-SI" sz="1800" b="0" i="0" u="none" strike="noStrike" baseline="0" dirty="0">
                <a:solidFill>
                  <a:srgbClr val="221E1F"/>
                </a:solidFill>
                <a:latin typeface="Franklin Gothic Medium" panose="020B0603020102020204" pitchFamily="34" charset="0"/>
              </a:rPr>
              <a:t> </a:t>
            </a:r>
            <a:r>
              <a:rPr lang="sl-SI" sz="1800" b="0" i="0" u="none" strike="noStrike" baseline="0" dirty="0" err="1">
                <a:solidFill>
                  <a:srgbClr val="221E1F"/>
                </a:solidFill>
                <a:latin typeface="Franklin Gothic Medium" panose="020B0603020102020204" pitchFamily="34" charset="0"/>
              </a:rPr>
              <a:t>anal</a:t>
            </a:r>
            <a:r>
              <a:rPr lang="en-US" sz="1800" b="0" i="0" u="none" strike="noStrike" baseline="0" dirty="0" err="1">
                <a:solidFill>
                  <a:srgbClr val="221E1F"/>
                </a:solidFill>
                <a:latin typeface="Franklin Gothic Medium" panose="020B0603020102020204" pitchFamily="34" charset="0"/>
              </a:rPr>
              <a:t>ysis</a:t>
            </a:r>
            <a:r>
              <a:rPr lang="sl-SI" sz="1800" b="0" i="0" u="none" strike="noStrike" baseline="0" dirty="0">
                <a:solidFill>
                  <a:srgbClr val="221E1F"/>
                </a:solidFill>
                <a:latin typeface="Franklin Gothic Medium" panose="020B0603020102020204" pitchFamily="34" charset="0"/>
              </a:rPr>
              <a:t> (</a:t>
            </a:r>
            <a:r>
              <a:rPr lang="en-US" sz="1800" b="0" i="0" u="none" strike="noStrike" baseline="0" dirty="0">
                <a:solidFill>
                  <a:srgbClr val="221E1F"/>
                </a:solidFill>
                <a:latin typeface="Franklin Gothic Medium" panose="020B0603020102020204" pitchFamily="34" charset="0"/>
              </a:rPr>
              <a:t>descriptive method</a:t>
            </a:r>
            <a:r>
              <a:rPr lang="sl-SI" sz="1800" b="0" i="0" u="none" strike="noStrike" baseline="0" dirty="0">
                <a:solidFill>
                  <a:srgbClr val="221E1F"/>
                </a:solidFill>
                <a:latin typeface="Franklin Gothic Medium" panose="020B0603020102020204" pitchFamily="34" charset="0"/>
              </a:rPr>
              <a:t>), </a:t>
            </a:r>
            <a:endParaRPr lang="en-US" sz="1800" b="0" i="0" u="none" strike="noStrike" baseline="0" dirty="0">
              <a:solidFill>
                <a:srgbClr val="221E1F"/>
              </a:solidFill>
              <a:latin typeface="Franklin Gothic Medium" panose="020B0603020102020204" pitchFamily="34" charset="0"/>
            </a:endParaRPr>
          </a:p>
          <a:p>
            <a:r>
              <a:rPr lang="sl-SI" sz="1800" b="0" i="0" u="none" strike="noStrike" baseline="0" dirty="0">
                <a:solidFill>
                  <a:srgbClr val="221E1F"/>
                </a:solidFill>
                <a:latin typeface="Franklin Gothic Medium" panose="020B0603020102020204" pitchFamily="34" charset="0"/>
              </a:rPr>
              <a:t>0,6 % </a:t>
            </a:r>
            <a:r>
              <a:rPr lang="en-US" sz="1800" b="0" i="0" u="none" strike="noStrike" baseline="0" dirty="0">
                <a:solidFill>
                  <a:srgbClr val="221E1F"/>
                </a:solidFill>
                <a:latin typeface="Franklin Gothic Medium" panose="020B0603020102020204" pitchFamily="34" charset="0"/>
              </a:rPr>
              <a:t>detailed analysis </a:t>
            </a:r>
            <a:r>
              <a:rPr lang="sl-SI" sz="1800" b="0" i="0" u="none" strike="noStrike" baseline="0" dirty="0">
                <a:solidFill>
                  <a:srgbClr val="221E1F"/>
                </a:solidFill>
                <a:latin typeface="Franklin Gothic Medium" panose="020B0603020102020204" pitchFamily="34" charset="0"/>
              </a:rPr>
              <a:t>(</a:t>
            </a:r>
            <a:r>
              <a:rPr lang="en-US" sz="1800" b="0" i="0" u="none" strike="noStrike" baseline="0" dirty="0">
                <a:solidFill>
                  <a:srgbClr val="221E1F"/>
                </a:solidFill>
                <a:latin typeface="Franklin Gothic Medium" panose="020B0603020102020204" pitchFamily="34" charset="0"/>
              </a:rPr>
              <a:t>descriptive method</a:t>
            </a:r>
            <a:r>
              <a:rPr lang="sl-SI" sz="1800" b="0" i="0" u="none" strike="noStrike" baseline="0" dirty="0">
                <a:solidFill>
                  <a:srgbClr val="221E1F"/>
                </a:solidFill>
                <a:latin typeface="Franklin Gothic Medium" panose="020B0603020102020204" pitchFamily="34" charset="0"/>
              </a:rPr>
              <a:t>). </a:t>
            </a:r>
            <a:endParaRPr lang="en-US" sz="1800" b="0" i="0" u="none" strike="noStrike" baseline="0" dirty="0">
              <a:solidFill>
                <a:srgbClr val="221E1F"/>
              </a:solidFill>
              <a:latin typeface="Franklin Gothic Medium" panose="020B0603020102020204" pitchFamily="34" charset="0"/>
            </a:endParaRPr>
          </a:p>
          <a:p>
            <a:r>
              <a:rPr lang="en-US" dirty="0">
                <a:solidFill>
                  <a:srgbClr val="221E1F"/>
                </a:solidFill>
                <a:latin typeface="Franklin Gothic Medium" panose="020B0603020102020204" pitchFamily="34" charset="0"/>
              </a:rPr>
              <a:t>No detailed analysis nor quantitative approaches.</a:t>
            </a:r>
          </a:p>
          <a:p>
            <a:endParaRPr lang="en-US" sz="1800" b="0" i="0" u="none" strike="noStrike" baseline="0" dirty="0">
              <a:solidFill>
                <a:srgbClr val="221E1F"/>
              </a:solidFill>
              <a:latin typeface="Franklin Gothic Medium" panose="020B0603020102020204" pitchFamily="34" charset="0"/>
            </a:endParaRPr>
          </a:p>
          <a:p>
            <a:r>
              <a:rPr lang="en-US" dirty="0">
                <a:solidFill>
                  <a:srgbClr val="221E1F"/>
                </a:solidFill>
                <a:latin typeface="Franklin Gothic Medium" panose="020B0603020102020204" pitchFamily="34" charset="0"/>
              </a:rPr>
              <a:t>Increase in share of assessment in the one-sentence format – “Impacts are not foreseen.</a:t>
            </a:r>
            <a:endParaRPr lang="sl-SI" dirty="0">
              <a:latin typeface="Franklin Gothic Medium" panose="020B0603020102020204" pitchFamily="34" charset="0"/>
            </a:endParaRPr>
          </a:p>
        </p:txBody>
      </p:sp>
    </p:spTree>
    <p:extLst>
      <p:ext uri="{BB962C8B-B14F-4D97-AF65-F5344CB8AC3E}">
        <p14:creationId xmlns:p14="http://schemas.microsoft.com/office/powerpoint/2010/main" val="347026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54CA-A26A-75AF-CF1F-D664F099445D}"/>
              </a:ext>
            </a:extLst>
          </p:cNvPr>
          <p:cNvSpPr>
            <a:spLocks noGrp="1"/>
          </p:cNvSpPr>
          <p:nvPr>
            <p:ph type="title"/>
          </p:nvPr>
        </p:nvSpPr>
        <p:spPr/>
        <p:txBody>
          <a:bodyPr/>
          <a:lstStyle/>
          <a:p>
            <a:r>
              <a:rPr lang="en-US" dirty="0"/>
              <a:t>2 Impact Assessments in Slovenia</a:t>
            </a:r>
            <a:endParaRPr lang="sl-SI" dirty="0"/>
          </a:p>
        </p:txBody>
      </p:sp>
      <p:sp>
        <p:nvSpPr>
          <p:cNvPr id="3" name="Text Placeholder 2">
            <a:extLst>
              <a:ext uri="{FF2B5EF4-FFF2-40B4-BE49-F238E27FC236}">
                <a16:creationId xmlns:a16="http://schemas.microsoft.com/office/drawing/2014/main" id="{E0B4A57A-4468-707B-1A47-22DAA5F4A6ED}"/>
              </a:ext>
            </a:extLst>
          </p:cNvPr>
          <p:cNvSpPr>
            <a:spLocks noGrp="1"/>
          </p:cNvSpPr>
          <p:nvPr>
            <p:ph type="body" sz="quarter" idx="10"/>
          </p:nvPr>
        </p:nvSpPr>
        <p:spPr/>
        <p:txBody>
          <a:bodyPr>
            <a:normAutofit/>
          </a:bodyPr>
          <a:lstStyle/>
          <a:p>
            <a:r>
              <a:rPr lang="sl-SI" dirty="0" err="1"/>
              <a:t>Factors</a:t>
            </a:r>
            <a:r>
              <a:rPr lang="sl-SI" dirty="0"/>
              <a:t>, </a:t>
            </a:r>
            <a:r>
              <a:rPr lang="sl-SI" dirty="0" err="1"/>
              <a:t>conditioning</a:t>
            </a:r>
            <a:r>
              <a:rPr lang="sl-SI" dirty="0"/>
              <a:t> </a:t>
            </a:r>
            <a:r>
              <a:rPr lang="sl-SI" dirty="0" err="1"/>
              <a:t>performance</a:t>
            </a:r>
            <a:r>
              <a:rPr lang="sl-SI" dirty="0"/>
              <a:t> </a:t>
            </a:r>
            <a:r>
              <a:rPr lang="sl-SI" dirty="0" err="1"/>
              <a:t>of</a:t>
            </a:r>
            <a:r>
              <a:rPr lang="sl-SI" dirty="0"/>
              <a:t> </a:t>
            </a:r>
            <a:r>
              <a:rPr lang="sl-SI" dirty="0" err="1"/>
              <a:t>assessments</a:t>
            </a:r>
            <a:r>
              <a:rPr lang="sl-SI" dirty="0"/>
              <a:t> in </a:t>
            </a:r>
            <a:r>
              <a:rPr lang="sl-SI" dirty="0" err="1"/>
              <a:t>the</a:t>
            </a:r>
            <a:r>
              <a:rPr lang="sl-SI" dirty="0"/>
              <a:t> </a:t>
            </a:r>
            <a:r>
              <a:rPr lang="sl-SI" dirty="0" err="1"/>
              <a:t>regulatory</a:t>
            </a:r>
            <a:r>
              <a:rPr lang="sl-SI" dirty="0"/>
              <a:t> and </a:t>
            </a:r>
            <a:r>
              <a:rPr lang="sl-SI" dirty="0" err="1"/>
              <a:t>policy</a:t>
            </a:r>
            <a:r>
              <a:rPr lang="sl-SI" dirty="0"/>
              <a:t> </a:t>
            </a:r>
            <a:r>
              <a:rPr lang="sl-SI" dirty="0" err="1"/>
              <a:t>making</a:t>
            </a:r>
            <a:r>
              <a:rPr lang="sl-SI" dirty="0"/>
              <a:t> </a:t>
            </a:r>
            <a:r>
              <a:rPr lang="sl-SI" dirty="0" err="1"/>
              <a:t>process</a:t>
            </a:r>
            <a:endParaRPr lang="sl-SI" dirty="0"/>
          </a:p>
        </p:txBody>
      </p:sp>
      <p:sp>
        <p:nvSpPr>
          <p:cNvPr id="15" name="Text Placeholder 14">
            <a:extLst>
              <a:ext uri="{FF2B5EF4-FFF2-40B4-BE49-F238E27FC236}">
                <a16:creationId xmlns:a16="http://schemas.microsoft.com/office/drawing/2014/main" id="{C6EE51D3-A626-F60E-15DD-E0382A81E5A2}"/>
              </a:ext>
            </a:extLst>
          </p:cNvPr>
          <p:cNvSpPr>
            <a:spLocks noGrp="1"/>
          </p:cNvSpPr>
          <p:nvPr>
            <p:ph type="body" sz="quarter" idx="12"/>
          </p:nvPr>
        </p:nvSpPr>
        <p:spPr/>
        <p:txBody>
          <a:bodyPr/>
          <a:lstStyle/>
          <a:p>
            <a:r>
              <a:rPr lang="sl-SI" dirty="0"/>
              <a:t>7</a:t>
            </a:r>
          </a:p>
        </p:txBody>
      </p:sp>
      <p:graphicFrame>
        <p:nvGraphicFramePr>
          <p:cNvPr id="11" name="Grafikon 10">
            <a:extLst>
              <a:ext uri="{FF2B5EF4-FFF2-40B4-BE49-F238E27FC236}">
                <a16:creationId xmlns:a16="http://schemas.microsoft.com/office/drawing/2014/main" id="{4D58FFF0-EA70-458E-A662-534D314598DD}"/>
              </a:ext>
            </a:extLst>
          </p:cNvPr>
          <p:cNvGraphicFramePr>
            <a:graphicFrameLocks/>
          </p:cNvGraphicFramePr>
          <p:nvPr/>
        </p:nvGraphicFramePr>
        <p:xfrm>
          <a:off x="362104" y="1533385"/>
          <a:ext cx="10931843" cy="4543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535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A9B0C-DB70-1545-A2AF-A87DA5283199}"/>
              </a:ext>
            </a:extLst>
          </p:cNvPr>
          <p:cNvSpPr>
            <a:spLocks noGrp="1"/>
          </p:cNvSpPr>
          <p:nvPr>
            <p:ph type="title"/>
          </p:nvPr>
        </p:nvSpPr>
        <p:spPr>
          <a:xfrm>
            <a:off x="482400" y="367200"/>
            <a:ext cx="6304480" cy="635000"/>
          </a:xfrm>
        </p:spPr>
        <p:txBody>
          <a:bodyPr>
            <a:noAutofit/>
          </a:bodyPr>
          <a:lstStyle/>
          <a:p>
            <a:r>
              <a:rPr lang="en-US" dirty="0"/>
              <a:t>3 </a:t>
            </a:r>
            <a:r>
              <a:rPr lang="sl-SI" dirty="0" err="1"/>
              <a:t>What</a:t>
            </a:r>
            <a:r>
              <a:rPr lang="sl-SI" dirty="0"/>
              <a:t> is </a:t>
            </a:r>
            <a:r>
              <a:rPr lang="sl-SI" dirty="0" err="1"/>
              <a:t>Territorial</a:t>
            </a:r>
            <a:r>
              <a:rPr lang="sl-SI" dirty="0"/>
              <a:t> </a:t>
            </a:r>
            <a:r>
              <a:rPr lang="sl-SI" dirty="0" err="1"/>
              <a:t>Impact</a:t>
            </a:r>
            <a:r>
              <a:rPr lang="sl-SI" dirty="0"/>
              <a:t> </a:t>
            </a:r>
            <a:r>
              <a:rPr lang="sl-SI" dirty="0" err="1"/>
              <a:t>Assessment</a:t>
            </a:r>
            <a:r>
              <a:rPr lang="sl-SI" dirty="0"/>
              <a:t>?</a:t>
            </a:r>
            <a:endParaRPr lang="en-SI" dirty="0"/>
          </a:p>
        </p:txBody>
      </p:sp>
      <p:sp>
        <p:nvSpPr>
          <p:cNvPr id="4" name="Text Placeholder 3">
            <a:extLst>
              <a:ext uri="{FF2B5EF4-FFF2-40B4-BE49-F238E27FC236}">
                <a16:creationId xmlns:a16="http://schemas.microsoft.com/office/drawing/2014/main" id="{49195660-CF47-DE4E-A2AB-F123DDB4F148}"/>
              </a:ext>
            </a:extLst>
          </p:cNvPr>
          <p:cNvSpPr>
            <a:spLocks noGrp="1"/>
          </p:cNvSpPr>
          <p:nvPr>
            <p:ph type="body" sz="quarter" idx="11"/>
          </p:nvPr>
        </p:nvSpPr>
        <p:spPr>
          <a:xfrm>
            <a:off x="482400" y="1514522"/>
            <a:ext cx="7142082" cy="4012296"/>
          </a:xfrm>
        </p:spPr>
        <p:txBody>
          <a:bodyPr>
            <a:normAutofit lnSpcReduction="10000"/>
          </a:bodyPr>
          <a:lstStyle/>
          <a:p>
            <a:pPr marL="0" indent="0">
              <a:buNone/>
            </a:pPr>
            <a:r>
              <a:rPr lang="sl-SI" b="1" dirty="0"/>
              <a:t>TERRITORIAL IMPACT</a:t>
            </a:r>
            <a:r>
              <a:rPr lang="en-GB" b="1" dirty="0"/>
              <a:t> </a:t>
            </a:r>
            <a:r>
              <a:rPr lang="en-GB" dirty="0"/>
              <a:t>= </a:t>
            </a:r>
            <a:r>
              <a:rPr lang="sl-SI" dirty="0" err="1"/>
              <a:t>each</a:t>
            </a:r>
            <a:r>
              <a:rPr lang="sl-SI" dirty="0"/>
              <a:t> </a:t>
            </a:r>
            <a:r>
              <a:rPr lang="sl-SI" dirty="0" err="1"/>
              <a:t>impact</a:t>
            </a:r>
            <a:r>
              <a:rPr lang="sl-SI" dirty="0"/>
              <a:t> </a:t>
            </a:r>
            <a:r>
              <a:rPr lang="sl-SI" dirty="0" err="1"/>
              <a:t>effecting</a:t>
            </a:r>
            <a:r>
              <a:rPr lang="sl-SI" dirty="0"/>
              <a:t> </a:t>
            </a:r>
            <a:r>
              <a:rPr lang="sl-SI" dirty="0" err="1"/>
              <a:t>the</a:t>
            </a:r>
            <a:r>
              <a:rPr lang="sl-SI" dirty="0"/>
              <a:t> </a:t>
            </a:r>
            <a:r>
              <a:rPr lang="sl-SI" dirty="0" err="1"/>
              <a:t>land</a:t>
            </a:r>
            <a:r>
              <a:rPr lang="sl-SI" dirty="0"/>
              <a:t> </a:t>
            </a:r>
            <a:r>
              <a:rPr lang="sl-SI" dirty="0" err="1"/>
              <a:t>use</a:t>
            </a:r>
            <a:r>
              <a:rPr lang="sl-SI" dirty="0"/>
              <a:t> and </a:t>
            </a:r>
            <a:r>
              <a:rPr lang="sl-SI" dirty="0" err="1"/>
              <a:t>territory</a:t>
            </a:r>
            <a:r>
              <a:rPr lang="sl-SI" dirty="0"/>
              <a:t>, and/</a:t>
            </a:r>
            <a:r>
              <a:rPr lang="sl-SI" dirty="0" err="1"/>
              <a:t>or</a:t>
            </a:r>
            <a:r>
              <a:rPr lang="sl-SI" dirty="0"/>
              <a:t> </a:t>
            </a:r>
            <a:r>
              <a:rPr lang="sl-SI" dirty="0" err="1"/>
              <a:t>their</a:t>
            </a:r>
            <a:r>
              <a:rPr lang="sl-SI" dirty="0"/>
              <a:t> management, </a:t>
            </a:r>
            <a:r>
              <a:rPr lang="sl-SI" dirty="0" err="1"/>
              <a:t>or</a:t>
            </a:r>
            <a:r>
              <a:rPr lang="sl-SI" dirty="0"/>
              <a:t> </a:t>
            </a:r>
            <a:r>
              <a:rPr lang="sl-SI" dirty="0" err="1"/>
              <a:t>broader</a:t>
            </a:r>
            <a:r>
              <a:rPr lang="sl-SI" dirty="0"/>
              <a:t> </a:t>
            </a:r>
            <a:r>
              <a:rPr lang="sl-SI" dirty="0" err="1"/>
              <a:t>an</a:t>
            </a:r>
            <a:r>
              <a:rPr lang="sl-SI" dirty="0"/>
              <a:t> </a:t>
            </a:r>
            <a:r>
              <a:rPr lang="sl-SI" dirty="0" err="1"/>
              <a:t>impact</a:t>
            </a:r>
            <a:r>
              <a:rPr lang="sl-SI" dirty="0"/>
              <a:t> on </a:t>
            </a:r>
            <a:r>
              <a:rPr lang="sl-SI" dirty="0" err="1"/>
              <a:t>economy</a:t>
            </a:r>
            <a:r>
              <a:rPr lang="sl-SI" dirty="0"/>
              <a:t>, </a:t>
            </a:r>
            <a:r>
              <a:rPr lang="sl-SI" dirty="0" err="1"/>
              <a:t>society</a:t>
            </a:r>
            <a:r>
              <a:rPr lang="sl-SI" dirty="0"/>
              <a:t> and </a:t>
            </a:r>
            <a:r>
              <a:rPr lang="sl-SI" dirty="0" err="1"/>
              <a:t>environment</a:t>
            </a:r>
            <a:r>
              <a:rPr lang="sl-SI" dirty="0"/>
              <a:t> in </a:t>
            </a:r>
            <a:r>
              <a:rPr lang="sl-SI" dirty="0" err="1"/>
              <a:t>the</a:t>
            </a:r>
            <a:r>
              <a:rPr lang="sl-SI" dirty="0"/>
              <a:t> </a:t>
            </a:r>
            <a:r>
              <a:rPr lang="sl-SI" dirty="0" err="1"/>
              <a:t>selected</a:t>
            </a:r>
            <a:r>
              <a:rPr lang="sl-SI" dirty="0"/>
              <a:t> </a:t>
            </a:r>
            <a:r>
              <a:rPr lang="sl-SI" dirty="0" err="1"/>
              <a:t>territorial</a:t>
            </a:r>
            <a:r>
              <a:rPr lang="sl-SI" dirty="0"/>
              <a:t> </a:t>
            </a:r>
            <a:r>
              <a:rPr lang="sl-SI" dirty="0" err="1"/>
              <a:t>unit</a:t>
            </a:r>
            <a:r>
              <a:rPr lang="sl-SI" dirty="0"/>
              <a:t> </a:t>
            </a:r>
            <a:r>
              <a:rPr lang="sl-SI" dirty="0" err="1"/>
              <a:t>which</a:t>
            </a:r>
            <a:r>
              <a:rPr lang="sl-SI" dirty="0"/>
              <a:t> is a </a:t>
            </a:r>
            <a:r>
              <a:rPr lang="sl-SI" dirty="0" err="1"/>
              <a:t>consequence</a:t>
            </a:r>
            <a:r>
              <a:rPr lang="sl-SI" dirty="0"/>
              <a:t> </a:t>
            </a:r>
            <a:r>
              <a:rPr lang="sl-SI" dirty="0" err="1"/>
              <a:t>of</a:t>
            </a:r>
            <a:r>
              <a:rPr lang="sl-SI" dirty="0"/>
              <a:t> </a:t>
            </a:r>
            <a:r>
              <a:rPr lang="sl-SI" dirty="0" err="1"/>
              <a:t>policy</a:t>
            </a:r>
            <a:r>
              <a:rPr lang="sl-SI" dirty="0"/>
              <a:t> and/</a:t>
            </a:r>
            <a:r>
              <a:rPr lang="sl-SI" dirty="0" err="1"/>
              <a:t>or</a:t>
            </a:r>
            <a:r>
              <a:rPr lang="sl-SI" dirty="0"/>
              <a:t> </a:t>
            </a:r>
            <a:r>
              <a:rPr lang="sl-SI" dirty="0" err="1"/>
              <a:t>legislation</a:t>
            </a:r>
            <a:r>
              <a:rPr lang="sl-SI" dirty="0"/>
              <a:t> </a:t>
            </a:r>
            <a:r>
              <a:rPr lang="sl-SI" dirty="0" err="1"/>
              <a:t>implementation</a:t>
            </a:r>
            <a:r>
              <a:rPr lang="sl-SI" dirty="0"/>
              <a:t>, </a:t>
            </a:r>
            <a:r>
              <a:rPr lang="sl-SI" dirty="0" err="1"/>
              <a:t>adopted</a:t>
            </a:r>
            <a:r>
              <a:rPr lang="sl-SI" dirty="0"/>
              <a:t> on </a:t>
            </a:r>
            <a:r>
              <a:rPr lang="sl-SI" dirty="0" err="1"/>
              <a:t>the</a:t>
            </a:r>
            <a:r>
              <a:rPr lang="sl-SI" dirty="0"/>
              <a:t> EU, </a:t>
            </a:r>
            <a:r>
              <a:rPr lang="sl-SI" dirty="0" err="1"/>
              <a:t>state</a:t>
            </a:r>
            <a:r>
              <a:rPr lang="sl-SI" dirty="0"/>
              <a:t> </a:t>
            </a:r>
            <a:r>
              <a:rPr lang="sl-SI" dirty="0" err="1"/>
              <a:t>or</a:t>
            </a:r>
            <a:r>
              <a:rPr lang="sl-SI" dirty="0"/>
              <a:t> </a:t>
            </a:r>
            <a:r>
              <a:rPr lang="sl-SI" dirty="0" err="1"/>
              <a:t>other</a:t>
            </a:r>
            <a:r>
              <a:rPr lang="sl-SI" dirty="0"/>
              <a:t> </a:t>
            </a:r>
            <a:r>
              <a:rPr lang="sl-SI" dirty="0" err="1"/>
              <a:t>governance</a:t>
            </a:r>
            <a:r>
              <a:rPr lang="sl-SI" dirty="0"/>
              <a:t> </a:t>
            </a:r>
            <a:r>
              <a:rPr lang="sl-SI" dirty="0" err="1"/>
              <a:t>level</a:t>
            </a:r>
            <a:r>
              <a:rPr lang="sl-SI" dirty="0"/>
              <a:t>.</a:t>
            </a:r>
            <a:endParaRPr lang="en-US" dirty="0">
              <a:cs typeface="Arial" pitchFamily="34" charset="0"/>
            </a:endParaRPr>
          </a:p>
          <a:p>
            <a:pPr marL="0" indent="0">
              <a:buNone/>
            </a:pPr>
            <a:r>
              <a:rPr lang="sl-SI" sz="1800" b="1" dirty="0">
                <a:cs typeface="Arial" pitchFamily="34" charset="0"/>
              </a:rPr>
              <a:t>TERRITORIAL IMPACT ASSESSMENT </a:t>
            </a:r>
            <a:r>
              <a:rPr lang="sl-SI" sz="1800" dirty="0">
                <a:cs typeface="Arial" pitchFamily="34" charset="0"/>
              </a:rPr>
              <a:t>= </a:t>
            </a:r>
            <a:r>
              <a:rPr lang="sl-SI" sz="1800" dirty="0" err="1">
                <a:cs typeface="Arial" pitchFamily="34" charset="0"/>
              </a:rPr>
              <a:t>an</a:t>
            </a:r>
            <a:r>
              <a:rPr lang="sl-SI" sz="1800" dirty="0">
                <a:cs typeface="Arial" pitchFamily="34" charset="0"/>
              </a:rPr>
              <a:t> </a:t>
            </a:r>
            <a:r>
              <a:rPr lang="sl-SI" sz="1800" dirty="0" err="1">
                <a:cs typeface="Arial" pitchFamily="34" charset="0"/>
              </a:rPr>
              <a:t>assessment</a:t>
            </a:r>
            <a:r>
              <a:rPr lang="sl-SI" sz="1800" dirty="0">
                <a:cs typeface="Arial" pitchFamily="34" charset="0"/>
              </a:rPr>
              <a:t> </a:t>
            </a:r>
            <a:r>
              <a:rPr lang="sl-SI" sz="1800" dirty="0" err="1">
                <a:cs typeface="Arial" pitchFamily="34" charset="0"/>
              </a:rPr>
              <a:t>approach</a:t>
            </a:r>
            <a:r>
              <a:rPr lang="sl-SI" sz="1800" dirty="0">
                <a:cs typeface="Arial" pitchFamily="34" charset="0"/>
              </a:rPr>
              <a:t> </a:t>
            </a:r>
            <a:r>
              <a:rPr lang="sl-SI" sz="1800" dirty="0" err="1">
                <a:cs typeface="Arial" pitchFamily="34" charset="0"/>
              </a:rPr>
              <a:t>which</a:t>
            </a:r>
            <a:r>
              <a:rPr lang="sl-SI" sz="1800" b="1" dirty="0">
                <a:cs typeface="Arial" pitchFamily="34" charset="0"/>
              </a:rPr>
              <a:t> </a:t>
            </a:r>
            <a:r>
              <a:rPr lang="sl-SI" sz="1800" dirty="0" err="1">
                <a:cs typeface="Arial" pitchFamily="34" charset="0"/>
              </a:rPr>
              <a:t>provides</a:t>
            </a:r>
            <a:r>
              <a:rPr lang="sl-SI" sz="1800" dirty="0">
                <a:cs typeface="Arial" pitchFamily="34" charset="0"/>
              </a:rPr>
              <a:t> </a:t>
            </a:r>
            <a:r>
              <a:rPr lang="sl-SI" sz="1800" dirty="0" err="1">
                <a:cs typeface="Arial" pitchFamily="34" charset="0"/>
              </a:rPr>
              <a:t>identificiation</a:t>
            </a:r>
            <a:r>
              <a:rPr lang="sl-SI" sz="1800" dirty="0">
                <a:cs typeface="Arial" pitchFamily="34" charset="0"/>
              </a:rPr>
              <a:t> </a:t>
            </a:r>
            <a:r>
              <a:rPr lang="sl-SI" sz="1800" dirty="0" err="1">
                <a:cs typeface="Arial" pitchFamily="34" charset="0"/>
              </a:rPr>
              <a:t>of</a:t>
            </a:r>
            <a:r>
              <a:rPr lang="sl-SI" sz="1800" dirty="0">
                <a:cs typeface="Arial" pitchFamily="34" charset="0"/>
              </a:rPr>
              <a:t> </a:t>
            </a:r>
            <a:r>
              <a:rPr lang="sl-SI" sz="1800" dirty="0" err="1">
                <a:cs typeface="Arial" pitchFamily="34" charset="0"/>
              </a:rPr>
              <a:t>the</a:t>
            </a:r>
            <a:r>
              <a:rPr lang="sl-SI" sz="1800" dirty="0">
                <a:cs typeface="Arial" pitchFamily="34" charset="0"/>
              </a:rPr>
              <a:t> </a:t>
            </a:r>
            <a:r>
              <a:rPr lang="sl-SI" sz="1800" dirty="0" err="1">
                <a:cs typeface="Arial" pitchFamily="34" charset="0"/>
              </a:rPr>
              <a:t>territorial</a:t>
            </a:r>
            <a:r>
              <a:rPr lang="sl-SI" sz="1800" dirty="0">
                <a:cs typeface="Arial" pitchFamily="34" charset="0"/>
              </a:rPr>
              <a:t> </a:t>
            </a:r>
            <a:r>
              <a:rPr lang="sl-SI" sz="1800" dirty="0" err="1">
                <a:cs typeface="Arial" pitchFamily="34" charset="0"/>
              </a:rPr>
              <a:t>impacts</a:t>
            </a:r>
            <a:r>
              <a:rPr lang="sl-SI" sz="1800" dirty="0">
                <a:cs typeface="Arial" pitchFamily="34" charset="0"/>
              </a:rPr>
              <a:t> on </a:t>
            </a:r>
            <a:r>
              <a:rPr lang="sl-SI" sz="1800" dirty="0" err="1">
                <a:cs typeface="Arial" pitchFamily="34" charset="0"/>
              </a:rPr>
              <a:t>the</a:t>
            </a:r>
            <a:r>
              <a:rPr lang="sl-SI" sz="1800" dirty="0">
                <a:cs typeface="Arial" pitchFamily="34" charset="0"/>
              </a:rPr>
              <a:t> </a:t>
            </a:r>
            <a:r>
              <a:rPr lang="sl-SI" sz="1800" dirty="0" err="1">
                <a:cs typeface="Arial" pitchFamily="34" charset="0"/>
              </a:rPr>
              <a:t>national</a:t>
            </a:r>
            <a:r>
              <a:rPr lang="sl-SI" sz="1800" dirty="0">
                <a:cs typeface="Arial" pitchFamily="34" charset="0"/>
              </a:rPr>
              <a:t>, </a:t>
            </a:r>
            <a:r>
              <a:rPr lang="sl-SI" sz="1800" dirty="0" err="1">
                <a:cs typeface="Arial" pitchFamily="34" charset="0"/>
              </a:rPr>
              <a:t>regional</a:t>
            </a:r>
            <a:r>
              <a:rPr lang="sl-SI" sz="1800" dirty="0">
                <a:cs typeface="Arial" pitchFamily="34" charset="0"/>
              </a:rPr>
              <a:t> and </a:t>
            </a:r>
            <a:r>
              <a:rPr lang="sl-SI" sz="1800" dirty="0" err="1">
                <a:cs typeface="Arial" pitchFamily="34" charset="0"/>
              </a:rPr>
              <a:t>local</a:t>
            </a:r>
            <a:r>
              <a:rPr lang="sl-SI" sz="1800" dirty="0">
                <a:cs typeface="Arial" pitchFamily="34" charset="0"/>
              </a:rPr>
              <a:t> </a:t>
            </a:r>
            <a:r>
              <a:rPr lang="sl-SI" sz="1800" dirty="0" err="1">
                <a:cs typeface="Arial" pitchFamily="34" charset="0"/>
              </a:rPr>
              <a:t>level</a:t>
            </a:r>
            <a:r>
              <a:rPr lang="sl-SI" sz="1800" dirty="0">
                <a:cs typeface="Arial" pitchFamily="34" charset="0"/>
              </a:rPr>
              <a:t>. In </a:t>
            </a:r>
            <a:r>
              <a:rPr lang="sl-SI" sz="1800" dirty="0" err="1">
                <a:cs typeface="Arial" pitchFamily="34" charset="0"/>
              </a:rPr>
              <a:t>addition</a:t>
            </a:r>
            <a:r>
              <a:rPr lang="sl-SI" sz="1800" dirty="0">
                <a:cs typeface="Arial" pitchFamily="34" charset="0"/>
              </a:rPr>
              <a:t>, it </a:t>
            </a:r>
            <a:r>
              <a:rPr lang="sl-SI" sz="1800" dirty="0" err="1">
                <a:cs typeface="Arial" pitchFamily="34" charset="0"/>
              </a:rPr>
              <a:t>shows</a:t>
            </a:r>
            <a:r>
              <a:rPr lang="sl-SI" sz="1800" dirty="0">
                <a:cs typeface="Arial" pitchFamily="34" charset="0"/>
              </a:rPr>
              <a:t> </a:t>
            </a:r>
            <a:r>
              <a:rPr lang="sl-SI" sz="1800" dirty="0" err="1">
                <a:cs typeface="Arial" pitchFamily="34" charset="0"/>
              </a:rPr>
              <a:t>the</a:t>
            </a:r>
            <a:r>
              <a:rPr lang="sl-SI" sz="1800" dirty="0">
                <a:cs typeface="Arial" pitchFamily="34" charset="0"/>
              </a:rPr>
              <a:t> </a:t>
            </a:r>
            <a:r>
              <a:rPr lang="sl-SI" sz="1800" dirty="0" err="1">
                <a:cs typeface="Arial" pitchFamily="34" charset="0"/>
              </a:rPr>
              <a:t>difference</a:t>
            </a:r>
            <a:r>
              <a:rPr lang="sl-SI" sz="1800" dirty="0">
                <a:cs typeface="Arial" pitchFamily="34" charset="0"/>
              </a:rPr>
              <a:t> in </a:t>
            </a:r>
            <a:r>
              <a:rPr lang="sl-SI" sz="1800" dirty="0" err="1">
                <a:cs typeface="Arial" pitchFamily="34" charset="0"/>
              </a:rPr>
              <a:t>potential</a:t>
            </a:r>
            <a:r>
              <a:rPr lang="sl-SI" sz="1800" dirty="0">
                <a:cs typeface="Arial" pitchFamily="34" charset="0"/>
              </a:rPr>
              <a:t> </a:t>
            </a:r>
            <a:r>
              <a:rPr lang="sl-SI" sz="1800" dirty="0" err="1">
                <a:cs typeface="Arial" pitchFamily="34" charset="0"/>
              </a:rPr>
              <a:t>impacts</a:t>
            </a:r>
            <a:r>
              <a:rPr lang="sl-SI" sz="1800" dirty="0">
                <a:cs typeface="Arial" pitchFamily="34" charset="0"/>
              </a:rPr>
              <a:t> on </a:t>
            </a:r>
            <a:r>
              <a:rPr lang="sl-SI" sz="1800" dirty="0" err="1">
                <a:cs typeface="Arial" pitchFamily="34" charset="0"/>
              </a:rPr>
              <a:t>various</a:t>
            </a:r>
            <a:r>
              <a:rPr lang="sl-SI" sz="1800" dirty="0">
                <a:cs typeface="Arial" pitchFamily="34" charset="0"/>
              </a:rPr>
              <a:t> </a:t>
            </a:r>
            <a:r>
              <a:rPr lang="sl-SI" sz="1800" dirty="0" err="1">
                <a:cs typeface="Arial" pitchFamily="34" charset="0"/>
              </a:rPr>
              <a:t>areas</a:t>
            </a:r>
            <a:r>
              <a:rPr lang="sl-SI" dirty="0">
                <a:cs typeface="Arial" pitchFamily="34" charset="0"/>
              </a:rPr>
              <a:t> </a:t>
            </a:r>
            <a:r>
              <a:rPr lang="sl-SI" dirty="0" err="1">
                <a:cs typeface="Arial" pitchFamily="34" charset="0"/>
              </a:rPr>
              <a:t>which</a:t>
            </a:r>
            <a:r>
              <a:rPr lang="sl-SI" dirty="0">
                <a:cs typeface="Arial" pitchFamily="34" charset="0"/>
              </a:rPr>
              <a:t> </a:t>
            </a:r>
            <a:r>
              <a:rPr lang="sl-SI" dirty="0" err="1">
                <a:cs typeface="Arial" pitchFamily="34" charset="0"/>
              </a:rPr>
              <a:t>represent</a:t>
            </a:r>
            <a:r>
              <a:rPr lang="sl-SI" dirty="0">
                <a:cs typeface="Arial" pitchFamily="34" charset="0"/>
              </a:rPr>
              <a:t> „</a:t>
            </a:r>
            <a:r>
              <a:rPr lang="sl-SI" dirty="0" err="1">
                <a:cs typeface="Arial" pitchFamily="34" charset="0"/>
              </a:rPr>
              <a:t>territorial</a:t>
            </a:r>
            <a:r>
              <a:rPr lang="sl-SI" dirty="0">
                <a:cs typeface="Arial" pitchFamily="34" charset="0"/>
              </a:rPr>
              <a:t> </a:t>
            </a:r>
            <a:r>
              <a:rPr lang="sl-SI" dirty="0" err="1">
                <a:cs typeface="Arial" pitchFamily="34" charset="0"/>
              </a:rPr>
              <a:t>dimension</a:t>
            </a:r>
            <a:r>
              <a:rPr lang="sl-SI" dirty="0">
                <a:cs typeface="Arial" pitchFamily="34" charset="0"/>
              </a:rPr>
              <a:t>“ </a:t>
            </a:r>
            <a:r>
              <a:rPr lang="sl-SI" dirty="0" err="1">
                <a:cs typeface="Arial" pitchFamily="34" charset="0"/>
              </a:rPr>
              <a:t>of</a:t>
            </a:r>
            <a:r>
              <a:rPr lang="sl-SI" dirty="0">
                <a:cs typeface="Arial" pitchFamily="34" charset="0"/>
              </a:rPr>
              <a:t> </a:t>
            </a:r>
            <a:r>
              <a:rPr lang="sl-SI" dirty="0" err="1">
                <a:cs typeface="Arial" pitchFamily="34" charset="0"/>
              </a:rPr>
              <a:t>the</a:t>
            </a:r>
            <a:r>
              <a:rPr lang="sl-SI" dirty="0">
                <a:cs typeface="Arial" pitchFamily="34" charset="0"/>
              </a:rPr>
              <a:t> </a:t>
            </a:r>
            <a:r>
              <a:rPr lang="sl-SI" dirty="0" err="1">
                <a:cs typeface="Arial" pitchFamily="34" charset="0"/>
              </a:rPr>
              <a:t>assessed</a:t>
            </a:r>
            <a:r>
              <a:rPr lang="sl-SI" dirty="0">
                <a:cs typeface="Arial" pitchFamily="34" charset="0"/>
              </a:rPr>
              <a:t> </a:t>
            </a:r>
            <a:r>
              <a:rPr lang="sl-SI" dirty="0" err="1">
                <a:cs typeface="Arial" pitchFamily="34" charset="0"/>
              </a:rPr>
              <a:t>regulation</a:t>
            </a:r>
            <a:r>
              <a:rPr lang="sl-SI" dirty="0">
                <a:cs typeface="Arial" pitchFamily="34" charset="0"/>
              </a:rPr>
              <a:t>. It </a:t>
            </a:r>
            <a:r>
              <a:rPr lang="sl-SI" dirty="0" err="1">
                <a:cs typeface="Arial" pitchFamily="34" charset="0"/>
              </a:rPr>
              <a:t>can</a:t>
            </a:r>
            <a:r>
              <a:rPr lang="sl-SI" dirty="0">
                <a:cs typeface="Arial" pitchFamily="34" charset="0"/>
              </a:rPr>
              <a:t> be </a:t>
            </a:r>
            <a:r>
              <a:rPr lang="sl-SI" dirty="0" err="1">
                <a:cs typeface="Arial" pitchFamily="34" charset="0"/>
              </a:rPr>
              <a:t>performed</a:t>
            </a:r>
            <a:r>
              <a:rPr lang="sl-SI" dirty="0">
                <a:cs typeface="Arial" pitchFamily="34" charset="0"/>
              </a:rPr>
              <a:t> in </a:t>
            </a:r>
            <a:r>
              <a:rPr lang="sl-SI" dirty="0" err="1">
                <a:cs typeface="Arial" pitchFamily="34" charset="0"/>
              </a:rPr>
              <a:t>advance</a:t>
            </a:r>
            <a:r>
              <a:rPr lang="sl-SI" dirty="0">
                <a:cs typeface="Arial" pitchFamily="34" charset="0"/>
              </a:rPr>
              <a:t> (ex-</a:t>
            </a:r>
            <a:r>
              <a:rPr lang="sl-SI" dirty="0" err="1">
                <a:cs typeface="Arial" pitchFamily="34" charset="0"/>
              </a:rPr>
              <a:t>ante</a:t>
            </a:r>
            <a:r>
              <a:rPr lang="sl-SI" dirty="0">
                <a:cs typeface="Arial" pitchFamily="34" charset="0"/>
              </a:rPr>
              <a:t>), in </a:t>
            </a:r>
            <a:r>
              <a:rPr lang="sl-SI" dirty="0" err="1">
                <a:cs typeface="Arial" pitchFamily="34" charset="0"/>
              </a:rPr>
              <a:t>between</a:t>
            </a:r>
            <a:r>
              <a:rPr lang="sl-SI" dirty="0">
                <a:cs typeface="Arial" pitchFamily="34" charset="0"/>
              </a:rPr>
              <a:t> (ex-</a:t>
            </a:r>
            <a:r>
              <a:rPr lang="sl-SI" dirty="0" err="1">
                <a:cs typeface="Arial" pitchFamily="34" charset="0"/>
              </a:rPr>
              <a:t>durante</a:t>
            </a:r>
            <a:r>
              <a:rPr lang="sl-SI" dirty="0">
                <a:cs typeface="Arial" pitchFamily="34" charset="0"/>
              </a:rPr>
              <a:t>) </a:t>
            </a:r>
            <a:r>
              <a:rPr lang="sl-SI" dirty="0" err="1">
                <a:cs typeface="Arial" pitchFamily="34" charset="0"/>
              </a:rPr>
              <a:t>or</a:t>
            </a:r>
            <a:r>
              <a:rPr lang="sl-SI" dirty="0">
                <a:cs typeface="Arial" pitchFamily="34" charset="0"/>
              </a:rPr>
              <a:t> </a:t>
            </a:r>
            <a:r>
              <a:rPr lang="sl-SI" dirty="0" err="1">
                <a:cs typeface="Arial" pitchFamily="34" charset="0"/>
              </a:rPr>
              <a:t>after</a:t>
            </a:r>
            <a:r>
              <a:rPr lang="sl-SI" dirty="0">
                <a:cs typeface="Arial" pitchFamily="34" charset="0"/>
              </a:rPr>
              <a:t> </a:t>
            </a:r>
            <a:r>
              <a:rPr lang="sl-SI" dirty="0" err="1">
                <a:cs typeface="Arial" pitchFamily="34" charset="0"/>
              </a:rPr>
              <a:t>the</a:t>
            </a:r>
            <a:r>
              <a:rPr lang="sl-SI" dirty="0">
                <a:cs typeface="Arial" pitchFamily="34" charset="0"/>
              </a:rPr>
              <a:t> </a:t>
            </a:r>
            <a:r>
              <a:rPr lang="sl-SI" dirty="0" err="1">
                <a:cs typeface="Arial" pitchFamily="34" charset="0"/>
              </a:rPr>
              <a:t>finalised</a:t>
            </a:r>
            <a:r>
              <a:rPr lang="sl-SI" dirty="0">
                <a:cs typeface="Arial" pitchFamily="34" charset="0"/>
              </a:rPr>
              <a:t> </a:t>
            </a:r>
            <a:r>
              <a:rPr lang="sl-SI" dirty="0" err="1">
                <a:cs typeface="Arial" pitchFamily="34" charset="0"/>
              </a:rPr>
              <a:t>implementation</a:t>
            </a:r>
            <a:r>
              <a:rPr lang="sl-SI" dirty="0">
                <a:cs typeface="Arial" pitchFamily="34" charset="0"/>
              </a:rPr>
              <a:t> </a:t>
            </a:r>
            <a:r>
              <a:rPr lang="sl-SI" dirty="0" err="1">
                <a:cs typeface="Arial" pitchFamily="34" charset="0"/>
              </a:rPr>
              <a:t>of</a:t>
            </a:r>
            <a:r>
              <a:rPr lang="sl-SI" dirty="0">
                <a:cs typeface="Arial" pitchFamily="34" charset="0"/>
              </a:rPr>
              <a:t> </a:t>
            </a:r>
            <a:r>
              <a:rPr lang="sl-SI" dirty="0" err="1">
                <a:cs typeface="Arial" pitchFamily="34" charset="0"/>
              </a:rPr>
              <a:t>one‘s</a:t>
            </a:r>
            <a:r>
              <a:rPr lang="sl-SI" dirty="0">
                <a:cs typeface="Arial" pitchFamily="34" charset="0"/>
              </a:rPr>
              <a:t> </a:t>
            </a:r>
            <a:r>
              <a:rPr lang="sl-SI" dirty="0" err="1">
                <a:cs typeface="Arial" pitchFamily="34" charset="0"/>
              </a:rPr>
              <a:t>policy</a:t>
            </a:r>
            <a:r>
              <a:rPr lang="sl-SI" dirty="0">
                <a:cs typeface="Arial" pitchFamily="34" charset="0"/>
              </a:rPr>
              <a:t> (ex-post).</a:t>
            </a:r>
            <a:r>
              <a:rPr lang="en-US" sz="1800" i="1" dirty="0">
                <a:cs typeface="Arial" pitchFamily="34" charset="0"/>
              </a:rPr>
              <a:t>	</a:t>
            </a:r>
            <a:r>
              <a:rPr lang="en-US" dirty="0">
                <a:cs typeface="Arial" pitchFamily="34" charset="0"/>
              </a:rPr>
              <a:t>	</a:t>
            </a:r>
            <a:endParaRPr lang="en-US" sz="1800" dirty="0">
              <a:cs typeface="Arial" pitchFamily="34" charset="0"/>
            </a:endParaRPr>
          </a:p>
          <a:p>
            <a:endParaRPr lang="en-GB" dirty="0"/>
          </a:p>
        </p:txBody>
      </p:sp>
      <p:pic>
        <p:nvPicPr>
          <p:cNvPr id="5" name="Picture 4" descr="Diagram&#10;&#10;Description automatically generated">
            <a:extLst>
              <a:ext uri="{FF2B5EF4-FFF2-40B4-BE49-F238E27FC236}">
                <a16:creationId xmlns:a16="http://schemas.microsoft.com/office/drawing/2014/main" id="{B696B26B-C445-446E-A01D-34D58DC12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4395" y="2931597"/>
            <a:ext cx="4417605" cy="2944702"/>
          </a:xfrm>
          <a:prstGeom prst="rect">
            <a:avLst/>
          </a:prstGeom>
        </p:spPr>
      </p:pic>
      <p:sp>
        <p:nvSpPr>
          <p:cNvPr id="11" name="TextBox 10">
            <a:extLst>
              <a:ext uri="{FF2B5EF4-FFF2-40B4-BE49-F238E27FC236}">
                <a16:creationId xmlns:a16="http://schemas.microsoft.com/office/drawing/2014/main" id="{DBD33AA7-ECAA-44FE-870F-EB40370F00B0}"/>
              </a:ext>
            </a:extLst>
          </p:cNvPr>
          <p:cNvSpPr txBox="1"/>
          <p:nvPr/>
        </p:nvSpPr>
        <p:spPr>
          <a:xfrm>
            <a:off x="11832606" y="5599300"/>
            <a:ext cx="359394" cy="276999"/>
          </a:xfrm>
          <a:prstGeom prst="rect">
            <a:avLst/>
          </a:prstGeom>
          <a:noFill/>
        </p:spPr>
        <p:txBody>
          <a:bodyPr wrap="none" rtlCol="0">
            <a:spAutoFit/>
          </a:bodyPr>
          <a:lstStyle/>
          <a:p>
            <a:r>
              <a:rPr lang="en-US" sz="1200" dirty="0" err="1">
                <a:hlinkClick r:id="rId3"/>
              </a:rPr>
              <a:t>Vir</a:t>
            </a:r>
            <a:endParaRPr lang="sl-SI" sz="1200" dirty="0"/>
          </a:p>
        </p:txBody>
      </p:sp>
      <p:pic>
        <p:nvPicPr>
          <p:cNvPr id="8" name="Picture 7" descr="Graphical user interface&#10;&#10;Description automatically generated">
            <a:extLst>
              <a:ext uri="{FF2B5EF4-FFF2-40B4-BE49-F238E27FC236}">
                <a16:creationId xmlns:a16="http://schemas.microsoft.com/office/drawing/2014/main" id="{9C179140-B9C1-4FE8-BF80-9B5335C32E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63" r="6031" b="37843"/>
          <a:stretch/>
        </p:blipFill>
        <p:spPr>
          <a:xfrm>
            <a:off x="7774395" y="252711"/>
            <a:ext cx="4961173" cy="2523622"/>
          </a:xfrm>
          <a:prstGeom prst="rect">
            <a:avLst/>
          </a:prstGeom>
        </p:spPr>
      </p:pic>
      <p:sp>
        <p:nvSpPr>
          <p:cNvPr id="12" name="TextBox 11">
            <a:extLst>
              <a:ext uri="{FF2B5EF4-FFF2-40B4-BE49-F238E27FC236}">
                <a16:creationId xmlns:a16="http://schemas.microsoft.com/office/drawing/2014/main" id="{6165B233-6FA0-4570-B89D-EC9911A6C768}"/>
              </a:ext>
            </a:extLst>
          </p:cNvPr>
          <p:cNvSpPr txBox="1"/>
          <p:nvPr/>
        </p:nvSpPr>
        <p:spPr>
          <a:xfrm>
            <a:off x="11832606" y="2499334"/>
            <a:ext cx="359394" cy="276999"/>
          </a:xfrm>
          <a:prstGeom prst="rect">
            <a:avLst/>
          </a:prstGeom>
          <a:noFill/>
        </p:spPr>
        <p:txBody>
          <a:bodyPr wrap="none" rtlCol="0">
            <a:spAutoFit/>
          </a:bodyPr>
          <a:lstStyle/>
          <a:p>
            <a:r>
              <a:rPr lang="en-US" sz="1200" dirty="0" err="1">
                <a:hlinkClick r:id="rId5"/>
              </a:rPr>
              <a:t>Vir</a:t>
            </a:r>
            <a:endParaRPr lang="sl-SI" sz="1200" dirty="0"/>
          </a:p>
        </p:txBody>
      </p:sp>
    </p:spTree>
    <p:extLst>
      <p:ext uri="{BB962C8B-B14F-4D97-AF65-F5344CB8AC3E}">
        <p14:creationId xmlns:p14="http://schemas.microsoft.com/office/powerpoint/2010/main" val="260781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F4779-F33E-410A-9DAE-FE4665C66285}"/>
              </a:ext>
            </a:extLst>
          </p:cNvPr>
          <p:cNvSpPr>
            <a:spLocks noGrp="1"/>
          </p:cNvSpPr>
          <p:nvPr>
            <p:ph type="title"/>
          </p:nvPr>
        </p:nvSpPr>
        <p:spPr/>
        <p:txBody>
          <a:bodyPr/>
          <a:lstStyle/>
          <a:p>
            <a:r>
              <a:rPr lang="en-US" dirty="0"/>
              <a:t>3 </a:t>
            </a:r>
            <a:r>
              <a:rPr lang="sl-SI" dirty="0" err="1"/>
              <a:t>Territorial</a:t>
            </a:r>
            <a:r>
              <a:rPr lang="en-US" dirty="0" err="1"/>
              <a:t>ly</a:t>
            </a:r>
            <a:r>
              <a:rPr lang="en-US" dirty="0"/>
              <a:t> sensitive impact assessment tools</a:t>
            </a:r>
            <a:endParaRPr lang="sl-SI" dirty="0"/>
          </a:p>
        </p:txBody>
      </p:sp>
      <p:sp>
        <p:nvSpPr>
          <p:cNvPr id="4" name="Text Placeholder 3">
            <a:extLst>
              <a:ext uri="{FF2B5EF4-FFF2-40B4-BE49-F238E27FC236}">
                <a16:creationId xmlns:a16="http://schemas.microsoft.com/office/drawing/2014/main" id="{5441E737-445A-4987-A142-A8BB4A4AE082}"/>
              </a:ext>
            </a:extLst>
          </p:cNvPr>
          <p:cNvSpPr>
            <a:spLocks noGrp="1"/>
          </p:cNvSpPr>
          <p:nvPr>
            <p:ph type="body" sz="quarter" idx="11"/>
          </p:nvPr>
        </p:nvSpPr>
        <p:spPr>
          <a:xfrm>
            <a:off x="539550" y="1574165"/>
            <a:ext cx="10958767" cy="4012296"/>
          </a:xfrm>
        </p:spPr>
        <p:txBody>
          <a:bodyPr>
            <a:normAutofit fontScale="92500"/>
          </a:bodyPr>
          <a:lstStyle/>
          <a:p>
            <a:r>
              <a:rPr lang="en-US" i="1" dirty="0" err="1"/>
              <a:t>Raumordnungsverfahren</a:t>
            </a:r>
            <a:r>
              <a:rPr lang="sl-SI" dirty="0"/>
              <a:t> (</a:t>
            </a:r>
            <a:r>
              <a:rPr lang="sl-SI" dirty="0" err="1"/>
              <a:t>Germany</a:t>
            </a:r>
            <a:r>
              <a:rPr lang="sl-SI" dirty="0"/>
              <a:t>), </a:t>
            </a:r>
            <a:r>
              <a:rPr lang="sl-SI" dirty="0" err="1"/>
              <a:t>Sustainaibility</a:t>
            </a:r>
            <a:r>
              <a:rPr lang="sl-SI" dirty="0"/>
              <a:t> </a:t>
            </a:r>
            <a:r>
              <a:rPr lang="sl-SI" dirty="0" err="1"/>
              <a:t>Impact</a:t>
            </a:r>
            <a:r>
              <a:rPr lang="sl-SI" dirty="0"/>
              <a:t> </a:t>
            </a:r>
            <a:r>
              <a:rPr lang="sl-SI" dirty="0" err="1"/>
              <a:t>Assessment</a:t>
            </a:r>
            <a:r>
              <a:rPr lang="sl-SI" dirty="0"/>
              <a:t> (</a:t>
            </a:r>
            <a:r>
              <a:rPr lang="sl-SI" dirty="0" err="1"/>
              <a:t>Switzerland</a:t>
            </a:r>
            <a:r>
              <a:rPr lang="sl-SI" dirty="0"/>
              <a:t>, </a:t>
            </a:r>
            <a:r>
              <a:rPr lang="sl-SI" dirty="0" err="1"/>
              <a:t>since</a:t>
            </a:r>
            <a:r>
              <a:rPr lang="sl-SI" dirty="0"/>
              <a:t> 2004), </a:t>
            </a:r>
            <a:r>
              <a:rPr lang="sl-SI" dirty="0" err="1"/>
              <a:t>integration</a:t>
            </a:r>
            <a:r>
              <a:rPr lang="sl-SI" dirty="0"/>
              <a:t> </a:t>
            </a:r>
            <a:r>
              <a:rPr lang="sl-SI" dirty="0" err="1"/>
              <a:t>of</a:t>
            </a:r>
            <a:r>
              <a:rPr lang="sl-SI" dirty="0"/>
              <a:t> </a:t>
            </a:r>
            <a:r>
              <a:rPr lang="sl-SI" dirty="0" err="1"/>
              <a:t>regional</a:t>
            </a:r>
            <a:r>
              <a:rPr lang="sl-SI" dirty="0"/>
              <a:t> </a:t>
            </a:r>
            <a:r>
              <a:rPr lang="sl-SI" dirty="0" err="1"/>
              <a:t>development</a:t>
            </a:r>
            <a:r>
              <a:rPr lang="sl-SI" dirty="0"/>
              <a:t> </a:t>
            </a:r>
            <a:r>
              <a:rPr lang="sl-SI" dirty="0" err="1"/>
              <a:t>aspects</a:t>
            </a:r>
            <a:r>
              <a:rPr lang="sl-SI" dirty="0"/>
              <a:t>, nature and </a:t>
            </a:r>
            <a:r>
              <a:rPr lang="sl-SI" dirty="0" err="1"/>
              <a:t>quality</a:t>
            </a:r>
            <a:r>
              <a:rPr lang="sl-SI" dirty="0"/>
              <a:t> </a:t>
            </a:r>
            <a:r>
              <a:rPr lang="sl-SI" dirty="0" err="1"/>
              <a:t>of</a:t>
            </a:r>
            <a:r>
              <a:rPr lang="sl-SI" dirty="0"/>
              <a:t> </a:t>
            </a:r>
            <a:r>
              <a:rPr lang="sl-SI" dirty="0" err="1"/>
              <a:t>life</a:t>
            </a:r>
            <a:r>
              <a:rPr lang="sl-SI" dirty="0"/>
              <a:t> </a:t>
            </a:r>
            <a:r>
              <a:rPr lang="sl-SI" dirty="0" err="1"/>
              <a:t>into</a:t>
            </a:r>
            <a:r>
              <a:rPr lang="sl-SI" dirty="0"/>
              <a:t> RIA (</a:t>
            </a:r>
            <a:r>
              <a:rPr lang="sl-SI" dirty="0" err="1"/>
              <a:t>Estonia</a:t>
            </a:r>
            <a:r>
              <a:rPr lang="sl-SI" dirty="0"/>
              <a:t>, </a:t>
            </a:r>
            <a:r>
              <a:rPr lang="sl-SI" dirty="0" err="1"/>
              <a:t>since</a:t>
            </a:r>
            <a:r>
              <a:rPr lang="sl-SI" dirty="0"/>
              <a:t> 2012)</a:t>
            </a:r>
            <a:endParaRPr lang="en-US" dirty="0"/>
          </a:p>
          <a:p>
            <a:r>
              <a:rPr lang="sl-SI" b="1" dirty="0"/>
              <a:t>EQUIVAL</a:t>
            </a:r>
            <a:r>
              <a:rPr lang="en-US" b="1" dirty="0"/>
              <a:t>ENT LIVING CONDITIONS </a:t>
            </a:r>
            <a:r>
              <a:rPr lang="sl-SI" b="1" dirty="0"/>
              <a:t>CHECK</a:t>
            </a:r>
            <a:r>
              <a:rPr lang="en-US" dirty="0"/>
              <a:t>, ELC Check (DE, since 2018) = aims at achieving concrete improvements in many areas of life for the people outside of metropolitan areas; a guidelines in legislation, non-binding;</a:t>
            </a:r>
          </a:p>
          <a:p>
            <a:r>
              <a:rPr lang="en-US" dirty="0"/>
              <a:t>Factors to consider financial situation of the municipalities, economy and innovation, mobility and digital infrastructure, vital services, engagement, Cohesion and participation, spatial structures and housing, natural resources</a:t>
            </a:r>
            <a:endParaRPr lang="sl-SI" dirty="0"/>
          </a:p>
          <a:p>
            <a:r>
              <a:rPr lang="en-US" b="1" dirty="0"/>
              <a:t>RURAL PROOFING </a:t>
            </a:r>
            <a:r>
              <a:rPr lang="en-US" dirty="0"/>
              <a:t>(EC) = Assessment of positive or negative, direct and indirect impacts and implications on rural jobs, development prospects, social well-being, equal opportunities for all and the environmental quality of rural areas and communities; making policies fit for purpose for those who live and work in rural areas</a:t>
            </a:r>
            <a:endParaRPr lang="sl-SI" dirty="0"/>
          </a:p>
        </p:txBody>
      </p:sp>
      <p:sp>
        <p:nvSpPr>
          <p:cNvPr id="5" name="Text Placeholder 4">
            <a:extLst>
              <a:ext uri="{FF2B5EF4-FFF2-40B4-BE49-F238E27FC236}">
                <a16:creationId xmlns:a16="http://schemas.microsoft.com/office/drawing/2014/main" id="{B5E71AE4-F393-4835-A24E-446DD959ECF0}"/>
              </a:ext>
            </a:extLst>
          </p:cNvPr>
          <p:cNvSpPr>
            <a:spLocks noGrp="1"/>
          </p:cNvSpPr>
          <p:nvPr>
            <p:ph type="body" sz="quarter" idx="12"/>
          </p:nvPr>
        </p:nvSpPr>
        <p:spPr/>
        <p:txBody>
          <a:bodyPr/>
          <a:lstStyle/>
          <a:p>
            <a:r>
              <a:rPr lang="en-US" dirty="0"/>
              <a:t>9</a:t>
            </a:r>
            <a:endParaRPr lang="sl-SI" dirty="0"/>
          </a:p>
        </p:txBody>
      </p:sp>
    </p:spTree>
    <p:extLst>
      <p:ext uri="{BB962C8B-B14F-4D97-AF65-F5344CB8AC3E}">
        <p14:creationId xmlns:p14="http://schemas.microsoft.com/office/powerpoint/2010/main" val="160362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df8f8f-7555-4940-86e9-13d19df8d69b" xsi:nil="true"/>
    <lcf76f155ced4ddcb4097134ff3c332f xmlns="f4cd755c-121e-4a9b-9959-5c8317f58c6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E7C0F24D7C004688075A38D7532E62" ma:contentTypeVersion="17" ma:contentTypeDescription="Create a new document." ma:contentTypeScope="" ma:versionID="664babd6714601e20392da7c8c1ff860">
  <xsd:schema xmlns:xsd="http://www.w3.org/2001/XMLSchema" xmlns:xs="http://www.w3.org/2001/XMLSchema" xmlns:p="http://schemas.microsoft.com/office/2006/metadata/properties" xmlns:ns2="f4cd755c-121e-4a9b-9959-5c8317f58c60" xmlns:ns3="01df8f8f-7555-4940-86e9-13d19df8d69b" targetNamespace="http://schemas.microsoft.com/office/2006/metadata/properties" ma:root="true" ma:fieldsID="940450747133806794ef680930b1584e" ns2:_="" ns3:_="">
    <xsd:import namespace="f4cd755c-121e-4a9b-9959-5c8317f58c60"/>
    <xsd:import namespace="01df8f8f-7555-4940-86e9-13d19df8d6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TaxCatchAll" minOccurs="0"/>
                <xsd:element ref="ns2:lcf76f155ced4ddcb4097134ff3c332f"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d755c-121e-4a9b-9959-5c8317f58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5c7bf33-a257-4e00-9403-561934745116"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df8f8f-7555-4940-86e9-13d19df8d69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4cb41c5-cf09-449a-a2a2-a4d93ee2ca12}" ma:internalName="TaxCatchAll" ma:showField="CatchAllData" ma:web="01df8f8f-7555-4940-86e9-13d19df8d69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4AE4E8-A021-4250-BC20-EDBA45B3E816}">
  <ds:schemaRefs>
    <ds:schemaRef ds:uri="http://purl.org/dc/elements/1.1/"/>
    <ds:schemaRef ds:uri="http://www.w3.org/XML/1998/namespace"/>
    <ds:schemaRef ds:uri="http://schemas.microsoft.com/office/2006/metadata/properties"/>
    <ds:schemaRef ds:uri="http://schemas.microsoft.com/office/infopath/2007/PartnerControls"/>
    <ds:schemaRef ds:uri="58688178-b8e0-40d1-abef-325817e4760c"/>
    <ds:schemaRef ds:uri="http://schemas.microsoft.com/office/2006/documentManagement/types"/>
    <ds:schemaRef ds:uri="http://schemas.openxmlformats.org/package/2006/metadata/core-properties"/>
    <ds:schemaRef ds:uri="http://purl.org/dc/dcmitype/"/>
    <ds:schemaRef ds:uri="http://purl.org/dc/terms/"/>
    <ds:schemaRef ds:uri="01df8f8f-7555-4940-86e9-13d19df8d69b"/>
    <ds:schemaRef ds:uri="f4cd755c-121e-4a9b-9959-5c8317f58c60"/>
  </ds:schemaRefs>
</ds:datastoreItem>
</file>

<file path=customXml/itemProps2.xml><?xml version="1.0" encoding="utf-8"?>
<ds:datastoreItem xmlns:ds="http://schemas.openxmlformats.org/officeDocument/2006/customXml" ds:itemID="{3B61C5AE-128E-46E2-AB71-711B27AFCF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d755c-121e-4a9b-9959-5c8317f58c60"/>
    <ds:schemaRef ds:uri="01df8f8f-7555-4940-86e9-13d19df8d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9A12C9-4152-402B-9A83-5597E2CD69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6684</TotalTime>
  <Words>2083</Words>
  <Application>Microsoft Office PowerPoint</Application>
  <PresentationFormat>Widescreen</PresentationFormat>
  <Paragraphs>175</Paragraphs>
  <Slides>21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Franklin Gothic Book</vt:lpstr>
      <vt:lpstr>Franklin Gothic Demi</vt:lpstr>
      <vt:lpstr>Franklin Gothic Medium</vt:lpstr>
      <vt:lpstr>Franklin Gothic Medium Cond</vt:lpstr>
      <vt:lpstr>Univers</vt:lpstr>
      <vt:lpstr>Univers Light</vt:lpstr>
      <vt:lpstr>office theme</vt:lpstr>
      <vt:lpstr>PowerPoint Presentation</vt:lpstr>
      <vt:lpstr>Structure of the presentation</vt:lpstr>
      <vt:lpstr>1 Aims and objectives</vt:lpstr>
      <vt:lpstr>2 Short history of Territorial Impact Assessment</vt:lpstr>
      <vt:lpstr>2 Territorial Impact Assessment in EU</vt:lpstr>
      <vt:lpstr>2 Impact assessments in Slovenia</vt:lpstr>
      <vt:lpstr>2 Impact Assessments in Slovenia</vt:lpstr>
      <vt:lpstr>3 What is Territorial Impact Assessment?</vt:lpstr>
      <vt:lpstr>3 Territorially sensitive impact assessment tools</vt:lpstr>
      <vt:lpstr>PowerPoint Presentation</vt:lpstr>
      <vt:lpstr>4 Territorial Impact Assessment approach</vt:lpstr>
      <vt:lpstr>4 Territorial Impact Assessment approach</vt:lpstr>
      <vt:lpstr>4 Territorial Impact Assessment approach</vt:lpstr>
      <vt:lpstr>4 Territorial Impact Assessment Approach</vt:lpstr>
      <vt:lpstr>4 Preparation of the digital tool for TIA</vt:lpstr>
      <vt:lpstr>4 Use of the tool in the practice</vt:lpstr>
      <vt:lpstr>4 Use of the tool in the practice</vt:lpstr>
      <vt:lpstr>5 Conclusions</vt:lpstr>
      <vt:lpstr>5 Conclusions</vt:lpstr>
      <vt:lpstr>5 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Marot, Naja</dc:creator>
  <cp:lastModifiedBy>Reviewer</cp:lastModifiedBy>
  <cp:revision>317</cp:revision>
  <cp:lastPrinted>2021-03-04T20:13:36Z</cp:lastPrinted>
  <dcterms:created xsi:type="dcterms:W3CDTF">2021-01-28T12:16:08Z</dcterms:created>
  <dcterms:modified xsi:type="dcterms:W3CDTF">2023-09-29T13:26:19Z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0x010100A8E7C0F24D7C004688075A38D7532E62</vt:lpwstr>
  </property>
  <property fmtid="{D5CDD505-2E9C-101B-9397-08002B2CF9AE}" pid="3" name="MediaServiceImageTags">
    <vt:lpwstr/>
  </property>
</Properties>
</file>