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38"/>
  </p:notesMasterIdLst>
  <p:handoutMasterIdLst>
    <p:handoutMasterId r:id="rId39"/>
  </p:handoutMasterIdLst>
  <p:sldIdLst>
    <p:sldId id="298" r:id="rId4"/>
    <p:sldId id="303" r:id="rId5"/>
    <p:sldId id="257" r:id="rId6"/>
    <p:sldId id="258" r:id="rId7"/>
    <p:sldId id="259" r:id="rId8"/>
    <p:sldId id="260" r:id="rId9"/>
    <p:sldId id="262" r:id="rId10"/>
    <p:sldId id="268" r:id="rId11"/>
    <p:sldId id="357" r:id="rId12"/>
    <p:sldId id="334" r:id="rId13"/>
    <p:sldId id="312" r:id="rId14"/>
    <p:sldId id="309" r:id="rId15"/>
    <p:sldId id="358" r:id="rId16"/>
    <p:sldId id="307" r:id="rId17"/>
    <p:sldId id="324" r:id="rId18"/>
    <p:sldId id="325" r:id="rId19"/>
    <p:sldId id="359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65" r:id="rId30"/>
    <p:sldId id="351" r:id="rId31"/>
    <p:sldId id="353" r:id="rId32"/>
    <p:sldId id="256" r:id="rId33"/>
    <p:sldId id="336" r:id="rId34"/>
    <p:sldId id="337" r:id="rId35"/>
    <p:sldId id="355" r:id="rId36"/>
    <p:sldId id="356" r:id="rId3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87E69-A88C-4D55-A952-AA9C43468346}" v="20" dt="2023-09-27T15:01:04.405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87582" autoAdjust="0"/>
  </p:normalViewPr>
  <p:slideViewPr>
    <p:cSldViewPr snapToGrid="0">
      <p:cViewPr>
        <p:scale>
          <a:sx n="69" d="100"/>
          <a:sy n="69" d="100"/>
        </p:scale>
        <p:origin x="115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doki\Desktop\Desktop%20Lenovo\EURO%20EKSPERTIZA\Aktivni%20projekti\Zavod%20za%20prostorno%20uredjenje%20PGZ%202021\FAZA%20II\Razvojni%20pokazatelji%20stanja%20u%20prostoru%20-%20odgovori%20ankete\221008%20Razvojni%20pokazatelji%20stanja%20u%20prostoru%20-%2053%20odgovo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r-HR"/>
              <a:t>Ocjena raspoloživosti odgovarajućih ljudskih resursa za izradu Izvješća o stanju u prostoru</a:t>
            </a:r>
          </a:p>
        </c:rich>
      </c:tx>
      <c:layout>
        <c:manualLayout>
          <c:xMode val="edge"/>
          <c:yMode val="edge"/>
          <c:x val="2.548556430446187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D90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4-46A4-A0DE-11BD60AA7718}"/>
              </c:ext>
            </c:extLst>
          </c:dPt>
          <c:dPt>
            <c:idx val="1"/>
            <c:bubble3D val="0"/>
            <c:spPr>
              <a:solidFill>
                <a:srgbClr val="8CD0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4-46A4-A0DE-11BD60AA7718}"/>
              </c:ext>
            </c:extLst>
          </c:dPt>
          <c:dPt>
            <c:idx val="2"/>
            <c:bubble3D val="0"/>
            <c:spPr>
              <a:solidFill>
                <a:srgbClr val="FF85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4-46A4-A0DE-11BD60AA7718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54-46A4-A0DE-11BD60AA7718}"/>
              </c:ext>
            </c:extLst>
          </c:dPt>
          <c:dLbls>
            <c:dLbl>
              <c:idx val="0"/>
              <c:layout>
                <c:manualLayout>
                  <c:x val="-0.11704483814523185"/>
                  <c:y val="9.52318460192475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4-46A4-A0DE-11BD60AA7718}"/>
                </c:ext>
              </c:extLst>
            </c:dLbl>
            <c:dLbl>
              <c:idx val="1"/>
              <c:layout>
                <c:manualLayout>
                  <c:x val="7.6356955380577421E-2"/>
                  <c:y val="-0.197873651210265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4-46A4-A0DE-11BD60AA7718}"/>
                </c:ext>
              </c:extLst>
            </c:dLbl>
            <c:dLbl>
              <c:idx val="2"/>
              <c:layout>
                <c:manualLayout>
                  <c:x val="8.8206911636045521E-2"/>
                  <c:y val="0.143696412948381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4-46A4-A0DE-11BD60AA7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Sheet2!$C$31:$C$34</c:f>
              <c:strCache>
                <c:ptCount val="4"/>
                <c:pt idx="0">
                  <c:v>Da, u potpunosti raspolaže</c:v>
                </c:pt>
                <c:pt idx="1">
                  <c:v>Djelomično raspolaže ljudskim resursima</c:v>
                </c:pt>
                <c:pt idx="2">
                  <c:v>Ne raspolaže odgovarajućim ljudskim resursima</c:v>
                </c:pt>
                <c:pt idx="3">
                  <c:v>Nisam u mogućnosti odgovoriti na pitanje</c:v>
                </c:pt>
              </c:strCache>
            </c:strRef>
          </c:cat>
          <c:val>
            <c:numRef>
              <c:f>Sheet2!$F$31:$F$34</c:f>
              <c:numCache>
                <c:formatCode>0.00%</c:formatCode>
                <c:ptCount val="4"/>
                <c:pt idx="0">
                  <c:v>0.28846153846153844</c:v>
                </c:pt>
                <c:pt idx="1">
                  <c:v>0.51923076923076927</c:v>
                </c:pt>
                <c:pt idx="2">
                  <c:v>0.17307692307692307</c:v>
                </c:pt>
                <c:pt idx="3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54-46A4-A0DE-11BD60AA7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96653543307087"/>
          <c:y val="0.21453375619714202"/>
          <c:w val="0.36303346456692914"/>
          <c:h val="0.71528433945756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75905-11BA-47C3-8970-E7FF5389938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DA72AF7-1C77-497E-891F-B8D4CCB498BB}">
      <dgm:prSet phldrT="[Text]" custT="1"/>
      <dgm:spPr/>
      <dgm:t>
        <a:bodyPr/>
        <a:lstStyle/>
        <a:p>
          <a:r>
            <a:rPr lang="hr-HR" sz="2200" dirty="0"/>
            <a:t>Rezultat 3</a:t>
          </a:r>
        </a:p>
      </dgm:t>
    </dgm:pt>
    <dgm:pt modelId="{859C4E1C-318D-4E1E-B100-06C4A16083FD}" type="parTrans" cxnId="{1D9C9E62-109D-4736-9A41-CC32D413BB26}">
      <dgm:prSet/>
      <dgm:spPr/>
      <dgm:t>
        <a:bodyPr/>
        <a:lstStyle/>
        <a:p>
          <a:endParaRPr lang="hr-HR"/>
        </a:p>
      </dgm:t>
    </dgm:pt>
    <dgm:pt modelId="{857EEA3C-C642-4EA1-96E2-CE729BC94D14}" type="sibTrans" cxnId="{1D9C9E62-109D-4736-9A41-CC32D413BB26}">
      <dgm:prSet/>
      <dgm:spPr/>
      <dgm:t>
        <a:bodyPr/>
        <a:lstStyle/>
        <a:p>
          <a:endParaRPr lang="hr-HR"/>
        </a:p>
      </dgm:t>
    </dgm:pt>
    <dgm:pt modelId="{027B2D29-404D-4192-8444-185A9B062DE5}">
      <dgm:prSet phldrT="[Text]" custT="1"/>
      <dgm:spPr/>
      <dgm:t>
        <a:bodyPr/>
        <a:lstStyle/>
        <a:p>
          <a:r>
            <a:rPr lang="hr-HR" sz="2200" dirty="0"/>
            <a:t>Rezultat 2</a:t>
          </a:r>
        </a:p>
      </dgm:t>
    </dgm:pt>
    <dgm:pt modelId="{DDA25EFD-B73C-4F26-A297-8E2C49FA4F65}" type="parTrans" cxnId="{186FCABD-E507-46FB-8832-E7324AB078B5}">
      <dgm:prSet/>
      <dgm:spPr/>
      <dgm:t>
        <a:bodyPr/>
        <a:lstStyle/>
        <a:p>
          <a:endParaRPr lang="hr-HR"/>
        </a:p>
      </dgm:t>
    </dgm:pt>
    <dgm:pt modelId="{043B2FF5-E4A6-41A3-AE93-C2BE8ECAB5DC}" type="sibTrans" cxnId="{186FCABD-E507-46FB-8832-E7324AB078B5}">
      <dgm:prSet/>
      <dgm:spPr/>
      <dgm:t>
        <a:bodyPr/>
        <a:lstStyle/>
        <a:p>
          <a:endParaRPr lang="hr-HR"/>
        </a:p>
      </dgm:t>
    </dgm:pt>
    <dgm:pt modelId="{21A7720A-5901-47B8-98AC-7E86CE9605C2}">
      <dgm:prSet phldrT="[Text]" custT="1"/>
      <dgm:spPr/>
      <dgm:t>
        <a:bodyPr/>
        <a:lstStyle/>
        <a:p>
          <a:r>
            <a:rPr lang="hr-HR" sz="2200" dirty="0"/>
            <a:t>Rezultat 1</a:t>
          </a:r>
        </a:p>
      </dgm:t>
    </dgm:pt>
    <dgm:pt modelId="{09FD39C1-0175-40BB-B038-DEF8E9D08384}" type="parTrans" cxnId="{10DC882A-07AF-42EE-A60A-15D4308E417E}">
      <dgm:prSet/>
      <dgm:spPr/>
      <dgm:t>
        <a:bodyPr/>
        <a:lstStyle/>
        <a:p>
          <a:endParaRPr lang="hr-HR"/>
        </a:p>
      </dgm:t>
    </dgm:pt>
    <dgm:pt modelId="{32EF2036-C960-4193-9825-BFEC1C0CC66B}" type="sibTrans" cxnId="{10DC882A-07AF-42EE-A60A-15D4308E417E}">
      <dgm:prSet/>
      <dgm:spPr/>
      <dgm:t>
        <a:bodyPr/>
        <a:lstStyle/>
        <a:p>
          <a:endParaRPr lang="hr-HR"/>
        </a:p>
      </dgm:t>
    </dgm:pt>
    <dgm:pt modelId="{BED07ED7-886C-483F-8BFC-B106381BCDED}" type="pres">
      <dgm:prSet presAssocID="{AFE75905-11BA-47C3-8970-E7FF5389938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0A5D4D-28D5-449F-BBFB-8BEE9A02491D}" type="pres">
      <dgm:prSet presAssocID="{5DA72AF7-1C77-497E-891F-B8D4CCB498BB}" presName="gear1" presStyleLbl="node1" presStyleIdx="0" presStyleCnt="3" custScaleX="80578" custScaleY="58439" custLinFactNeighborX="14607" custLinFactNeighborY="-33496">
        <dgm:presLayoutVars>
          <dgm:chMax val="1"/>
          <dgm:bulletEnabled val="1"/>
        </dgm:presLayoutVars>
      </dgm:prSet>
      <dgm:spPr/>
    </dgm:pt>
    <dgm:pt modelId="{BCA659F8-6D25-4F32-B0FA-42A396DAA18C}" type="pres">
      <dgm:prSet presAssocID="{5DA72AF7-1C77-497E-891F-B8D4CCB498BB}" presName="gear1srcNode" presStyleLbl="node1" presStyleIdx="0" presStyleCnt="3"/>
      <dgm:spPr/>
    </dgm:pt>
    <dgm:pt modelId="{D9F57DC8-82E7-4361-A922-FFC7E0164B1C}" type="pres">
      <dgm:prSet presAssocID="{5DA72AF7-1C77-497E-891F-B8D4CCB498BB}" presName="gear1dstNode" presStyleLbl="node1" presStyleIdx="0" presStyleCnt="3"/>
      <dgm:spPr/>
    </dgm:pt>
    <dgm:pt modelId="{D71F8033-62A9-4A96-8518-EAFFDDEA5067}" type="pres">
      <dgm:prSet presAssocID="{027B2D29-404D-4192-8444-185A9B062DE5}" presName="gear2" presStyleLbl="node1" presStyleIdx="1" presStyleCnt="3" custScaleX="120105" custScaleY="97189" custLinFactNeighborX="3380" custLinFactNeighborY="-14217">
        <dgm:presLayoutVars>
          <dgm:chMax val="1"/>
          <dgm:bulletEnabled val="1"/>
        </dgm:presLayoutVars>
      </dgm:prSet>
      <dgm:spPr/>
    </dgm:pt>
    <dgm:pt modelId="{470E0F4B-58E7-44A9-93A6-5BE17D6F4975}" type="pres">
      <dgm:prSet presAssocID="{027B2D29-404D-4192-8444-185A9B062DE5}" presName="gear2srcNode" presStyleLbl="node1" presStyleIdx="1" presStyleCnt="3"/>
      <dgm:spPr/>
    </dgm:pt>
    <dgm:pt modelId="{F4F8F5AE-B198-4EAB-B677-03A9C8C39612}" type="pres">
      <dgm:prSet presAssocID="{027B2D29-404D-4192-8444-185A9B062DE5}" presName="gear2dstNode" presStyleLbl="node1" presStyleIdx="1" presStyleCnt="3"/>
      <dgm:spPr/>
    </dgm:pt>
    <dgm:pt modelId="{EA143E3F-8E68-4F7E-A31B-448BF0039009}" type="pres">
      <dgm:prSet presAssocID="{21A7720A-5901-47B8-98AC-7E86CE9605C2}" presName="gear3" presStyleLbl="node1" presStyleIdx="2" presStyleCnt="3" custScaleX="111137" custScaleY="95710" custLinFactNeighborX="10848" custLinFactNeighborY="-11833"/>
      <dgm:spPr/>
    </dgm:pt>
    <dgm:pt modelId="{30207B03-FB31-4AA1-A694-698F35BC46D9}" type="pres">
      <dgm:prSet presAssocID="{21A7720A-5901-47B8-98AC-7E86CE9605C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32D6A48-1030-4336-8A6A-0D47DAC57C6D}" type="pres">
      <dgm:prSet presAssocID="{21A7720A-5901-47B8-98AC-7E86CE9605C2}" presName="gear3srcNode" presStyleLbl="node1" presStyleIdx="2" presStyleCnt="3"/>
      <dgm:spPr/>
    </dgm:pt>
    <dgm:pt modelId="{63BA6B14-2B53-4F84-AEC6-3347DC57F2B3}" type="pres">
      <dgm:prSet presAssocID="{21A7720A-5901-47B8-98AC-7E86CE9605C2}" presName="gear3dstNode" presStyleLbl="node1" presStyleIdx="2" presStyleCnt="3"/>
      <dgm:spPr/>
    </dgm:pt>
    <dgm:pt modelId="{78552FA0-5DD3-49BD-A0F2-7C1AA18C4977}" type="pres">
      <dgm:prSet presAssocID="{857EEA3C-C642-4EA1-96E2-CE729BC94D14}" presName="connector1" presStyleLbl="sibTrans2D1" presStyleIdx="0" presStyleCnt="3" custLinFactNeighborX="85" custLinFactNeighborY="-13206"/>
      <dgm:spPr/>
    </dgm:pt>
    <dgm:pt modelId="{53BE77E0-B5C8-438C-9008-7A078DB7DDC5}" type="pres">
      <dgm:prSet presAssocID="{043B2FF5-E4A6-41A3-AE93-C2BE8ECAB5DC}" presName="connector2" presStyleLbl="sibTrans2D1" presStyleIdx="1" presStyleCnt="3"/>
      <dgm:spPr/>
    </dgm:pt>
    <dgm:pt modelId="{EBD9F2C7-C57F-4DF2-B8DE-ED75783F83BD}" type="pres">
      <dgm:prSet presAssocID="{32EF2036-C960-4193-9825-BFEC1C0CC66B}" presName="connector3" presStyleLbl="sibTrans2D1" presStyleIdx="2" presStyleCnt="3"/>
      <dgm:spPr/>
    </dgm:pt>
  </dgm:ptLst>
  <dgm:cxnLst>
    <dgm:cxn modelId="{B74D7318-408E-45CF-BB30-82E8B2600756}" type="presOf" srcId="{5DA72AF7-1C77-497E-891F-B8D4CCB498BB}" destId="{470A5D4D-28D5-449F-BBFB-8BEE9A02491D}" srcOrd="0" destOrd="0" presId="urn:microsoft.com/office/officeart/2005/8/layout/gear1"/>
    <dgm:cxn modelId="{596B281F-AD69-4993-BD4F-2209C5283A83}" type="presOf" srcId="{027B2D29-404D-4192-8444-185A9B062DE5}" destId="{D71F8033-62A9-4A96-8518-EAFFDDEA5067}" srcOrd="0" destOrd="0" presId="urn:microsoft.com/office/officeart/2005/8/layout/gear1"/>
    <dgm:cxn modelId="{76AA8421-087F-46CC-8831-A365DC71662D}" type="presOf" srcId="{21A7720A-5901-47B8-98AC-7E86CE9605C2}" destId="{63BA6B14-2B53-4F84-AEC6-3347DC57F2B3}" srcOrd="3" destOrd="0" presId="urn:microsoft.com/office/officeart/2005/8/layout/gear1"/>
    <dgm:cxn modelId="{10DC882A-07AF-42EE-A60A-15D4308E417E}" srcId="{AFE75905-11BA-47C3-8970-E7FF53899386}" destId="{21A7720A-5901-47B8-98AC-7E86CE9605C2}" srcOrd="2" destOrd="0" parTransId="{09FD39C1-0175-40BB-B038-DEF8E9D08384}" sibTransId="{32EF2036-C960-4193-9825-BFEC1C0CC66B}"/>
    <dgm:cxn modelId="{AEFDCC3D-BABE-4420-B54D-D9A5B555D3FC}" type="presOf" srcId="{AFE75905-11BA-47C3-8970-E7FF53899386}" destId="{BED07ED7-886C-483F-8BFC-B106381BCDED}" srcOrd="0" destOrd="0" presId="urn:microsoft.com/office/officeart/2005/8/layout/gear1"/>
    <dgm:cxn modelId="{1D9C9E62-109D-4736-9A41-CC32D413BB26}" srcId="{AFE75905-11BA-47C3-8970-E7FF53899386}" destId="{5DA72AF7-1C77-497E-891F-B8D4CCB498BB}" srcOrd="0" destOrd="0" parTransId="{859C4E1C-318D-4E1E-B100-06C4A16083FD}" sibTransId="{857EEA3C-C642-4EA1-96E2-CE729BC94D14}"/>
    <dgm:cxn modelId="{AB5B8F66-1C38-4169-812C-58F4A96A3F72}" type="presOf" srcId="{5DA72AF7-1C77-497E-891F-B8D4CCB498BB}" destId="{BCA659F8-6D25-4F32-B0FA-42A396DAA18C}" srcOrd="1" destOrd="0" presId="urn:microsoft.com/office/officeart/2005/8/layout/gear1"/>
    <dgm:cxn modelId="{55066D6A-D45E-425F-B418-824908B3A708}" type="presOf" srcId="{043B2FF5-E4A6-41A3-AE93-C2BE8ECAB5DC}" destId="{53BE77E0-B5C8-438C-9008-7A078DB7DDC5}" srcOrd="0" destOrd="0" presId="urn:microsoft.com/office/officeart/2005/8/layout/gear1"/>
    <dgm:cxn modelId="{A2856C6C-A10A-4B2D-BC8B-20D52888DE08}" type="presOf" srcId="{21A7720A-5901-47B8-98AC-7E86CE9605C2}" destId="{30207B03-FB31-4AA1-A694-698F35BC46D9}" srcOrd="1" destOrd="0" presId="urn:microsoft.com/office/officeart/2005/8/layout/gear1"/>
    <dgm:cxn modelId="{3DECA56C-54E5-4A31-9D4B-B9D0C37F40D8}" type="presOf" srcId="{32EF2036-C960-4193-9825-BFEC1C0CC66B}" destId="{EBD9F2C7-C57F-4DF2-B8DE-ED75783F83BD}" srcOrd="0" destOrd="0" presId="urn:microsoft.com/office/officeart/2005/8/layout/gear1"/>
    <dgm:cxn modelId="{F02D156D-938D-4313-B701-4EC006CD5DC3}" type="presOf" srcId="{857EEA3C-C642-4EA1-96E2-CE729BC94D14}" destId="{78552FA0-5DD3-49BD-A0F2-7C1AA18C4977}" srcOrd="0" destOrd="0" presId="urn:microsoft.com/office/officeart/2005/8/layout/gear1"/>
    <dgm:cxn modelId="{DE7E0D76-BFFD-4A3A-BD01-5758ADE3073B}" type="presOf" srcId="{21A7720A-5901-47B8-98AC-7E86CE9605C2}" destId="{332D6A48-1030-4336-8A6A-0D47DAC57C6D}" srcOrd="2" destOrd="0" presId="urn:microsoft.com/office/officeart/2005/8/layout/gear1"/>
    <dgm:cxn modelId="{5DB77D92-D2F0-4E81-A179-E2429F88FB1D}" type="presOf" srcId="{027B2D29-404D-4192-8444-185A9B062DE5}" destId="{F4F8F5AE-B198-4EAB-B677-03A9C8C39612}" srcOrd="2" destOrd="0" presId="urn:microsoft.com/office/officeart/2005/8/layout/gear1"/>
    <dgm:cxn modelId="{D0BA8D92-0B58-4DCE-82F4-B3936B86EAD6}" type="presOf" srcId="{21A7720A-5901-47B8-98AC-7E86CE9605C2}" destId="{EA143E3F-8E68-4F7E-A31B-448BF0039009}" srcOrd="0" destOrd="0" presId="urn:microsoft.com/office/officeart/2005/8/layout/gear1"/>
    <dgm:cxn modelId="{0623B393-F1AC-49A2-9C45-D5B25CAA195A}" type="presOf" srcId="{5DA72AF7-1C77-497E-891F-B8D4CCB498BB}" destId="{D9F57DC8-82E7-4361-A922-FFC7E0164B1C}" srcOrd="2" destOrd="0" presId="urn:microsoft.com/office/officeart/2005/8/layout/gear1"/>
    <dgm:cxn modelId="{186FCABD-E507-46FB-8832-E7324AB078B5}" srcId="{AFE75905-11BA-47C3-8970-E7FF53899386}" destId="{027B2D29-404D-4192-8444-185A9B062DE5}" srcOrd="1" destOrd="0" parTransId="{DDA25EFD-B73C-4F26-A297-8E2C49FA4F65}" sibTransId="{043B2FF5-E4A6-41A3-AE93-C2BE8ECAB5DC}"/>
    <dgm:cxn modelId="{9945F6F7-24B6-4DDC-82E5-248332CAAC83}" type="presOf" srcId="{027B2D29-404D-4192-8444-185A9B062DE5}" destId="{470E0F4B-58E7-44A9-93A6-5BE17D6F4975}" srcOrd="1" destOrd="0" presId="urn:microsoft.com/office/officeart/2005/8/layout/gear1"/>
    <dgm:cxn modelId="{4ECCCA91-F3D6-440E-9F7C-4389E4F3801D}" type="presParOf" srcId="{BED07ED7-886C-483F-8BFC-B106381BCDED}" destId="{470A5D4D-28D5-449F-BBFB-8BEE9A02491D}" srcOrd="0" destOrd="0" presId="urn:microsoft.com/office/officeart/2005/8/layout/gear1"/>
    <dgm:cxn modelId="{9EFB6402-41DF-4531-8B18-A3013D2A9EE2}" type="presParOf" srcId="{BED07ED7-886C-483F-8BFC-B106381BCDED}" destId="{BCA659F8-6D25-4F32-B0FA-42A396DAA18C}" srcOrd="1" destOrd="0" presId="urn:microsoft.com/office/officeart/2005/8/layout/gear1"/>
    <dgm:cxn modelId="{14E4459D-E783-4B86-B6EA-7CE088417289}" type="presParOf" srcId="{BED07ED7-886C-483F-8BFC-B106381BCDED}" destId="{D9F57DC8-82E7-4361-A922-FFC7E0164B1C}" srcOrd="2" destOrd="0" presId="urn:microsoft.com/office/officeart/2005/8/layout/gear1"/>
    <dgm:cxn modelId="{4DBBD655-BF1D-40E2-A967-D22D8E2A6860}" type="presParOf" srcId="{BED07ED7-886C-483F-8BFC-B106381BCDED}" destId="{D71F8033-62A9-4A96-8518-EAFFDDEA5067}" srcOrd="3" destOrd="0" presId="urn:microsoft.com/office/officeart/2005/8/layout/gear1"/>
    <dgm:cxn modelId="{AE16A8A2-6D89-4970-8394-C15690FAC6A1}" type="presParOf" srcId="{BED07ED7-886C-483F-8BFC-B106381BCDED}" destId="{470E0F4B-58E7-44A9-93A6-5BE17D6F4975}" srcOrd="4" destOrd="0" presId="urn:microsoft.com/office/officeart/2005/8/layout/gear1"/>
    <dgm:cxn modelId="{FC4CCD90-2D93-4001-879B-97FAA9D2DA04}" type="presParOf" srcId="{BED07ED7-886C-483F-8BFC-B106381BCDED}" destId="{F4F8F5AE-B198-4EAB-B677-03A9C8C39612}" srcOrd="5" destOrd="0" presId="urn:microsoft.com/office/officeart/2005/8/layout/gear1"/>
    <dgm:cxn modelId="{B643465F-213C-4592-9005-54E7343811BB}" type="presParOf" srcId="{BED07ED7-886C-483F-8BFC-B106381BCDED}" destId="{EA143E3F-8E68-4F7E-A31B-448BF0039009}" srcOrd="6" destOrd="0" presId="urn:microsoft.com/office/officeart/2005/8/layout/gear1"/>
    <dgm:cxn modelId="{E62449C8-2FD7-4C02-AD4B-4400A76AE3B3}" type="presParOf" srcId="{BED07ED7-886C-483F-8BFC-B106381BCDED}" destId="{30207B03-FB31-4AA1-A694-698F35BC46D9}" srcOrd="7" destOrd="0" presId="urn:microsoft.com/office/officeart/2005/8/layout/gear1"/>
    <dgm:cxn modelId="{A60C2F61-F6C8-43D7-B699-623C920FD84E}" type="presParOf" srcId="{BED07ED7-886C-483F-8BFC-B106381BCDED}" destId="{332D6A48-1030-4336-8A6A-0D47DAC57C6D}" srcOrd="8" destOrd="0" presId="urn:microsoft.com/office/officeart/2005/8/layout/gear1"/>
    <dgm:cxn modelId="{1B7A6A1D-59ED-4B87-A8D7-0721BEEDF986}" type="presParOf" srcId="{BED07ED7-886C-483F-8BFC-B106381BCDED}" destId="{63BA6B14-2B53-4F84-AEC6-3347DC57F2B3}" srcOrd="9" destOrd="0" presId="urn:microsoft.com/office/officeart/2005/8/layout/gear1"/>
    <dgm:cxn modelId="{EF31D5AB-2570-49D0-9A6B-4CF27A92C424}" type="presParOf" srcId="{BED07ED7-886C-483F-8BFC-B106381BCDED}" destId="{78552FA0-5DD3-49BD-A0F2-7C1AA18C4977}" srcOrd="10" destOrd="0" presId="urn:microsoft.com/office/officeart/2005/8/layout/gear1"/>
    <dgm:cxn modelId="{8762D83A-3B8A-4889-9EA7-FA4A1A8B6FFB}" type="presParOf" srcId="{BED07ED7-886C-483F-8BFC-B106381BCDED}" destId="{53BE77E0-B5C8-438C-9008-7A078DB7DDC5}" srcOrd="11" destOrd="0" presId="urn:microsoft.com/office/officeart/2005/8/layout/gear1"/>
    <dgm:cxn modelId="{00D47D9B-489E-44C9-A4C0-615A8940AA82}" type="presParOf" srcId="{BED07ED7-886C-483F-8BFC-B106381BCDED}" destId="{EBD9F2C7-C57F-4DF2-B8DE-ED75783F83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5D4D-28D5-449F-BBFB-8BEE9A02491D}">
      <dsp:nvSpPr>
        <dsp:cNvPr id="0" name=""/>
        <dsp:cNvSpPr/>
      </dsp:nvSpPr>
      <dsp:spPr>
        <a:xfrm>
          <a:off x="3916333" y="2305674"/>
          <a:ext cx="2542318" cy="18438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Rezultat 3</a:t>
          </a:r>
        </a:p>
      </dsp:txBody>
      <dsp:txXfrm>
        <a:off x="4375246" y="2737578"/>
        <a:ext cx="1624492" cy="947756"/>
      </dsp:txXfrm>
    </dsp:sp>
    <dsp:sp modelId="{D71F8033-62A9-4A96-8518-EAFFDDEA5067}">
      <dsp:nvSpPr>
        <dsp:cNvPr id="0" name=""/>
        <dsp:cNvSpPr/>
      </dsp:nvSpPr>
      <dsp:spPr>
        <a:xfrm>
          <a:off x="1160271" y="1667134"/>
          <a:ext cx="2755953" cy="22301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Rezultat 2</a:t>
          </a:r>
        </a:p>
      </dsp:txBody>
      <dsp:txXfrm>
        <a:off x="1798146" y="2231966"/>
        <a:ext cx="1480203" cy="1100454"/>
      </dsp:txXfrm>
    </dsp:sp>
    <dsp:sp modelId="{EA143E3F-8E68-4F7E-A31B-448BF0039009}">
      <dsp:nvSpPr>
        <dsp:cNvPr id="0" name=""/>
        <dsp:cNvSpPr/>
      </dsp:nvSpPr>
      <dsp:spPr>
        <a:xfrm rot="20700000">
          <a:off x="2708635" y="305279"/>
          <a:ext cx="2625600" cy="202485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Rezultat 1</a:t>
          </a:r>
        </a:p>
      </dsp:txBody>
      <dsp:txXfrm rot="-20700000">
        <a:off x="3320138" y="713758"/>
        <a:ext cx="1402594" cy="1207899"/>
      </dsp:txXfrm>
    </dsp:sp>
    <dsp:sp modelId="{78552FA0-5DD3-49BD-A0F2-7C1AA18C4977}">
      <dsp:nvSpPr>
        <dsp:cNvPr id="0" name=""/>
        <dsp:cNvSpPr/>
      </dsp:nvSpPr>
      <dsp:spPr>
        <a:xfrm>
          <a:off x="2927192" y="1687535"/>
          <a:ext cx="4038531" cy="4038531"/>
        </a:xfrm>
        <a:prstGeom prst="circularArrow">
          <a:avLst>
            <a:gd name="adj1" fmla="val 4687"/>
            <a:gd name="adj2" fmla="val 299029"/>
            <a:gd name="adj3" fmla="val 2543828"/>
            <a:gd name="adj4" fmla="val 1580292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E77E0-B5C8-438C-9008-7A078DB7DDC5}">
      <dsp:nvSpPr>
        <dsp:cNvPr id="0" name=""/>
        <dsp:cNvSpPr/>
      </dsp:nvSpPr>
      <dsp:spPr>
        <a:xfrm>
          <a:off x="907006" y="1446778"/>
          <a:ext cx="2934245" cy="29342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9F2C7-C57F-4DF2-B8DE-ED75783F83BD}">
      <dsp:nvSpPr>
        <dsp:cNvPr id="0" name=""/>
        <dsp:cNvSpPr/>
      </dsp:nvSpPr>
      <dsp:spPr>
        <a:xfrm>
          <a:off x="2078555" y="-121015"/>
          <a:ext cx="3163707" cy="31637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5C33CF-5B7B-4984-AE99-2282D47CE74C}" type="datetime1">
              <a:rPr lang="hr-HR" smtClean="0"/>
              <a:t>25.9.2023.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B7A5-AD54-447A-B289-04B96E8EA493}" type="datetime1">
              <a:rPr lang="hr-HR" noProof="0" smtClean="0"/>
              <a:pPr/>
              <a:t>25.9.2023.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ok-atlas.a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55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24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7095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Većina ispitanika je u razdoblju od 2018. godine do danas sudjelovala u izradi izvješća o stanju u prostoru (37 potvrdnih</a:t>
            </a:r>
            <a:r>
              <a:rPr lang="en-GB" dirty="0"/>
              <a:t> (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zavodi</a:t>
            </a:r>
            <a:r>
              <a:rPr lang="en-GB" dirty="0"/>
              <a:t> </a:t>
            </a:r>
            <a:r>
              <a:rPr lang="en-GB" dirty="0" err="1"/>
              <a:t>osim</a:t>
            </a:r>
            <a:r>
              <a:rPr lang="en-GB" dirty="0"/>
              <a:t> </a:t>
            </a:r>
            <a:r>
              <a:rPr lang="en-GB" dirty="0" err="1"/>
              <a:t>jednog</a:t>
            </a:r>
            <a:r>
              <a:rPr lang="en-GB" dirty="0"/>
              <a:t>)</a:t>
            </a:r>
            <a:r>
              <a:rPr lang="hr-HR" dirty="0"/>
              <a:t>, 15 negativnih odgovora</a:t>
            </a:r>
            <a:r>
              <a:rPr lang="en-GB" dirty="0"/>
              <a:t> (</a:t>
            </a:r>
            <a:r>
              <a:rPr lang="en-GB" dirty="0" err="1"/>
              <a:t>gradovi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tvrtke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ispitana</a:t>
            </a:r>
            <a:r>
              <a:rPr lang="en-GB" dirty="0"/>
              <a:t> </a:t>
            </a:r>
            <a:r>
              <a:rPr lang="en-GB" dirty="0" err="1"/>
              <a:t>općina</a:t>
            </a:r>
            <a:r>
              <a:rPr lang="en-GB" dirty="0"/>
              <a:t>))</a:t>
            </a:r>
            <a:r>
              <a:rPr lang="hr-HR" dirty="0"/>
              <a:t>.</a:t>
            </a:r>
          </a:p>
          <a:p>
            <a:r>
              <a:rPr lang="hr-HR" dirty="0"/>
              <a:t>Većina ispitanika (38,46%) smatra da bi izvješća o stanju u prostoru i dalje trebalo izrađivati svake četiri godine</a:t>
            </a:r>
            <a:r>
              <a:rPr lang="en-GB" dirty="0"/>
              <a:t> (</a:t>
            </a:r>
            <a:r>
              <a:rPr lang="en-GB" dirty="0" err="1"/>
              <a:t>najviše</a:t>
            </a:r>
            <a:r>
              <a:rPr lang="en-GB" dirty="0"/>
              <a:t> </a:t>
            </a:r>
            <a:r>
              <a:rPr lang="en-GB" dirty="0" err="1"/>
              <a:t>zavodi</a:t>
            </a:r>
            <a:r>
              <a:rPr lang="en-GB" dirty="0"/>
              <a:t> I </a:t>
            </a:r>
            <a:r>
              <a:rPr lang="en-GB" dirty="0" err="1"/>
              <a:t>tvrtke</a:t>
            </a:r>
            <a:r>
              <a:rPr lang="en-GB" dirty="0"/>
              <a:t> s </a:t>
            </a:r>
            <a:r>
              <a:rPr lang="en-GB" dirty="0" err="1"/>
              <a:t>jednakim</a:t>
            </a:r>
            <a:r>
              <a:rPr lang="en-GB" dirty="0"/>
              <a:t> </a:t>
            </a:r>
            <a:r>
              <a:rPr lang="en-GB" dirty="0" err="1"/>
              <a:t>brojem</a:t>
            </a:r>
            <a:r>
              <a:rPr lang="en-GB" dirty="0"/>
              <a:t> </a:t>
            </a:r>
            <a:r>
              <a:rPr lang="en-GB" dirty="0" err="1"/>
              <a:t>istih</a:t>
            </a:r>
            <a:r>
              <a:rPr lang="en-GB" dirty="0"/>
              <a:t> </a:t>
            </a:r>
            <a:r>
              <a:rPr lang="en-GB" dirty="0" err="1"/>
              <a:t>odgovora</a:t>
            </a:r>
            <a:r>
              <a:rPr lang="en-GB" dirty="0"/>
              <a:t>)</a:t>
            </a:r>
            <a:r>
              <a:rPr lang="hr-HR" dirty="0"/>
              <a:t>, trećina njih smatra da bi ih trebalo izrađivati svakih pet godina</a:t>
            </a:r>
            <a:r>
              <a:rPr lang="en-GB" dirty="0"/>
              <a:t> (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mišljenja</a:t>
            </a:r>
            <a:r>
              <a:rPr lang="en-GB" dirty="0"/>
              <a:t> </a:t>
            </a:r>
            <a:r>
              <a:rPr lang="en-GB" dirty="0" err="1"/>
              <a:t>predstavnika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)</a:t>
            </a:r>
            <a:r>
              <a:rPr lang="hr-HR" dirty="0"/>
              <a:t>, dok je u osam odgovora stav da ih se treba izrađivati za razdoblje dulje od pet godina.</a:t>
            </a:r>
          </a:p>
          <a:p>
            <a:r>
              <a:rPr lang="hr-HR" dirty="0"/>
              <a:t>Učestalija dinamika izrade izvješća o stanju u prostoru odnosno svake dvije godine, potvrđena je u pet odgovora (9,62%), dok je za svake tri godine potvrđena u dva odgovora (3,85%).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27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8365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Šaroliki</a:t>
            </a:r>
            <a:r>
              <a:rPr lang="en-GB" dirty="0"/>
              <a:t> </a:t>
            </a:r>
            <a:r>
              <a:rPr lang="en-GB" dirty="0" err="1"/>
              <a:t>odgovori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pojedine</a:t>
            </a:r>
            <a:r>
              <a:rPr lang="en-GB" dirty="0"/>
              <a:t> </a:t>
            </a:r>
            <a:r>
              <a:rPr lang="en-GB" dirty="0" err="1"/>
              <a:t>kategorije</a:t>
            </a:r>
            <a:r>
              <a:rPr lang="en-GB" dirty="0"/>
              <a:t>, </a:t>
            </a:r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osobitih</a:t>
            </a:r>
            <a:r>
              <a:rPr lang="en-GB" dirty="0"/>
              <a:t> </a:t>
            </a:r>
            <a:r>
              <a:rPr lang="en-GB" dirty="0" err="1"/>
              <a:t>značajnosti</a:t>
            </a:r>
            <a:endParaRPr lang="en-GB" dirty="0"/>
          </a:p>
          <a:p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odgovora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usklađeni</a:t>
            </a:r>
            <a:r>
              <a:rPr lang="en-GB" dirty="0"/>
              <a:t>, 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mišljenja</a:t>
            </a:r>
            <a:r>
              <a:rPr lang="en-GB" dirty="0"/>
              <a:t> </a:t>
            </a:r>
            <a:r>
              <a:rPr lang="en-GB" dirty="0" err="1"/>
              <a:t>predstavnika</a:t>
            </a:r>
            <a:r>
              <a:rPr lang="en-GB" dirty="0"/>
              <a:t> </a:t>
            </a:r>
            <a:r>
              <a:rPr lang="en-GB" dirty="0" err="1"/>
              <a:t>zavoda</a:t>
            </a:r>
            <a:endParaRPr lang="en-GB" dirty="0"/>
          </a:p>
          <a:p>
            <a:endParaRPr lang="en-GB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Predstavnike JLS i ostalih organizacija koje izrađuju izvješća o stanju u prostoru, pitalo se u kojoj mjeri prilikom izrade prostornih planova kao polazišta uzimaju u obzir informacije i nalaze sadržane u izvješću o stanju u prostoru njihove JLS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Njih 43,3% prilikom izrade prostornih planova u manjoj mjeri uzima u obzir izvješća o stanju u prostoru, 40% u većoj mjeri, dok ih 10% u potpunosti uzima u obzir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Preostale odgovore (6,7%) dali su ostali ispitanici (koji nisu predstavnici JLS i ostalih organizacija koje izrađuju izvješća o stanju u prostoru) navodeći da je čest slučaj da JLS-i nemaju takva izvješća pa ih slijedom toga ne mogu niti koristiti pri izradi prostornih planova (što svakako može biti jedan od razloga nepostojanja poveznice između izvješća i prostornih planova)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Jedna ispitana osoba smatra da ih JLS-i uopće ne uzimaju u obzir, te da je na izrađivaču koliko će podataka iz izvješća koristiti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Dodatni razlog može biti i zastarjelost izvješća o stanju u prostoru, osobito ako se ne izrađuju redovito, u skladu s predviđenom četverogodišnjom dinamikom, pa kao takva nisu osobito korisna izrađivačima prostornih planova koji su usmjereni na uobičajeno srednji i/ili dugi rok planiranja i razvoja nekog prostora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28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6175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Izbačeni</a:t>
            </a:r>
            <a:r>
              <a:rPr lang="en-GB" dirty="0"/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Nadzor nad planovima (broj rješenja) i Nadzor građevinske inspekcije (broj rješenja).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3630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200" dirty="0"/>
              <a:t>Osnovne informacije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oko 8,7 </a:t>
            </a:r>
            <a:r>
              <a:rPr lang="hr-HR" sz="1200" dirty="0" err="1"/>
              <a:t>mil</a:t>
            </a:r>
            <a:r>
              <a:rPr lang="hr-HR" sz="1200" dirty="0"/>
              <a:t>. 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površina 83.878 km²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gustoća 107 st./km²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BDP po stanovniku 41.335 EUR/stanovniku (prema paritetu kupovne moći)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Glavni grad: Beč, stanovništvo 1,8 </a:t>
            </a:r>
            <a:r>
              <a:rPr lang="hr-HR" sz="1200" dirty="0" err="1"/>
              <a:t>mil</a:t>
            </a:r>
            <a:r>
              <a:rPr lang="hr-HR" sz="1200" dirty="0"/>
              <a:t>. st., površina 414,78 km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Federacija devet nezavisnih pokrajina ili </a:t>
            </a:r>
            <a:r>
              <a:rPr lang="hr-HR" sz="1200" dirty="0" err="1"/>
              <a:t>savezn</a:t>
            </a:r>
            <a:r>
              <a:rPr lang="en-GB" sz="1200" dirty="0" err="1"/>
              <a:t>ih</a:t>
            </a:r>
            <a:r>
              <a:rPr lang="hr-HR" sz="1200" dirty="0"/>
              <a:t> država (Beč – glavni grad i pokrajina (savezna država))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Savezne pokrajine imaju vlastite ovlasti u zakonodavnim pitanjima (preko parlamenata saveznih država) i upravnim pitanjima (pri čemu je vlada savezne države najviši organ vlasti) i uključene su u savezno zakonodavstvo preko Saveznog vijeća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200" dirty="0"/>
              <a:t>Regionalna razina vlasti pokriva sljedeće nadležnosti: distribucija energije, zakon i red, zdravlje, sport i slobodno vrijeme, okoliš i promet</a:t>
            </a:r>
            <a:endParaRPr lang="en-GB" sz="1200" dirty="0"/>
          </a:p>
          <a:p>
            <a:r>
              <a:rPr lang="hr-HR" sz="2000" dirty="0"/>
              <a:t>Prostorno planiranje u Austriji je aktivnost savezne države, temeljena na zakonima prostornog planiranja koji su slični između pokrajina, ali se u detaljima mogu znatno razlikovati</a:t>
            </a:r>
            <a:r>
              <a:rPr lang="en-GB" sz="2000" dirty="0"/>
              <a:t> (tri </a:t>
            </a:r>
            <a:r>
              <a:rPr lang="en-GB" sz="2000" dirty="0" err="1"/>
              <a:t>razine</a:t>
            </a:r>
            <a:r>
              <a:rPr lang="en-GB" sz="2000" dirty="0"/>
              <a:t> </a:t>
            </a:r>
            <a:r>
              <a:rPr lang="en-GB" sz="2000" dirty="0" err="1"/>
              <a:t>upravljanja</a:t>
            </a:r>
            <a:r>
              <a:rPr lang="en-GB" sz="2000" dirty="0"/>
              <a:t>: </a:t>
            </a:r>
            <a:r>
              <a:rPr lang="en-GB" sz="2000" dirty="0" err="1"/>
              <a:t>nacionalna</a:t>
            </a:r>
            <a:r>
              <a:rPr lang="en-GB" sz="2000" dirty="0"/>
              <a:t>, </a:t>
            </a:r>
            <a:r>
              <a:rPr lang="en-GB" sz="2000" dirty="0" err="1"/>
              <a:t>regionalna</a:t>
            </a:r>
            <a:r>
              <a:rPr lang="en-GB" sz="2000" dirty="0"/>
              <a:t>, </a:t>
            </a:r>
            <a:r>
              <a:rPr lang="en-GB" sz="2000" dirty="0" err="1"/>
              <a:t>lokalna</a:t>
            </a:r>
            <a:r>
              <a:rPr lang="en-GB" sz="2000" dirty="0"/>
              <a:t>)</a:t>
            </a:r>
            <a:endParaRPr lang="hr-HR" sz="2000" dirty="0"/>
          </a:p>
          <a:p>
            <a:r>
              <a:rPr lang="hr-HR" sz="2000" dirty="0"/>
              <a:t>Hijerarhijski sustav planiranja odozgo prema dolje obično se sastoji od:</a:t>
            </a:r>
          </a:p>
          <a:p>
            <a:pPr lvl="1"/>
            <a:r>
              <a:rPr lang="hr-HR" sz="2000" dirty="0"/>
              <a:t>razvojne strategije saveznih država (</a:t>
            </a:r>
            <a:r>
              <a:rPr lang="hr-HR" sz="2000" dirty="0" err="1"/>
              <a:t>Landesraumordnungsprogramm</a:t>
            </a:r>
            <a:r>
              <a:rPr lang="hr-HR" sz="2000" dirty="0"/>
              <a:t>), </a:t>
            </a:r>
          </a:p>
          <a:p>
            <a:pPr lvl="1"/>
            <a:r>
              <a:rPr lang="hr-HR" sz="2000" dirty="0"/>
              <a:t>regionalni planovi (</a:t>
            </a:r>
            <a:r>
              <a:rPr lang="hr-HR" sz="2000" dirty="0" err="1"/>
              <a:t>Regionales</a:t>
            </a:r>
            <a:r>
              <a:rPr lang="hr-HR" sz="2000" dirty="0"/>
              <a:t> </a:t>
            </a:r>
            <a:r>
              <a:rPr lang="hr-HR" sz="2000" dirty="0" err="1"/>
              <a:t>Raumordnungsprogramm</a:t>
            </a:r>
            <a:r>
              <a:rPr lang="hr-HR" sz="2000" dirty="0"/>
              <a:t>) i  </a:t>
            </a:r>
          </a:p>
          <a:p>
            <a:pPr lvl="1"/>
            <a:r>
              <a:rPr lang="hr-HR" sz="2000" dirty="0"/>
              <a:t>sektorski planovi (</a:t>
            </a:r>
            <a:r>
              <a:rPr lang="hr-HR" sz="2000" dirty="0" err="1"/>
              <a:t>Raumordnungsprogramme</a:t>
            </a:r>
            <a:r>
              <a:rPr lang="hr-HR" sz="2000" dirty="0"/>
              <a:t> </a:t>
            </a:r>
            <a:r>
              <a:rPr lang="hr-HR" sz="2000" dirty="0" err="1"/>
              <a:t>für</a:t>
            </a:r>
            <a:r>
              <a:rPr lang="hr-HR" sz="2000" dirty="0"/>
              <a:t> </a:t>
            </a:r>
            <a:r>
              <a:rPr lang="hr-HR" sz="2000" dirty="0" err="1"/>
              <a:t>Sachbereiche</a:t>
            </a:r>
            <a:r>
              <a:rPr lang="hr-HR" sz="2000" dirty="0"/>
              <a:t>) na saveznoj i regionalnoj razini; te </a:t>
            </a:r>
          </a:p>
          <a:p>
            <a:r>
              <a:rPr lang="hr-HR" sz="2000" dirty="0"/>
              <a:t>na lokalnoj razini:</a:t>
            </a:r>
          </a:p>
          <a:p>
            <a:pPr lvl="1"/>
            <a:r>
              <a:rPr lang="hr-HR" sz="2000" dirty="0"/>
              <a:t>Lokalni koncepti razvoja/lokalne strategije (</a:t>
            </a:r>
            <a:r>
              <a:rPr lang="hr-HR" sz="2000" dirty="0" err="1"/>
              <a:t>örtliches</a:t>
            </a:r>
            <a:r>
              <a:rPr lang="hr-HR" sz="2000" dirty="0"/>
              <a:t> </a:t>
            </a:r>
            <a:r>
              <a:rPr lang="hr-HR" sz="2000" dirty="0" err="1"/>
              <a:t>Entwicklungskonzept</a:t>
            </a:r>
            <a:r>
              <a:rPr lang="hr-HR" sz="2000" dirty="0"/>
              <a:t>),</a:t>
            </a:r>
          </a:p>
          <a:p>
            <a:pPr lvl="1"/>
            <a:r>
              <a:rPr lang="hr-HR" sz="2000" dirty="0"/>
              <a:t>Pripremni planovi korištenja zemljišta (</a:t>
            </a:r>
            <a:r>
              <a:rPr lang="hr-HR" sz="2000" dirty="0" err="1"/>
              <a:t>Flächenwidmungsplan</a:t>
            </a:r>
            <a:r>
              <a:rPr lang="hr-HR" sz="2000" dirty="0"/>
              <a:t>) </a:t>
            </a:r>
          </a:p>
          <a:p>
            <a:pPr lvl="1"/>
            <a:r>
              <a:rPr lang="hr-HR" sz="2000" dirty="0"/>
              <a:t>Sheme građenja (</a:t>
            </a:r>
            <a:r>
              <a:rPr lang="hr-HR" sz="2000" dirty="0" err="1"/>
              <a:t>Bebauungsplan</a:t>
            </a:r>
            <a:r>
              <a:rPr lang="hr-HR" sz="2000" dirty="0"/>
              <a:t>).</a:t>
            </a:r>
            <a:endParaRPr lang="en-GB" sz="2000" dirty="0"/>
          </a:p>
          <a:p>
            <a:r>
              <a:rPr lang="hr-HR" sz="2000" dirty="0"/>
              <a:t>Općine su najmanji samoupravni politički subjekti, administrativne jedinice i autonomni gospodarski akteri osam austrijskih saveznih pokrajina. Beč je iznimka, jer je i savezna država i općina.</a:t>
            </a:r>
          </a:p>
          <a:p>
            <a:r>
              <a:rPr lang="hr-HR" sz="2000" dirty="0"/>
              <a:t>Prosječna veličina austrijskih općina je 3.400 stanovnika, te je prilično mala</a:t>
            </a:r>
            <a:r>
              <a:rPr lang="en-GB" sz="2000" dirty="0"/>
              <a:t> (o</a:t>
            </a:r>
            <a:r>
              <a:rPr lang="hr-HR" sz="2000" dirty="0" err="1"/>
              <a:t>ko</a:t>
            </a:r>
            <a:r>
              <a:rPr lang="hr-HR" sz="2000" dirty="0"/>
              <a:t> polovice općina broji manje od 2.500 stanovnika</a:t>
            </a:r>
            <a:r>
              <a:rPr lang="en-GB" sz="2000" dirty="0"/>
              <a:t>)</a:t>
            </a:r>
            <a:r>
              <a:rPr lang="hr-HR" sz="2000" dirty="0"/>
              <a:t> </a:t>
            </a:r>
          </a:p>
          <a:p>
            <a:pPr marL="266700" lvl="1" indent="0">
              <a:buNone/>
            </a:pPr>
            <a:endParaRPr lang="hr-HR" sz="2000" dirty="0"/>
          </a:p>
          <a:p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endParaRPr lang="hr-HR" sz="1200" dirty="0"/>
          </a:p>
          <a:p>
            <a:endParaRPr lang="hr-HR" sz="1100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5937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err="1"/>
              <a:t>Donošenje</a:t>
            </a:r>
            <a:r>
              <a:rPr lang="en-GB" sz="1000" dirty="0"/>
              <a:t> </a:t>
            </a:r>
            <a:r>
              <a:rPr lang="en-GB" sz="1000" dirty="0" err="1"/>
              <a:t>prostornih</a:t>
            </a:r>
            <a:r>
              <a:rPr lang="en-GB" sz="1000" dirty="0"/>
              <a:t> </a:t>
            </a:r>
            <a:r>
              <a:rPr lang="en-GB" sz="1000" dirty="0" err="1"/>
              <a:t>planova</a:t>
            </a:r>
            <a:endParaRPr lang="en-GB" sz="1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Prema austrijskom ustavu, općine provode vlastito lokalno prostorno planiranje unutar pravnog okvira, ali su kontrolirane jer lokalni prostorni planovi moraju biti odobreni od strane odgovarajućih vlada saveznih država.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Donositelji odluka izabrani su političari, uz potporu slobodnih planera ili planera zaposlenih u upravama, ili oboje, ovisno o veličini općine.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skladu s regulatornim okvirom prostorno planiranje usmjereno je ciljevima planiranja koji obuhvaćaju sva pitanja prostornog razvoja, uključujući zaštitu okoliša i otvorenog prostora, gospodarski razvoj, socijalna i kulturna pitanja te razvoj infrastrukture.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 ciljevi planiranja definiraju javni interes za prostorni razvoj.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Javni i privatni interesi moraju biti uravnoteženi, a javnim je interesima potrebno dati prioritet.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r-HR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taj se način zakoni o planiranju odnose na izgrađeni i neizgrađeni okoliš uglavnom kontrolom i određivanjem mjesta građevinskih aktivnosti putem različitih razina planova.</a:t>
            </a:r>
            <a:endParaRPr lang="hr-H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000" dirty="0"/>
          </a:p>
          <a:p>
            <a:r>
              <a:rPr lang="en-GB" sz="1000" dirty="0" err="1"/>
              <a:t>Institucionalni</a:t>
            </a:r>
            <a:r>
              <a:rPr lang="en-GB" sz="1000" dirty="0"/>
              <a:t> </a:t>
            </a:r>
            <a:r>
              <a:rPr lang="en-GB" sz="1000" dirty="0" err="1"/>
              <a:t>aranžman</a:t>
            </a:r>
            <a:r>
              <a:rPr lang="en-GB" sz="1000" dirty="0"/>
              <a:t> </a:t>
            </a:r>
            <a:r>
              <a:rPr lang="hr-HR" sz="1000" dirty="0"/>
              <a:t>za regionalni razvoj savezne države Gradišće </a:t>
            </a:r>
            <a:endParaRPr lang="en-GB" sz="1000" dirty="0"/>
          </a:p>
          <a:p>
            <a:pPr marL="0" indent="0">
              <a:buNone/>
            </a:pPr>
            <a:r>
              <a:rPr lang="hr-HR" sz="1000" dirty="0"/>
              <a:t>Savezna država Gradišće </a:t>
            </a:r>
          </a:p>
          <a:p>
            <a:pPr marL="0" indent="0">
              <a:buNone/>
            </a:pPr>
            <a:r>
              <a:rPr lang="hr-HR" sz="1000" dirty="0"/>
              <a:t>	a. Grupa 3  (ukupno 4 skupine koje nemaju nazive i Ured Gradišća)</a:t>
            </a:r>
          </a:p>
          <a:p>
            <a:pPr marL="0" indent="0">
              <a:buNone/>
              <a:tabLst>
                <a:tab pos="1344613" algn="l"/>
              </a:tabLst>
            </a:pPr>
            <a:r>
              <a:rPr lang="hr-HR" sz="1000" dirty="0"/>
              <a:t>		i. Odjel 2 – Prostorno planiranje, općine i gospodarstvo</a:t>
            </a:r>
          </a:p>
          <a:p>
            <a:pPr marL="0" indent="0">
              <a:buNone/>
            </a:pPr>
            <a:r>
              <a:rPr lang="hr-HR" sz="1000" dirty="0"/>
              <a:t>		1. Središnja jedinica za prostorno planiranje (s 4 jedinice)</a:t>
            </a:r>
          </a:p>
          <a:p>
            <a:pPr marL="0" indent="0">
              <a:buNone/>
            </a:pPr>
            <a:r>
              <a:rPr lang="hr-HR" sz="1000" dirty="0"/>
              <a:t>			a) Jedinica za prostorno planiranje više lokalnih jedinica (ovdje 				lokalna znači više od jedne jedinice lokalne samouprave; može se 			smatrati teritorijalnom/regionalnom),</a:t>
            </a:r>
          </a:p>
          <a:p>
            <a:pPr marL="0" indent="0">
              <a:buNone/>
            </a:pPr>
            <a:r>
              <a:rPr lang="hr-HR" sz="1000" dirty="0"/>
              <a:t>			b) Jedinica za prostorno planiranje jedinica lokalne samouprave</a:t>
            </a:r>
          </a:p>
          <a:p>
            <a:pPr marL="0" indent="0">
              <a:buNone/>
            </a:pPr>
            <a:r>
              <a:rPr lang="hr-HR" sz="1000" dirty="0"/>
              <a:t>			c) Jedinica za cjelokupnu prometnu koordinaciju</a:t>
            </a:r>
          </a:p>
          <a:p>
            <a:pPr marL="0" indent="0">
              <a:buNone/>
            </a:pPr>
            <a:r>
              <a:rPr lang="hr-HR" sz="1000" dirty="0"/>
              <a:t>			d) GIS koordinacijski centar</a:t>
            </a:r>
          </a:p>
          <a:p>
            <a:endParaRPr lang="en-GB" sz="1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12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8930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Nacionalno</a:t>
            </a:r>
            <a:r>
              <a:rPr lang="en-GB" dirty="0"/>
              <a:t> </a:t>
            </a:r>
            <a:r>
              <a:rPr lang="en-GB" dirty="0" err="1"/>
              <a:t>prostorno</a:t>
            </a:r>
            <a:r>
              <a:rPr lang="en-GB" dirty="0"/>
              <a:t> </a:t>
            </a:r>
            <a:r>
              <a:rPr lang="en-GB" dirty="0" err="1"/>
              <a:t>planiranje</a:t>
            </a:r>
            <a:endParaRPr lang="en-GB" dirty="0"/>
          </a:p>
          <a:p>
            <a:endParaRPr lang="en-GB" dirty="0"/>
          </a:p>
          <a:p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Austrijska konferencija o prostornom planiranju (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Österreichische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Raumordnungskonferenz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ÖROK), organizacija je koju su 1971. osnovale savezna Vlada, savezne države i općine kako bi koordinirale prostorni razvoj na nacionalnoj razini</a:t>
            </a:r>
          </a:p>
          <a:p>
            <a:r>
              <a:rPr lang="hr-HR" sz="1200" dirty="0"/>
              <a:t>Ured 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ÖROK-a </a:t>
            </a:r>
            <a:r>
              <a:rPr lang="hr-HR" sz="1200" dirty="0"/>
              <a:t>uspostavljen je radi obavljanja dnevnih operacija</a:t>
            </a:r>
          </a:p>
          <a:p>
            <a:r>
              <a:rPr lang="hr-HR" sz="1200" dirty="0"/>
              <a:t>Jedno od središnjih područja rada obuhvaća pripremu i objavljivanje Austrijskog koncepta prostornog razvoja</a:t>
            </a:r>
          </a:p>
          <a:p>
            <a:r>
              <a:rPr lang="hr-HR" sz="1200" dirty="0"/>
              <a:t>Sadašnji austrijski Koncept prostornog razvoja ("ÖREK 2011") objavljen je 2011. godine i obuhvaća razdoblje planiranja od oko deset godina</a:t>
            </a:r>
          </a:p>
          <a:p>
            <a:r>
              <a:rPr lang="hr-HR" sz="1200" dirty="0"/>
              <a:t>Vođen ključnom temom "Prostor za sve", strateški je instrument za cjelokupni prostorni razvoj u Austriji</a:t>
            </a:r>
          </a:p>
          <a:p>
            <a:r>
              <a:rPr lang="hr-HR" sz="1200" dirty="0"/>
              <a:t>Njegove zadaće uključuju izradu osnovnih materijala za planiranje austrijske politike prostornog razvoja (npr. "Prognoze ÖROK-a")</a:t>
            </a:r>
            <a:endParaRPr lang="en-GB" sz="1200" dirty="0"/>
          </a:p>
          <a:p>
            <a:endParaRPr lang="en-GB" sz="1200" dirty="0"/>
          </a:p>
          <a:p>
            <a:r>
              <a:rPr lang="hr-HR" dirty="0"/>
              <a:t>Atlas ÖROK  dio je Regionalnog sustava praćenja i dodatni element sustavnog praćenja prostornog razvoja</a:t>
            </a:r>
          </a:p>
          <a:p>
            <a:r>
              <a:rPr lang="hr-HR" dirty="0"/>
              <a:t>Ovaj web alat temelji se na sadržaju ÖROK 2011; nudi mnogo različitih materijala i pokazatelja za analizu prostornog planiranja u Austriji</a:t>
            </a:r>
          </a:p>
          <a:p>
            <a:pPr marL="0" indent="0">
              <a:buNone/>
            </a:pPr>
            <a:r>
              <a:rPr lang="hr-HR" dirty="0"/>
              <a:t>Teme (ÖROK Atlas - </a:t>
            </a:r>
            <a:r>
              <a:rPr lang="hr-HR" dirty="0" err="1"/>
              <a:t>Themen</a:t>
            </a:r>
            <a:r>
              <a:rPr lang="hr-HR" dirty="0"/>
              <a:t> (oerok-atlas.at)): </a:t>
            </a:r>
            <a:r>
              <a:rPr lang="hr-HR" dirty="0">
                <a:hlinkClick r:id="rId3"/>
              </a:rPr>
              <a:t>https://www.oerok-atlas.at/</a:t>
            </a:r>
            <a:r>
              <a:rPr lang="hr-HR" dirty="0"/>
              <a:t> </a:t>
            </a:r>
          </a:p>
          <a:p>
            <a:r>
              <a:rPr lang="hr-HR" dirty="0"/>
              <a:t>Svi pokazatelji sadržani u sustavu podijeljeni su u sedam tematskih klastera</a:t>
            </a:r>
          </a:p>
          <a:p>
            <a:r>
              <a:rPr lang="hr-HR" dirty="0"/>
              <a:t>Oni obuhvaćaju širok raspon prostorno relevantnih pitanja i kategorija promatranja te pružaju sveobuhvatan uvid u prostorne strukture i razvoj u Austriji</a:t>
            </a:r>
          </a:p>
          <a:p>
            <a:r>
              <a:rPr lang="hr-HR" dirty="0"/>
              <a:t>Tematski klasteri su: Stanovništvo i kućanstva (16), Klima, energija i okoliš (7), Korištenje zemljišta i razvoj naselja (11), Mobilnost i dostupnost (10), Privlačnost lokacije i standard življenja (3), Kvaliteta skrbi (2), Gospodarstvo – razina, struktura, međuovisnost (24)</a:t>
            </a:r>
          </a:p>
          <a:p>
            <a:r>
              <a:rPr lang="hr-HR" dirty="0"/>
              <a:t>Tema (primjer): Gospodarstvo – razina, struktura, međuovisnost (ÖROK Atlas - </a:t>
            </a:r>
            <a:r>
              <a:rPr lang="hr-HR" dirty="0" err="1"/>
              <a:t>Themen</a:t>
            </a:r>
            <a:r>
              <a:rPr lang="hr-HR" dirty="0"/>
              <a:t> (oerok-atlas.at))</a:t>
            </a:r>
          </a:p>
          <a:p>
            <a:r>
              <a:rPr lang="hr-HR" dirty="0"/>
              <a:t>Pokazatelji (ÖROK Atlas - </a:t>
            </a:r>
            <a:r>
              <a:rPr lang="hr-HR" dirty="0" err="1"/>
              <a:t>Indikatorenliste</a:t>
            </a:r>
            <a:r>
              <a:rPr lang="hr-HR" dirty="0"/>
              <a:t> (oerok-atlas.at)): primjer - područje stalnog naselja (</a:t>
            </a:r>
            <a:r>
              <a:rPr lang="hr-HR" i="1" dirty="0" err="1"/>
              <a:t>permanent</a:t>
            </a:r>
            <a:r>
              <a:rPr lang="hr-HR" i="1" dirty="0"/>
              <a:t> </a:t>
            </a:r>
            <a:r>
              <a:rPr lang="hr-HR" i="1" dirty="0" err="1"/>
              <a:t>settlement</a:t>
            </a:r>
            <a:r>
              <a:rPr lang="hr-HR" i="1" dirty="0"/>
              <a:t> </a:t>
            </a:r>
            <a:r>
              <a:rPr lang="hr-HR" i="1" dirty="0" err="1"/>
              <a:t>area</a:t>
            </a:r>
            <a:r>
              <a:rPr lang="hr-HR" dirty="0"/>
              <a:t>) - Posebno važan pokazatelj u Austriji s visokim udjelom alpskog zemljišta, koncept stalnog naselja je od velike važnosti. U osnovi, to podrazumijeva naseljiv i (ekonomski) upotrebljiv prostor koji je dostupan za poljoprivrednu proizvodnju, razvoj naselja i infrastrukturu nakon uzimanja u obzir šuma, alpskih travnjaka, pustoši i voda. - ÖROK Atlas - </a:t>
            </a:r>
            <a:r>
              <a:rPr lang="hr-HR" dirty="0" err="1"/>
              <a:t>Dauersiedlungsraum</a:t>
            </a:r>
            <a:r>
              <a:rPr lang="hr-HR" dirty="0"/>
              <a:t> (oerok-atlas.at)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sz="1200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4078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/>
              <a:t>Osnovne informacije o Kraljevini Danskoj: </a:t>
            </a:r>
          </a:p>
          <a:p>
            <a:pPr lvl="1"/>
            <a:r>
              <a:rPr lang="hr-HR" sz="2800" dirty="0"/>
              <a:t>stanovništvo oko 5,8 </a:t>
            </a:r>
            <a:r>
              <a:rPr lang="hr-HR" sz="2800" dirty="0" err="1"/>
              <a:t>mil</a:t>
            </a:r>
            <a:r>
              <a:rPr lang="hr-HR" sz="2800" dirty="0"/>
              <a:t>. Stanovnika</a:t>
            </a:r>
          </a:p>
          <a:p>
            <a:pPr lvl="1"/>
            <a:r>
              <a:rPr lang="hr-HR" sz="2800" dirty="0"/>
              <a:t>površina 42,933 km² (površina čitavog kraljevstva uključujući otoke Faro i </a:t>
            </a:r>
            <a:r>
              <a:rPr lang="hr-HR" sz="2800" dirty="0" err="1"/>
              <a:t>Greenland</a:t>
            </a:r>
            <a:r>
              <a:rPr lang="hr-HR" sz="2800" dirty="0"/>
              <a:t> iznosi 2,220,930 km2)</a:t>
            </a:r>
          </a:p>
          <a:p>
            <a:pPr lvl="1"/>
            <a:r>
              <a:rPr lang="hr-HR" sz="2800" dirty="0"/>
              <a:t>gustoća 137,65/km²</a:t>
            </a:r>
          </a:p>
          <a:p>
            <a:pPr lvl="1"/>
            <a:r>
              <a:rPr lang="hr-HR" sz="2800" dirty="0"/>
              <a:t>BDP 45,652 EUR/st. (prema paritetu kupovne moći)</a:t>
            </a:r>
          </a:p>
          <a:p>
            <a:r>
              <a:rPr lang="hr-HR" sz="2800" dirty="0"/>
              <a:t>Glavni grad: Kopenhagen, stanovništvo 1,85 </a:t>
            </a:r>
            <a:r>
              <a:rPr lang="hr-HR" sz="2800" dirty="0" err="1"/>
              <a:t>mil</a:t>
            </a:r>
            <a:r>
              <a:rPr lang="hr-HR" sz="2800" dirty="0"/>
              <a:t>. </a:t>
            </a:r>
            <a:r>
              <a:rPr lang="en-GB" sz="2800" dirty="0"/>
              <a:t>s</a:t>
            </a:r>
            <a:r>
              <a:rPr lang="hr-HR" sz="2800" dirty="0" err="1"/>
              <a:t>tanovnika</a:t>
            </a:r>
            <a:r>
              <a:rPr lang="hr-HR" sz="2800" dirty="0"/>
              <a:t>, površina 292,5 km²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hr-HR" sz="2800" dirty="0"/>
              <a:t>Teritorijalna podjela: </a:t>
            </a:r>
          </a:p>
          <a:p>
            <a:r>
              <a:rPr lang="hr-HR" sz="2800" dirty="0"/>
              <a:t>NUTS klasifikacija:</a:t>
            </a:r>
          </a:p>
          <a:p>
            <a:r>
              <a:rPr lang="hr-HR" sz="2800" dirty="0"/>
              <a:t>NUTS 1 razina odgovara državi Danskoj</a:t>
            </a:r>
          </a:p>
          <a:p>
            <a:r>
              <a:rPr lang="hr-HR" sz="2800" dirty="0"/>
              <a:t>NUTS 2 razina odgovara podjeli Danske na pet regija: </a:t>
            </a:r>
            <a:r>
              <a:rPr lang="hr-HR" sz="2800" dirty="0" err="1"/>
              <a:t>Hovedstaden</a:t>
            </a:r>
            <a:r>
              <a:rPr lang="hr-HR" sz="2800" dirty="0"/>
              <a:t>, </a:t>
            </a:r>
            <a:r>
              <a:rPr lang="hr-HR" sz="2800" dirty="0" err="1"/>
              <a:t>Nordjykkand</a:t>
            </a:r>
            <a:r>
              <a:rPr lang="hr-HR" sz="2800" dirty="0"/>
              <a:t>, </a:t>
            </a:r>
            <a:r>
              <a:rPr lang="hr-HR" sz="2800" dirty="0" err="1"/>
              <a:t>Midtylland</a:t>
            </a:r>
            <a:r>
              <a:rPr lang="hr-HR" sz="2800" dirty="0"/>
              <a:t>, </a:t>
            </a:r>
            <a:r>
              <a:rPr lang="hr-HR" sz="2800" dirty="0" err="1"/>
              <a:t>Syddanmark</a:t>
            </a:r>
            <a:r>
              <a:rPr lang="hr-HR" sz="2800" dirty="0"/>
              <a:t>, </a:t>
            </a:r>
            <a:r>
              <a:rPr lang="hr-HR" sz="2800" dirty="0" err="1"/>
              <a:t>Sjælland</a:t>
            </a:r>
            <a:endParaRPr lang="hr-HR" sz="2800" dirty="0"/>
          </a:p>
          <a:p>
            <a:r>
              <a:rPr lang="hr-HR" sz="2800" dirty="0"/>
              <a:t>NUTS 3 razina odgovara podjeli Danske na 11 pokrajina (Grad Kopenhagen, Kopenhagen okolica, Sjeverni </a:t>
            </a:r>
            <a:r>
              <a:rPr lang="hr-HR" sz="2800" dirty="0" err="1"/>
              <a:t>Zealand</a:t>
            </a:r>
            <a:r>
              <a:rPr lang="hr-HR" sz="2800" dirty="0"/>
              <a:t>, Bornholm, Istočni </a:t>
            </a:r>
            <a:r>
              <a:rPr lang="hr-HR" sz="2800" dirty="0" err="1"/>
              <a:t>Zealand</a:t>
            </a:r>
            <a:r>
              <a:rPr lang="hr-HR" sz="2800" dirty="0"/>
              <a:t>, Zapadni &amp; Južni </a:t>
            </a:r>
            <a:r>
              <a:rPr lang="hr-HR" sz="2800" dirty="0" err="1"/>
              <a:t>Zealand</a:t>
            </a:r>
            <a:r>
              <a:rPr lang="hr-HR" sz="2800" dirty="0"/>
              <a:t>, </a:t>
            </a:r>
            <a:r>
              <a:rPr lang="hr-HR" sz="2800" dirty="0" err="1"/>
              <a:t>Funen</a:t>
            </a:r>
            <a:r>
              <a:rPr lang="hr-HR" sz="2800" dirty="0"/>
              <a:t>, Južni </a:t>
            </a:r>
            <a:r>
              <a:rPr lang="hr-HR" sz="2800" dirty="0" err="1"/>
              <a:t>Jutland</a:t>
            </a:r>
            <a:r>
              <a:rPr lang="hr-HR" sz="2800" dirty="0"/>
              <a:t>, Zapadni </a:t>
            </a:r>
            <a:r>
              <a:rPr lang="hr-HR" sz="2800" dirty="0" err="1"/>
              <a:t>Jutland</a:t>
            </a:r>
            <a:r>
              <a:rPr lang="hr-HR" sz="2800" dirty="0"/>
              <a:t>, Istočni </a:t>
            </a:r>
            <a:r>
              <a:rPr lang="hr-HR" sz="2800" dirty="0" err="1"/>
              <a:t>Jutland</a:t>
            </a:r>
            <a:r>
              <a:rPr lang="hr-HR" sz="2800" dirty="0"/>
              <a:t>, Sjeverna danska regija, Sjeverni </a:t>
            </a:r>
            <a:r>
              <a:rPr lang="hr-HR" sz="2800" dirty="0" err="1"/>
              <a:t>Jutland</a:t>
            </a:r>
            <a:r>
              <a:rPr lang="hr-HR" sz="2800" dirty="0"/>
              <a:t>) </a:t>
            </a:r>
          </a:p>
          <a:p>
            <a:r>
              <a:rPr lang="hr-HR" sz="2800" dirty="0"/>
              <a:t>98 JLS (općine)</a:t>
            </a:r>
          </a:p>
          <a:p>
            <a:r>
              <a:rPr lang="hr-HR" sz="2800" dirty="0"/>
              <a:t>51 LAG područje</a:t>
            </a:r>
          </a:p>
          <a:p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14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7500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/>
              <a:t>Danski sustav planiranja podijeljen je na nacionalnu, regionalnu i lokalnu razinu, s opsežno decentraliziranim delegiranjem odgovornosti, stavljajući ovlast odlučivanja i administrativnu nadležnost na regionalnu, a posebno lokalnu razinu</a:t>
            </a:r>
          </a:p>
          <a:p>
            <a:r>
              <a:rPr lang="hr-HR" sz="1200" dirty="0"/>
              <a:t>Sustav planiranja temelji se na načelu kontrole okvira, što znači da planovi na nižim razinama ne smiju biti u suprotnosti s odlukama o planiranju na višim razinama, međutim, ciljevi i sadržaj planiranja različiti su na tri administrativne razine</a:t>
            </a:r>
          </a:p>
          <a:p>
            <a:r>
              <a:rPr lang="hr-HR" sz="1200" dirty="0"/>
              <a:t>Osnovni element sustava planiranja je podjela zemlje na tri zone: urbane, rekreacijske i ruralne</a:t>
            </a:r>
          </a:p>
          <a:p>
            <a:r>
              <a:rPr lang="hr-HR" sz="1200" dirty="0"/>
              <a:t>U urbanim i rekreacijskim zonama razvoj je dopušten u skladu s važećim planskim propisima</a:t>
            </a:r>
          </a:p>
          <a:p>
            <a:r>
              <a:rPr lang="hr-HR" sz="1200" dirty="0"/>
              <a:t>U ruralnim zonama, koje pokrivaju oko 90 posto zemlje, zabranjena su kretanja ili bilo kakve promjene korištenja zemljišta u druge svrhe osim poljoprivrede i šumarstva, ili podliježu posebnoj dozvoli u skladu s propisima o planiranju i prostornom uređenju</a:t>
            </a:r>
          </a:p>
          <a:p>
            <a:r>
              <a:rPr lang="hr-HR" sz="1200" dirty="0"/>
              <a:t>Promjena ruralnih područja u urbanu zonu zahtijeva donošenje pravno obvezujućeg lokalnog plana, nakon čega slijedi porez na korištenje zemljišta, kojeg plaća vlasnik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040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kraja prve polovice regionalnih i lokalnih izbornog razdoblja, općinsko vijeće objavljuje strategiju za općinsko planiranje. Općinsko vijeće može, osim toga, objaviti takvu strategiju kad god vijeće to smatra potrebnim ili primjerenim. Istodobno s objavom, Općinsko vijeće šalje usvojenu strategiju Ministru zaštite okoliša i drugim državnim, regionalnim i općinskim vlastima na koje provedba strategije ima utjecaj te lokalnom Vijeću za kulturni okoliš (eng. Local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Strategija sadržava informacije o planiranju koje je provedeno u razdoblju od posljednje revizije plana, ocjenu Općinskog vijeća strategije razvoja i odluku Općinskog vijeća da li će se općinski plan revidirati u cijelosti ili će se revidirati odredbe općinskog plana za posebne teme ili područja općine te usvojiti dijelove općinskog plana za novo razdoblje od četiri godine. Takva strategija u određenom smislu daje informacije o stanju u prostoru, odnosno promjenama koje su nastupile u prostoru u nekom razdoblju.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16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1776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0" smtClean="0"/>
              <a:t>18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1859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zervirano mjesto za sli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7663" y="2811053"/>
            <a:ext cx="10034337" cy="1261295"/>
          </a:xfrm>
          <a:solidFill>
            <a:schemeClr val="bg1"/>
          </a:solidFill>
        </p:spPr>
        <p:txBody>
          <a:bodyPr vert="horz" lIns="180000" tIns="252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hr-HR" noProof="0" dirty="0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663" y="4061039"/>
            <a:ext cx="7622925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teks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Rezervirano mjesto za teks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Rezervirano mjesto za teks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teks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BDBF-9483-49B5-8CC1-CE0CC20D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1D568-931E-40DC-BB7F-820DD490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317B-DAF7-45C3-916F-7196F50F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83EB-4B83-4350-BC23-380367E54DF7}" type="datetimeFigureOut">
              <a:rPr lang="hr-HR" smtClean="0"/>
              <a:t>25.9.2023.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3404-F5FB-4F7B-BA45-0A15A680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1A67-42BA-426D-AC39-25F33459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9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6F58D1-3D10-3F16-096A-8ACB52FD9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2805F5-8AB9-0CB1-8922-0572DC45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79F7D6-4494-2D00-35C3-C1BDD4D6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EBF-3F74-4B3D-BD82-3C959BE90348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0A81D2-D34C-1AB8-8FD5-7D97B447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D5D833-5FF0-FB32-F4E4-39D3B7F4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0BB5-2357-46C0-B73B-216D4FD75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jelni slajd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zervirano mjesto za sli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</a:t>
            </a:r>
            <a:br>
              <a:rPr lang="hr-HR" noProof="0"/>
            </a:br>
            <a:r>
              <a:rPr lang="hr-HR" noProof="0"/>
              <a:t>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100" b="1" spc="-300" dirty="0"/>
            </a:lvl1pPr>
          </a:lstStyle>
          <a:p>
            <a:pPr lvl="0" algn="r" rtl="0"/>
            <a:r>
              <a:rPr lang="hr-HR" noProof="0" dirty="0"/>
              <a:t>Kliknite da biste uredili razdjelnik sekcija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jelni slajd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zervirano mjesto za sli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</a:t>
            </a:r>
            <a:br>
              <a:rPr lang="hr-HR" noProof="0"/>
            </a:br>
            <a:r>
              <a:rPr lang="hr-HR" noProof="0"/>
              <a:t>fotografiju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1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hr-HR" noProof="0" dirty="0"/>
              <a:t>Kliknite da biste uredili razdjelnik sekcija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 tekstom i slik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352800"/>
            <a:ext cx="4648200" cy="1435099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5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Uređivanje naslova stranice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2379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 tekstom i slik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78824"/>
            <a:ext cx="6641900" cy="1115316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5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Kliknite da biste uredili naslov stranice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400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Lijevo rezervirano mjesto za usporedbu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2" name="Lijevo rezervirano mjesto za usporedbu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8" name="Rezervirano mjesto za teks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Umetnite ili povucite i ispustite fotografiju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Unesite opis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2" name="Rezervirano mjesto za broj slajd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zervirano mjesto za sli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hr-HR" noProof="0"/>
              <a:t>Hvala</a:t>
            </a:r>
          </a:p>
        </p:txBody>
      </p:sp>
      <p:sp>
        <p:nvSpPr>
          <p:cNvPr id="9" name="Rezervirano mjesto za tekst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0" name="Rezervirano mjesto za tekst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Telefonski broj</a:t>
            </a:r>
          </a:p>
        </p:txBody>
      </p:sp>
      <p:sp>
        <p:nvSpPr>
          <p:cNvPr id="11" name="Rezervirano mjesto za tekst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 dirty="0"/>
              <a:t>Adresa e-pošte ili korisničko ime na društvenim mrežama</a:t>
            </a:r>
          </a:p>
        </p:txBody>
      </p:sp>
      <p:sp>
        <p:nvSpPr>
          <p:cNvPr id="12" name="Rezervirano mjesto za tekst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Web-mjesto tvrtke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Prostoručno: oblik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0"/>
              <a:t>Kliknite da biste uredili naslov stranice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Slika na kojoj se prikazuje hrana, svijetlo, znak, crtež&#10;&#10;Opis je automatski generiran">
            <a:extLst>
              <a:ext uri="{FF2B5EF4-FFF2-40B4-BE49-F238E27FC236}">
                <a16:creationId xmlns:a16="http://schemas.microsoft.com/office/drawing/2014/main" id="{F32DCCDA-4B97-4A2A-9B6D-F4F1E1E304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22049" y="6101348"/>
            <a:ext cx="1296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zavod.pgz.hr/Home.aspx?PageName=Hom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ok-atlas.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n.wikipedia.org/wiki/Denma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1973" y="2061863"/>
            <a:ext cx="6300027" cy="1453664"/>
          </a:xfrm>
        </p:spPr>
        <p:txBody>
          <a:bodyPr rtlCol="0"/>
          <a:lstStyle/>
          <a:p>
            <a:pPr rtl="0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Razvojni pokazatelji stanja u prostoru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33" y="3622096"/>
            <a:ext cx="6300027" cy="1305972"/>
          </a:xfrm>
          <a:solidFill>
            <a:schemeClr val="tx1">
              <a:alpha val="46000"/>
            </a:schemeClr>
          </a:solidFill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dr.sc. Irena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Đokić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mr.sc.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Vedrana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Petrović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rtl="0">
              <a:spcBef>
                <a:spcPts val="0"/>
              </a:spcBef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prof.dr.sc. Nenad Starc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WBEN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konferencija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Ljubljana, 30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.2023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rtl="0"/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lika 6" descr="Slika na kojoj se prikazuje hrana, svijetlo, znak, crtež&#10;&#10;Opis je automatski generiran">
            <a:extLst>
              <a:ext uri="{FF2B5EF4-FFF2-40B4-BE49-F238E27FC236}">
                <a16:creationId xmlns:a16="http://schemas.microsoft.com/office/drawing/2014/main" id="{BA9BE9DB-3E4E-4542-8285-47FA7E97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681" y="4945197"/>
            <a:ext cx="2256000" cy="1692000"/>
          </a:xfrm>
          <a:prstGeom prst="rect">
            <a:avLst/>
          </a:prstGeom>
        </p:spPr>
      </p:pic>
      <p:pic>
        <p:nvPicPr>
          <p:cNvPr id="2" name="Slika 1" descr="Slika na kojoj se prikazuje tekst, snimka zaslona, softver, broj&#10;&#10;Opis je automatski generiran">
            <a:extLst>
              <a:ext uri="{FF2B5EF4-FFF2-40B4-BE49-F238E27FC236}">
                <a16:creationId xmlns:a16="http://schemas.microsoft.com/office/drawing/2014/main" id="{45843A32-7E09-7213-CBAE-0A2C1545D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44" t="24621" r="9152" b="21410"/>
          <a:stretch/>
        </p:blipFill>
        <p:spPr bwMode="auto">
          <a:xfrm>
            <a:off x="10519441" y="304646"/>
            <a:ext cx="1412240" cy="67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Povratak na naslovnicu">
            <a:hlinkClick r:id="rId5" tooltip="&quot;Povratak na naslovnicu&quot;"/>
            <a:extLst>
              <a:ext uri="{FF2B5EF4-FFF2-40B4-BE49-F238E27FC236}">
                <a16:creationId xmlns:a16="http://schemas.microsoft.com/office/drawing/2014/main" id="{A54EB2DD-BB8C-BA00-E296-6506E1615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47" y="5194779"/>
            <a:ext cx="2407920" cy="5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AD1B517-23B3-1325-3267-79740E372E51}"/>
              </a:ext>
            </a:extLst>
          </p:cNvPr>
          <p:cNvSpPr txBox="1"/>
          <p:nvPr/>
        </p:nvSpPr>
        <p:spPr>
          <a:xfrm>
            <a:off x="6394526" y="5798648"/>
            <a:ext cx="3117464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JAVNA USTANOVA</a:t>
            </a:r>
            <a:b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ZAVOD ZA PROSTORNO UREĐENJE</a:t>
            </a:r>
            <a:b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PRIMORSKO-GORANSKE ŽUPANIJE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1A03698C-5908-ABE2-8D1E-25DE78EB4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86" y="3171824"/>
            <a:ext cx="5041914" cy="30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B68249-4957-18AC-787B-6825077F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73" y="221975"/>
            <a:ext cx="11328000" cy="737149"/>
          </a:xfrm>
        </p:spPr>
        <p:txBody>
          <a:bodyPr/>
          <a:lstStyle/>
          <a:p>
            <a:r>
              <a:rPr lang="hr-HR" dirty="0"/>
              <a:t>Prakse izvještavanja o stanju u prostoru u drugim državama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22DDC9-05EF-3113-49E6-0B1C77EF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33475"/>
            <a:ext cx="4727829" cy="5057775"/>
          </a:xfrm>
        </p:spPr>
        <p:txBody>
          <a:bodyPr/>
          <a:lstStyle/>
          <a:p>
            <a:r>
              <a:rPr lang="hr-HR" sz="2200" dirty="0"/>
              <a:t>Tijekom </a:t>
            </a:r>
            <a:r>
              <a:rPr lang="en-GB" sz="2200" dirty="0" err="1"/>
              <a:t>prve</a:t>
            </a:r>
            <a:r>
              <a:rPr lang="hr-HR" sz="2200" dirty="0"/>
              <a:t> faze na primjerima drugih zemalja opisano je kako funkcioniraju sustavi prostornog planiranja i izvještavanja</a:t>
            </a:r>
          </a:p>
          <a:p>
            <a:r>
              <a:rPr lang="en-GB" sz="2000" dirty="0" err="1"/>
              <a:t>Analizirani</a:t>
            </a:r>
            <a:r>
              <a:rPr lang="en-GB" sz="2000" dirty="0"/>
              <a:t> </a:t>
            </a:r>
            <a:r>
              <a:rPr lang="hr-HR" sz="2000" dirty="0"/>
              <a:t>su primjeri </a:t>
            </a:r>
            <a:r>
              <a:rPr lang="en-GB" sz="2000" dirty="0" err="1"/>
              <a:t>prostornog</a:t>
            </a:r>
            <a:r>
              <a:rPr lang="en-GB" sz="2000" dirty="0"/>
              <a:t> </a:t>
            </a:r>
            <a:r>
              <a:rPr lang="en-GB" sz="2000" dirty="0" err="1"/>
              <a:t>planiranja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izvještavanja</a:t>
            </a:r>
            <a:r>
              <a:rPr lang="en-GB" sz="2000" dirty="0"/>
              <a:t> </a:t>
            </a:r>
            <a:r>
              <a:rPr lang="hr-HR" sz="2000" dirty="0"/>
              <a:t>Austrije i Danske, te je prikazana praksa</a:t>
            </a:r>
            <a:r>
              <a:rPr lang="en-GB" sz="2000" dirty="0"/>
              <a:t> </a:t>
            </a:r>
            <a:r>
              <a:rPr lang="hr-HR" sz="2000" dirty="0"/>
              <a:t>izvještavanja o razvoju teritorija na području Europske unije</a:t>
            </a:r>
          </a:p>
          <a:p>
            <a:r>
              <a:rPr lang="hr-HR" sz="2000" dirty="0"/>
              <a:t>Temeljem primjera izvučene su ključne preporuke za unaprjeđenje sustava izvještavanja o stanju prostoru u RH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predloženi</a:t>
            </a:r>
            <a:r>
              <a:rPr lang="en-GB" sz="2000" dirty="0"/>
              <a:t> </a:t>
            </a:r>
            <a:r>
              <a:rPr lang="en-GB" sz="2000" dirty="0" err="1"/>
              <a:t>dodatni</a:t>
            </a:r>
            <a:r>
              <a:rPr lang="en-GB" sz="2000" dirty="0"/>
              <a:t> </a:t>
            </a:r>
            <a:r>
              <a:rPr lang="en-GB" sz="2000" dirty="0" err="1"/>
              <a:t>pokazatelji</a:t>
            </a:r>
            <a:r>
              <a:rPr lang="en-GB" sz="2000" dirty="0"/>
              <a:t> koji se </a:t>
            </a:r>
            <a:r>
              <a:rPr lang="en-GB" sz="2000" dirty="0" err="1"/>
              <a:t>koriste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izvještavanju</a:t>
            </a:r>
            <a:endParaRPr lang="hr-HR" sz="20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24F95D7-8FBB-1798-4DE0-3D1212B4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E85DC97C-B39E-410C-868E-B261670DE6C7}" type="slidenum">
              <a:rPr lang="hr-HR" smtClean="0"/>
              <a:t>10</a:t>
            </a:fld>
            <a:endParaRPr lang="hr-HR"/>
          </a:p>
        </p:txBody>
      </p:sp>
      <p:pic>
        <p:nvPicPr>
          <p:cNvPr id="2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26DB44-61DA-4CAE-7C74-2AA265B04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14" t="28241" r="1949" b="28290"/>
          <a:stretch/>
        </p:blipFill>
        <p:spPr bwMode="auto">
          <a:xfrm>
            <a:off x="5366673" y="943448"/>
            <a:ext cx="3134825" cy="352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115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1A7E-89A0-46C4-A439-D8B310AF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972" y="294343"/>
            <a:ext cx="6136966" cy="432000"/>
          </a:xfrm>
        </p:spPr>
        <p:txBody>
          <a:bodyPr/>
          <a:lstStyle/>
          <a:p>
            <a:pPr algn="ctr"/>
            <a:r>
              <a:rPr lang="hr-HR" dirty="0"/>
              <a:t>Savezne države u Austriji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4F30-1B4D-4C60-A217-C5ED5082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94" y="5887875"/>
            <a:ext cx="3309682" cy="4320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Izvor: Statistike Austrije,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4202A-2D06-48E9-B91F-7BF86C15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11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B38ED-18DB-4855-8CF5-37CF802B2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85" y="846288"/>
            <a:ext cx="7937587" cy="4872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23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1A7E-89A0-46C4-A439-D8B310AF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277449"/>
            <a:ext cx="11560302" cy="432000"/>
          </a:xfrm>
        </p:spPr>
        <p:txBody>
          <a:bodyPr/>
          <a:lstStyle/>
          <a:p>
            <a:pPr algn="ctr"/>
            <a:r>
              <a:rPr lang="hr-HR" dirty="0"/>
              <a:t>Sustav prostornog planiranja i koncepti regionalnog razvoja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4202A-2D06-48E9-B91F-7BF86C15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12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2EA0A-2B32-42BA-8AEE-5C2920686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11" y="975937"/>
            <a:ext cx="7320874" cy="5162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9CCE0-DA24-4632-8080-4E479F9FE33F}"/>
              </a:ext>
            </a:extLst>
          </p:cNvPr>
          <p:cNvSpPr txBox="1"/>
          <p:nvPr/>
        </p:nvSpPr>
        <p:spPr>
          <a:xfrm>
            <a:off x="2346435" y="607048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Izvor: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Fassmann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(2018)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F673-AA19-4A9C-ADB7-C28AEBA0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Izvješće o prostornom planiranju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EF8C-8983-4898-8588-F3102955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61241"/>
            <a:ext cx="11328000" cy="4470485"/>
          </a:xfrm>
        </p:spPr>
        <p:txBody>
          <a:bodyPr/>
          <a:lstStyle/>
          <a:p>
            <a:r>
              <a:rPr lang="hr-HR" sz="2200" dirty="0"/>
              <a:t>Izvješće o prostornom planiranju (</a:t>
            </a:r>
            <a:r>
              <a:rPr lang="hr-HR" sz="2200" dirty="0" err="1"/>
              <a:t>Raumordnungsbericht</a:t>
            </a:r>
            <a:r>
              <a:rPr lang="hr-HR" sz="2200" dirty="0"/>
              <a:t>) objavljuje se svake tri godine</a:t>
            </a:r>
          </a:p>
          <a:p>
            <a:r>
              <a:rPr lang="hr-HR" sz="2200" dirty="0"/>
              <a:t>Sadrži analize relevantnih prostornih kretanja i izvješća o aktivnostima članova ÖROK-a s osvrtom na prostorni razvoj</a:t>
            </a:r>
          </a:p>
          <a:p>
            <a:r>
              <a:rPr lang="hr-HR" sz="2200" dirty="0"/>
              <a:t>Izvješće o prostornom planiranju (16.-o) za razdoblje od 2018. do 2020.  sadrži pregled okvirnih uvjeta i trendova u prostornom razvoju u Austriji</a:t>
            </a:r>
          </a:p>
          <a:p>
            <a:r>
              <a:rPr lang="hr-HR" sz="2200" dirty="0"/>
              <a:t>Osim toga, ispituje regionalnu politiku i razvoj u Austriji i pruža prvi uvid u pripremu austrijskog koncepta prostornog razvoja (ÖR</a:t>
            </a:r>
            <a:r>
              <a:rPr lang="en-GB" sz="2200" dirty="0"/>
              <a:t>O</a:t>
            </a:r>
            <a:r>
              <a:rPr lang="hr-HR" sz="2200" dirty="0"/>
              <a:t>K) 2030</a:t>
            </a:r>
          </a:p>
          <a:p>
            <a:r>
              <a:rPr lang="hr-HR" sz="2200" dirty="0"/>
              <a:t>Fokus izvješća je na predstavljanju prostornih trendova i kretanja u cjelokupnom austrijskom kontekstu</a:t>
            </a:r>
            <a:endParaRPr lang="en-GB" sz="2200" dirty="0"/>
          </a:p>
          <a:p>
            <a:r>
              <a:rPr lang="hr-HR" sz="2400" dirty="0"/>
              <a:t>Atlas ÖROK  dio je Regionalnog sustava praćenja i dodatni element sustavnog praćenja prostornog razvoja</a:t>
            </a:r>
            <a:r>
              <a:rPr lang="en-GB" sz="2400" dirty="0"/>
              <a:t> - </a:t>
            </a:r>
            <a:r>
              <a:rPr lang="hr-HR" sz="2400" dirty="0">
                <a:hlinkClick r:id="rId3"/>
              </a:rPr>
              <a:t>https://www.oerok-atlas.at/</a:t>
            </a:r>
            <a:r>
              <a:rPr lang="hr-HR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6F36D-68F0-4698-8CA7-3A894189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2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1A7E-89A0-46C4-A439-D8B310AF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24" y="393902"/>
            <a:ext cx="3667034" cy="513931"/>
          </a:xfrm>
        </p:spPr>
        <p:txBody>
          <a:bodyPr/>
          <a:lstStyle/>
          <a:p>
            <a:r>
              <a:rPr lang="hr-HR" dirty="0"/>
              <a:t>Karta regija Danske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4202A-2D06-48E9-B91F-7BF86C15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14</a:t>
            </a:fld>
            <a:endParaRPr lang="hr-HR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ED1EE4-B3A9-4C32-91BD-E0BDE40A5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14" t="28241" r="1949" b="28290"/>
          <a:stretch/>
        </p:blipFill>
        <p:spPr bwMode="auto">
          <a:xfrm>
            <a:off x="3928449" y="898502"/>
            <a:ext cx="4335102" cy="487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C17200-58C6-408C-ADD9-70041A965501}"/>
              </a:ext>
            </a:extLst>
          </p:cNvPr>
          <p:cNvSpPr txBox="1"/>
          <p:nvPr/>
        </p:nvSpPr>
        <p:spPr>
          <a:xfrm>
            <a:off x="2929759" y="5876062"/>
            <a:ext cx="740191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https://en.wikipedia.org/wiki/Denmark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 prosinca 2021.)</a:t>
            </a:r>
          </a:p>
        </p:txBody>
      </p:sp>
    </p:spTree>
    <p:extLst>
      <p:ext uri="{BB962C8B-B14F-4D97-AF65-F5344CB8AC3E}">
        <p14:creationId xmlns:p14="http://schemas.microsoft.com/office/powerpoint/2010/main" val="366067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5732-987B-4F92-9CE2-5629EA3A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503" y="380049"/>
            <a:ext cx="8690979" cy="432000"/>
          </a:xfrm>
        </p:spPr>
        <p:txBody>
          <a:bodyPr/>
          <a:lstStyle/>
          <a:p>
            <a:r>
              <a:rPr lang="hr-HR" dirty="0"/>
              <a:t>Sustav planiranja u Danskoj – shematski prikaz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51B69-B45B-4766-B71D-48AD3CF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15</a:t>
            </a:fld>
            <a:endParaRPr lang="hr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DD0B9-1929-42D0-80CF-4A0E88F9BFC1}"/>
              </a:ext>
            </a:extLst>
          </p:cNvPr>
          <p:cNvSpPr txBox="1"/>
          <p:nvPr/>
        </p:nvSpPr>
        <p:spPr>
          <a:xfrm>
            <a:off x="1565456" y="5277484"/>
            <a:ext cx="8742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 err="1"/>
              <a:t>Galland</a:t>
            </a:r>
            <a:r>
              <a:rPr lang="hr-HR" sz="1200" dirty="0"/>
              <a:t>, D., </a:t>
            </a:r>
            <a:r>
              <a:rPr lang="hr-HR" sz="1200" dirty="0" err="1"/>
              <a:t>Enemark</a:t>
            </a:r>
            <a:r>
              <a:rPr lang="hr-HR" sz="1200" dirty="0"/>
              <a:t>, S. (2015) </a:t>
            </a:r>
            <a:r>
              <a:rPr lang="en-GB" sz="1200" dirty="0"/>
              <a:t>The Danish national spatial planning framework: Fluctuating capacities of planning policies and institutions</a:t>
            </a:r>
            <a:endParaRPr lang="hr-HR" sz="1200" dirty="0"/>
          </a:p>
          <a:p>
            <a:r>
              <a:rPr lang="hr-HR" sz="1200" dirty="0"/>
              <a:t>Slika 3</a:t>
            </a:r>
            <a:r>
              <a:rPr lang="en-GB" sz="1200" dirty="0"/>
              <a:t> Dan</a:t>
            </a:r>
            <a:r>
              <a:rPr lang="hr-HR" sz="1200" dirty="0" err="1"/>
              <a:t>ski</a:t>
            </a:r>
            <a:r>
              <a:rPr lang="hr-HR" sz="1200" dirty="0"/>
              <a:t> sustav planiranja, Opaska:</a:t>
            </a:r>
            <a:r>
              <a:rPr lang="en-GB" sz="1200" dirty="0"/>
              <a:t> </a:t>
            </a:r>
            <a:r>
              <a:rPr lang="hr-HR" sz="1200" dirty="0"/>
              <a:t>Županijska razina uprave planiranja ukinuta je 2007., zajedno s regionalnim planovima korištenja zemljišta</a:t>
            </a:r>
            <a:r>
              <a:rPr lang="en-GB" sz="1200" dirty="0"/>
              <a:t>,</a:t>
            </a:r>
            <a:r>
              <a:rPr lang="hr-HR" sz="1200" dirty="0"/>
              <a:t> koji su ukinuti u</a:t>
            </a:r>
            <a:r>
              <a:rPr lang="en-GB" sz="1200" dirty="0"/>
              <a:t> 2007. </a:t>
            </a:r>
            <a:r>
              <a:rPr lang="hr-HR" sz="1200" dirty="0"/>
              <a:t>tzv. </a:t>
            </a:r>
            <a:r>
              <a:rPr lang="en-GB" sz="1200" dirty="0"/>
              <a:t>Regional</a:t>
            </a:r>
            <a:r>
              <a:rPr lang="hr-HR" sz="1200" dirty="0"/>
              <a:t>ni planovi prostornog razvoja ukinuti su u veljači 2015</a:t>
            </a:r>
            <a:r>
              <a:rPr lang="en-GB" sz="1200" dirty="0"/>
              <a:t>. </a:t>
            </a:r>
            <a:endParaRPr lang="hr-HR" sz="1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9612FAF-1E3F-83B8-709F-726F3DF6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56" y="1206230"/>
            <a:ext cx="8742026" cy="387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44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1A88-6E6A-4757-84A4-A1907E6B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31641"/>
            <a:ext cx="11328000" cy="432000"/>
          </a:xfrm>
        </p:spPr>
        <p:txBody>
          <a:bodyPr/>
          <a:lstStyle/>
          <a:p>
            <a:r>
              <a:rPr lang="hr-HR" dirty="0"/>
              <a:t>Izvještavanje o provedbi politike prostornog planiranja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4A1D-1038-4DDA-94C2-D6A86E9B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58" y="1037063"/>
            <a:ext cx="11731083" cy="5334288"/>
          </a:xfrm>
        </p:spPr>
        <p:txBody>
          <a:bodyPr/>
          <a:lstStyle/>
          <a:p>
            <a:r>
              <a:rPr lang="hr-HR" sz="1750" dirty="0"/>
              <a:t>Na nacionalnoj razini politike prostornog planiranja vlade uglavnom su izražene u obveznom nacionalnom izvješću o planiranju koje ministar zaštite okoliša podnosi Parlamentu nakon svakih nacionalnih izbora</a:t>
            </a:r>
          </a:p>
          <a:p>
            <a:r>
              <a:rPr lang="hr-HR" sz="1750" dirty="0"/>
              <a:t>Na razini županija (</a:t>
            </a:r>
            <a:r>
              <a:rPr lang="hr-HR" sz="1750" dirty="0" err="1"/>
              <a:t>county</a:t>
            </a:r>
            <a:r>
              <a:rPr lang="hr-HR" sz="1750" dirty="0"/>
              <a:t>) regionalni planovi - s politikama, kartama i smjernicama za korištenje zemljišta za ukupnu površinu županije - utvrđuju se općom procjenom budućeg razvoja regije</a:t>
            </a:r>
          </a:p>
          <a:p>
            <a:r>
              <a:rPr lang="hr-HR" sz="1750" dirty="0"/>
              <a:t>Planovi moraju sadržavati smjernice za određivanje urbanih područja, lokacije velikih javnih ustanova, velika trgovačka područja i velike prometne i infrastrukturne objekte, lokacije velikih projekata i poduzeća, posebne zahtjeve u pogledu okoliša i, konačno, smjernice za ruralno korištenje zemljišta te rekreacijsku zaštitu i zaštitu okoliša</a:t>
            </a:r>
            <a:endParaRPr lang="en-GB" sz="1750" dirty="0"/>
          </a:p>
          <a:p>
            <a:r>
              <a:rPr lang="en-GB" sz="1750" dirty="0"/>
              <a:t>O</a:t>
            </a:r>
            <a:r>
              <a:rPr lang="hr-HR" sz="1750" dirty="0" err="1"/>
              <a:t>pćina</a:t>
            </a:r>
            <a:r>
              <a:rPr lang="hr-HR" sz="1750" dirty="0"/>
              <a:t> izrađuje općinski plan za razdoblje od 12 godina</a:t>
            </a:r>
            <a:r>
              <a:rPr lang="en-GB" sz="1750" dirty="0"/>
              <a:t>, a u</a:t>
            </a:r>
            <a:r>
              <a:rPr lang="hr-HR" sz="1750" dirty="0"/>
              <a:t>z općinski plan </a:t>
            </a:r>
            <a:r>
              <a:rPr lang="en-GB" sz="1750" dirty="0"/>
              <a:t>(</a:t>
            </a:r>
            <a:r>
              <a:rPr lang="en-GB" sz="1750" dirty="0" err="1"/>
              <a:t>opći</a:t>
            </a:r>
            <a:r>
              <a:rPr lang="en-GB" sz="1750" dirty="0"/>
              <a:t> </a:t>
            </a:r>
            <a:r>
              <a:rPr lang="en-GB" sz="1750" dirty="0" err="1"/>
              <a:t>ciljevi</a:t>
            </a:r>
            <a:r>
              <a:rPr lang="en-GB" sz="1750" dirty="0"/>
              <a:t> </a:t>
            </a:r>
            <a:r>
              <a:rPr lang="en-GB" sz="1750" dirty="0" err="1"/>
              <a:t>razvoja</a:t>
            </a:r>
            <a:r>
              <a:rPr lang="en-GB" sz="1750" dirty="0"/>
              <a:t> I </a:t>
            </a:r>
            <a:r>
              <a:rPr lang="en-GB" sz="1750" dirty="0" err="1"/>
              <a:t>korištenja</a:t>
            </a:r>
            <a:r>
              <a:rPr lang="en-GB" sz="1750" dirty="0"/>
              <a:t> </a:t>
            </a:r>
            <a:r>
              <a:rPr lang="en-GB" sz="1750" dirty="0" err="1"/>
              <a:t>zemljišta</a:t>
            </a:r>
            <a:r>
              <a:rPr lang="en-GB" sz="1750" dirty="0"/>
              <a:t> u </a:t>
            </a:r>
            <a:r>
              <a:rPr lang="en-GB" sz="1750" dirty="0" err="1"/>
              <a:t>općini</a:t>
            </a:r>
            <a:r>
              <a:rPr lang="en-GB" sz="1750" dirty="0"/>
              <a:t>, </a:t>
            </a:r>
            <a:r>
              <a:rPr lang="en-GB" sz="1750" dirty="0" err="1"/>
              <a:t>te</a:t>
            </a:r>
            <a:r>
              <a:rPr lang="en-GB" sz="1750" dirty="0"/>
              <a:t> </a:t>
            </a:r>
            <a:r>
              <a:rPr lang="en-GB" sz="1750" dirty="0" err="1"/>
              <a:t>smjernice</a:t>
            </a:r>
            <a:r>
              <a:rPr lang="en-GB" sz="1750" dirty="0"/>
              <a:t> za </a:t>
            </a:r>
            <a:r>
              <a:rPr lang="en-GB" sz="1750" dirty="0" err="1"/>
              <a:t>korištenje</a:t>
            </a:r>
            <a:r>
              <a:rPr lang="en-GB" sz="1750" dirty="0"/>
              <a:t> </a:t>
            </a:r>
            <a:r>
              <a:rPr lang="en-GB" sz="1750" dirty="0" err="1"/>
              <a:t>zemljišta</a:t>
            </a:r>
            <a:r>
              <a:rPr lang="en-GB" sz="1750" dirty="0"/>
              <a:t>) </a:t>
            </a:r>
            <a:r>
              <a:rPr lang="hr-HR" sz="1750" dirty="0"/>
              <a:t>izrađuje se izvješće koje sadrži polazišta na kojima se zasniva provedba plana</a:t>
            </a:r>
            <a:endParaRPr lang="en-GB" sz="1750" dirty="0"/>
          </a:p>
          <a:p>
            <a:r>
              <a:rPr lang="en-GB" sz="1750" dirty="0"/>
              <a:t>P</a:t>
            </a:r>
            <a:r>
              <a:rPr lang="hr-HR" sz="1750" dirty="0" err="1"/>
              <a:t>rilikom</a:t>
            </a:r>
            <a:r>
              <a:rPr lang="hr-HR" sz="1750" dirty="0"/>
              <a:t> revizije općinskog plana</a:t>
            </a:r>
            <a:r>
              <a:rPr lang="en-GB" sz="1750" dirty="0"/>
              <a:t> op</a:t>
            </a:r>
            <a:r>
              <a:rPr lang="hr-HR" sz="1750" dirty="0" err="1"/>
              <a:t>ćinsko</a:t>
            </a:r>
            <a:r>
              <a:rPr lang="hr-HR" sz="1750" dirty="0"/>
              <a:t> </a:t>
            </a:r>
            <a:r>
              <a:rPr lang="hr-HR" sz="1750" dirty="0" err="1"/>
              <a:t>vijeć</a:t>
            </a:r>
            <a:r>
              <a:rPr lang="en-GB" sz="1750" dirty="0"/>
              <a:t>e</a:t>
            </a:r>
            <a:r>
              <a:rPr lang="hr-HR" sz="1750" dirty="0"/>
              <a:t> ispituje prethodno donesene, ali ne i iskorištene rezervacije zemljišta u općinskom planu </a:t>
            </a:r>
            <a:endParaRPr lang="en-GB" sz="1750" dirty="0"/>
          </a:p>
          <a:p>
            <a:r>
              <a:rPr lang="en-GB" sz="1750" dirty="0"/>
              <a:t>I</a:t>
            </a:r>
            <a:r>
              <a:rPr lang="hr-HR" sz="1750" dirty="0"/>
              <a:t>ma mogućnost opoziva rezervacija koje nisu trenutno aktivne</a:t>
            </a:r>
            <a:r>
              <a:rPr lang="en-GB" sz="1750" dirty="0"/>
              <a:t> </a:t>
            </a:r>
            <a:r>
              <a:rPr lang="en-GB" sz="1750" dirty="0" err="1"/>
              <a:t>te</a:t>
            </a:r>
            <a:r>
              <a:rPr lang="en-GB" sz="1750" dirty="0"/>
              <a:t> </a:t>
            </a:r>
            <a:r>
              <a:rPr lang="hr-HR" sz="1750" dirty="0"/>
              <a:t>procjenjuje mogućnosti za poboljšanje velikih, koherentnih područja ljetnih vikendica, dok za obalna područja urbanih zona ocjenjuje buduće razvojne uvjete imajući u vidu da se novi razvoj uklapa u obalni krajolik kao cjelinu, da se zaštite konzervatorski vrijedne građevine u okolnom području, da se uzmu u obzir infrastrukturne (uključujući lučke) potrebe te javni pristup obali.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8DB9E-2596-4219-90AD-A5D84C04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65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18A67-4D94-9E8B-5C94-A5F7D4A3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483825"/>
            <a:ext cx="11328000" cy="432000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Anketno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istraživanje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5DF5CAA-E612-0727-08A1-82904DC6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0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イエシロアリの脅威。予防や駆除方法について">
            <a:extLst>
              <a:ext uri="{FF2B5EF4-FFF2-40B4-BE49-F238E27FC236}">
                <a16:creationId xmlns:a16="http://schemas.microsoft.com/office/drawing/2014/main" id="{283CF066-B9F2-7D0C-FD80-3962D9F0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2" y="54649"/>
            <a:ext cx="5354245" cy="35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A003E-47B7-4A26-8AA1-3D16CF7D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55" y="265394"/>
            <a:ext cx="4105008" cy="4320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Anketno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istraživanje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57F6-D75B-4886-9F51-06DC96F3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9" y="925551"/>
            <a:ext cx="10674280" cy="533861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100" dirty="0">
                <a:solidFill>
                  <a:schemeClr val="tx1"/>
                </a:solidFill>
              </a:rPr>
              <a:t>Anketa - namijenjena izrađivačima izvješća o stanju u prostoru radi utvrđivanja ograničenja u izradi izvješća o stanju u prostoru i prikupljanja prijedloga za unaprjeđenje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100" dirty="0">
                <a:solidFill>
                  <a:schemeClr val="tx1"/>
                </a:solidFill>
              </a:rPr>
              <a:t>Izrađivači - tijela javne uprave (županijski zavodi za prostorno uređenje, gradovi, općine) te pružatelji usluga izrade izvješća o stanju u prostoru (pravni subjekti koji imaju suglasnost Ministarstva prostornog uređenja, graditeljstva i državne imovine (MPUGDI) za obavljanje </a:t>
            </a:r>
            <a:r>
              <a:rPr lang="it-IT" sz="2100" dirty="0" err="1">
                <a:solidFill>
                  <a:schemeClr val="tx1"/>
                </a:solidFill>
              </a:rPr>
              <a:t>sv</a:t>
            </a:r>
            <a:r>
              <a:rPr lang="hr-HR" sz="2100" dirty="0">
                <a:solidFill>
                  <a:schemeClr val="tx1"/>
                </a:solidFill>
              </a:rPr>
              <a:t>ih</a:t>
            </a:r>
            <a:r>
              <a:rPr lang="it-IT" sz="2100" dirty="0">
                <a:solidFill>
                  <a:schemeClr val="tx1"/>
                </a:solidFill>
              </a:rPr>
              <a:t> </a:t>
            </a:r>
            <a:r>
              <a:rPr lang="it-IT" sz="2100" dirty="0" err="1">
                <a:solidFill>
                  <a:schemeClr val="tx1"/>
                </a:solidFill>
              </a:rPr>
              <a:t>poslov</a:t>
            </a:r>
            <a:r>
              <a:rPr lang="hr-HR" sz="2100" dirty="0">
                <a:solidFill>
                  <a:schemeClr val="tx1"/>
                </a:solidFill>
              </a:rPr>
              <a:t>a</a:t>
            </a:r>
            <a:r>
              <a:rPr lang="it-IT" sz="2100" dirty="0">
                <a:solidFill>
                  <a:schemeClr val="tx1"/>
                </a:solidFill>
              </a:rPr>
              <a:t> </a:t>
            </a:r>
            <a:r>
              <a:rPr lang="it-IT" sz="2100" dirty="0" err="1">
                <a:solidFill>
                  <a:schemeClr val="tx1"/>
                </a:solidFill>
              </a:rPr>
              <a:t>prostornog</a:t>
            </a:r>
            <a:r>
              <a:rPr lang="it-IT" sz="2100" dirty="0">
                <a:solidFill>
                  <a:schemeClr val="tx1"/>
                </a:solidFill>
              </a:rPr>
              <a:t> </a:t>
            </a:r>
            <a:r>
              <a:rPr lang="it-IT" sz="2100" dirty="0" err="1">
                <a:solidFill>
                  <a:schemeClr val="tx1"/>
                </a:solidFill>
              </a:rPr>
              <a:t>uređenja</a:t>
            </a:r>
            <a:r>
              <a:rPr lang="hr-HR" sz="2100" dirty="0">
                <a:solidFill>
                  <a:schemeClr val="tx1"/>
                </a:solidFill>
              </a:rPr>
              <a:t> </a:t>
            </a:r>
            <a:r>
              <a:rPr lang="hr-HR" sz="2200" dirty="0">
                <a:solidFill>
                  <a:schemeClr val="tx1"/>
                </a:solidFill>
              </a:rPr>
              <a:t>(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 stručnih izrađivača dostavljen u srpnju 2022.)</a:t>
            </a:r>
            <a:endParaRPr lang="hr-HR" sz="22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100" dirty="0">
                <a:solidFill>
                  <a:schemeClr val="tx1"/>
                </a:solidFill>
              </a:rPr>
              <a:t>Prikupljene informacije o: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1900" dirty="0">
                <a:solidFill>
                  <a:schemeClr val="tx1"/>
                </a:solidFill>
              </a:rPr>
              <a:t>iskustvu u pripremi izvješća o stanju u prostoru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1900" dirty="0">
                <a:solidFill>
                  <a:schemeClr val="tx1"/>
                </a:solidFill>
              </a:rPr>
              <a:t>ograničavajućim čimbenicima u pripremi izvješća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1900" dirty="0">
                <a:solidFill>
                  <a:schemeClr val="tx1"/>
                </a:solidFill>
              </a:rPr>
              <a:t>prednostima i nedostacima postojeće metodologije izrade izvješća propisane Pravilnikom</a:t>
            </a:r>
            <a:r>
              <a:rPr lang="en-GB" sz="1900" dirty="0">
                <a:solidFill>
                  <a:schemeClr val="tx1"/>
                </a:solidFill>
              </a:rPr>
              <a:t> (NN, 14/2014, 19/2015)</a:t>
            </a:r>
            <a:endParaRPr lang="hr-HR" sz="19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100" dirty="0">
                <a:solidFill>
                  <a:schemeClr val="tx1"/>
                </a:solidFill>
              </a:rPr>
              <a:t>Temeljem rezultata ankete oblikovani su prijedlozi za unapređenje izrade izvješća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6A26-AC2A-4E69-86A7-05BE1947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16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guntas o dibujos | Undertale Español Amino">
            <a:extLst>
              <a:ext uri="{FF2B5EF4-FFF2-40B4-BE49-F238E27FC236}">
                <a16:creationId xmlns:a16="http://schemas.microsoft.com/office/drawing/2014/main" id="{D41F5791-0D20-BC80-B0DE-A4A7D1C0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68" y="648000"/>
            <a:ext cx="2868832" cy="28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A003E-47B7-4A26-8AA1-3D16CF7D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upitnika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57F6-D75B-4886-9F51-06DC96F3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14098"/>
            <a:ext cx="10278041" cy="475067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/>
              <a:t>Anketni upitnik podijeljen je na četiri cjeline: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Metodologija, u kojoj se propituje potreba korištenja postojećih pokazatelja propisanih Pravilnikom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Iskustvo u izradi izvješća o stanju u prostoru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Iskustvo u izradi strateških planskih akata te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Unaprjeđenje izvještavanja o stanju u prostoru. </a:t>
            </a:r>
          </a:p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r-HR" dirty="0"/>
              <a:t>Sastojao se od 22 pitanja kojima se ispitanike ispitivalo o: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1800" dirty="0"/>
              <a:t>Stavovima o kvaliteti postojeće metodologije (Pravilnika </a:t>
            </a:r>
            <a:r>
              <a:rPr lang="pl-PL" sz="1800" dirty="0"/>
              <a:t>o sadržaju i obveznim prostornim pokazateljima izvješća o stanju u prostoru (NN 48/2014</a:t>
            </a:r>
            <a:r>
              <a:rPr lang="en-GB" sz="1800" dirty="0"/>
              <a:t>, 19/2015</a:t>
            </a:r>
            <a:r>
              <a:rPr lang="pl-PL" sz="1800" dirty="0"/>
              <a:t>))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Prednostima i nedostacima/ograničenjima Pravilnika i izvještavanja o stanju u prostoru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Upućenost u strateško planiranje i izvještavanje o provedbi strateških planskih akata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/>
              <a:t>Kapacitetima izrađivača za izradu izvješća o stanju u prostoru.</a:t>
            </a:r>
          </a:p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6A26-AC2A-4E69-86A7-05BE1947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20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EC99-AE7B-45A1-AB51-00EDCE34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347"/>
            <a:ext cx="4276634" cy="432000"/>
          </a:xfrm>
        </p:spPr>
        <p:txBody>
          <a:bodyPr/>
          <a:lstStyle/>
          <a:p>
            <a:r>
              <a:rPr lang="hr-HR" dirty="0"/>
              <a:t>Rezultati istraživanja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E4238-B419-4D26-A10B-3A831B5D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3" y="795517"/>
            <a:ext cx="5863697" cy="557583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Ocijenjena </a:t>
            </a:r>
            <a:r>
              <a:rPr lang="en-GB" sz="2200" dirty="0">
                <a:solidFill>
                  <a:schemeClr val="tx1"/>
                </a:solidFill>
              </a:rPr>
              <a:t>je </a:t>
            </a:r>
            <a:r>
              <a:rPr lang="hr-HR" sz="2200" dirty="0">
                <a:solidFill>
                  <a:schemeClr val="tx1"/>
                </a:solidFill>
              </a:rPr>
              <a:t>metodologija izvještavanja o stanju u prostoru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2200" dirty="0" err="1">
                <a:solidFill>
                  <a:schemeClr val="tx1"/>
                </a:solidFill>
              </a:rPr>
              <a:t>Izrađen</a:t>
            </a:r>
            <a:r>
              <a:rPr lang="en-GB" sz="2200" dirty="0">
                <a:solidFill>
                  <a:schemeClr val="tx1"/>
                </a:solidFill>
              </a:rPr>
              <a:t> je p</a:t>
            </a:r>
            <a:r>
              <a:rPr lang="hr-HR" sz="2200" dirty="0" err="1">
                <a:solidFill>
                  <a:schemeClr val="tx1"/>
                </a:solidFill>
              </a:rPr>
              <a:t>regled</a:t>
            </a:r>
            <a:r>
              <a:rPr lang="hr-HR" sz="2200" dirty="0">
                <a:solidFill>
                  <a:schemeClr val="tx1"/>
                </a:solidFill>
              </a:rPr>
              <a:t> praksi izvještavanja o stanju u prostoru u drugim europskim zemljama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Provedena </a:t>
            </a:r>
            <a:r>
              <a:rPr lang="en-GB" sz="2200" dirty="0">
                <a:solidFill>
                  <a:schemeClr val="tx1"/>
                </a:solidFill>
              </a:rPr>
              <a:t>je </a:t>
            </a:r>
            <a:r>
              <a:rPr lang="hr-HR" sz="2200" dirty="0">
                <a:solidFill>
                  <a:schemeClr val="tx1"/>
                </a:solidFill>
              </a:rPr>
              <a:t>anketa (namijenjena izrađivačima izvješća o stanju u prostoru) radi utvrđivanja ograničenja u izradi izvješća o stanju u prostoru i prikupljanja prijedloga za unaprjeđenje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2200" dirty="0" err="1">
                <a:solidFill>
                  <a:schemeClr val="tx1"/>
                </a:solidFill>
              </a:rPr>
              <a:t>Izrađen</a:t>
            </a:r>
            <a:r>
              <a:rPr lang="en-GB" sz="2200" dirty="0">
                <a:solidFill>
                  <a:schemeClr val="tx1"/>
                </a:solidFill>
              </a:rPr>
              <a:t> je </a:t>
            </a:r>
            <a:r>
              <a:rPr lang="en-GB" sz="2200" dirty="0" err="1">
                <a:solidFill>
                  <a:schemeClr val="tx1"/>
                </a:solidFill>
              </a:rPr>
              <a:t>niz</a:t>
            </a:r>
            <a:r>
              <a:rPr lang="en-GB" sz="2200" dirty="0">
                <a:solidFill>
                  <a:schemeClr val="tx1"/>
                </a:solidFill>
              </a:rPr>
              <a:t> p</a:t>
            </a:r>
            <a:r>
              <a:rPr lang="hr-HR" sz="2200" dirty="0" err="1">
                <a:solidFill>
                  <a:schemeClr val="tx1"/>
                </a:solidFill>
              </a:rPr>
              <a:t>rijedlo</a:t>
            </a:r>
            <a:r>
              <a:rPr lang="en-GB" sz="2200" dirty="0">
                <a:solidFill>
                  <a:schemeClr val="tx1"/>
                </a:solidFill>
              </a:rPr>
              <a:t>ga</a:t>
            </a:r>
            <a:r>
              <a:rPr lang="hr-HR" sz="2200" dirty="0">
                <a:solidFill>
                  <a:schemeClr val="tx1"/>
                </a:solidFill>
              </a:rPr>
              <a:t>/</a:t>
            </a:r>
            <a:r>
              <a:rPr lang="hr-HR" sz="2200" dirty="0" err="1">
                <a:solidFill>
                  <a:schemeClr val="tx1"/>
                </a:solidFill>
              </a:rPr>
              <a:t>preporuk</a:t>
            </a:r>
            <a:r>
              <a:rPr lang="en-GB" sz="2200" dirty="0">
                <a:solidFill>
                  <a:schemeClr val="tx1"/>
                </a:solidFill>
              </a:rPr>
              <a:t>a</a:t>
            </a:r>
            <a:r>
              <a:rPr lang="hr-HR" sz="2200" dirty="0">
                <a:solidFill>
                  <a:schemeClr val="tx1"/>
                </a:solidFill>
              </a:rPr>
              <a:t> za unaprjeđenje sustava pokazatelja </a:t>
            </a:r>
            <a:r>
              <a:rPr lang="en-GB" sz="2200" dirty="0" err="1">
                <a:solidFill>
                  <a:schemeClr val="tx1"/>
                </a:solidFill>
              </a:rPr>
              <a:t>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Pravilnika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R</a:t>
            </a:r>
            <a:r>
              <a:rPr lang="hr-HR" sz="2200" dirty="0" err="1">
                <a:solidFill>
                  <a:schemeClr val="tx1"/>
                </a:solidFill>
              </a:rPr>
              <a:t>ezultat</a:t>
            </a:r>
            <a:r>
              <a:rPr lang="en-GB" sz="2200" dirty="0" err="1">
                <a:solidFill>
                  <a:schemeClr val="tx1"/>
                </a:solidFill>
              </a:rPr>
              <a:t>i</a:t>
            </a:r>
            <a:r>
              <a:rPr lang="hr-HR" sz="2200" dirty="0">
                <a:solidFill>
                  <a:schemeClr val="tx1"/>
                </a:solidFill>
              </a:rPr>
              <a:t> istraživanja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prezentirani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su</a:t>
            </a:r>
            <a:r>
              <a:rPr lang="hr-HR" sz="2200" dirty="0">
                <a:solidFill>
                  <a:schemeClr val="tx1"/>
                </a:solidFill>
              </a:rPr>
              <a:t> užoj i široj javnosti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42C3-C49C-43DA-A843-31369EDC1B0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r-HR" noProof="0" smtClean="0"/>
              <a:pPr rtl="0"/>
              <a:t>2</a:t>
            </a:fld>
            <a:endParaRPr lang="hr-HR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226711-9594-4EF5-91A8-F427FC224968}"/>
              </a:ext>
            </a:extLst>
          </p:cNvPr>
          <p:cNvGraphicFramePr/>
          <p:nvPr/>
        </p:nvGraphicFramePr>
        <p:xfrm>
          <a:off x="5313517" y="54649"/>
          <a:ext cx="6757076" cy="573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0B48B7F-7E64-4E70-A725-974231E6B3E3}"/>
              </a:ext>
            </a:extLst>
          </p:cNvPr>
          <p:cNvGrpSpPr/>
          <p:nvPr/>
        </p:nvGrpSpPr>
        <p:grpSpPr>
          <a:xfrm>
            <a:off x="7662634" y="3862929"/>
            <a:ext cx="2542318" cy="1843810"/>
            <a:chOff x="3916333" y="2305674"/>
            <a:chExt cx="2542318" cy="1843810"/>
          </a:xfrm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5CFFCDDF-9C0B-46FE-9DB4-AF71A8AAB463}"/>
                </a:ext>
              </a:extLst>
            </p:cNvPr>
            <p:cNvSpPr/>
            <p:nvPr/>
          </p:nvSpPr>
          <p:spPr>
            <a:xfrm>
              <a:off x="3916333" y="2305674"/>
              <a:ext cx="2542318" cy="184381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6E49876A-1B8A-4375-AEEA-C623F139E809}"/>
                </a:ext>
              </a:extLst>
            </p:cNvPr>
            <p:cNvSpPr txBox="1"/>
            <p:nvPr/>
          </p:nvSpPr>
          <p:spPr>
            <a:xfrm>
              <a:off x="4375246" y="2737578"/>
              <a:ext cx="1624492" cy="947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200" kern="1200" dirty="0"/>
                <a:t>Rezultat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03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D02E-2D6C-9874-825B-3FA1D9D0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3324"/>
            <a:ext cx="3183559" cy="502934"/>
          </a:xfrm>
        </p:spPr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0156-3BE1-6DE5-8CA6-DCBA4BE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1008993"/>
            <a:ext cx="5917324" cy="4914073"/>
          </a:xfrm>
          <a:solidFill>
            <a:schemeClr val="accent2">
              <a:lumMod val="50000"/>
              <a:alpha val="33000"/>
            </a:schemeClr>
          </a:solidFill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obzirom na formalnu odgovornost izrade Izvješća o stanju u prostoru u uzorak su uzeti svi županijski Zavodi za prostorno uređenje</a:t>
            </a:r>
            <a:endParaRPr lang="hr-HR" sz="17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gradovi sjedišta županija (u slučaju Zagrebačke županije, iako je sjedište županije u Zagrebu uzet je Grad Velika Gorica koji broji najviše stanovnika u Zagrebačkoj županiji, a za Grad Zagreb uzet je Grad Zagreb)</a:t>
            </a:r>
            <a:endParaRPr lang="hr-HR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 svakoj županiji identificirana je općina koja je prema indeksu razvijenosti ispodprosječna (u bilo kojoj kategoriji od 1 do 4), te s najvećim brojem st. unutar te kategorije (procjena stanovništva za 2020., DZS) te su iste ušle u uzorak (</a:t>
            </a:r>
            <a:r>
              <a:rPr lang="hr-HR" sz="17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Kontinentalna H.</a:t>
            </a: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Rovišće, Sibinj, Vojnić, Sveti Ivan Žabno, Gornja Stubica, Mala Subotica, Darda, Velika, Lekenik, Maruševec, Pitomača, Ivankovo, </a:t>
            </a:r>
            <a:r>
              <a:rPr lang="hr-HR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Brckovljani</a:t>
            </a: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17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Jadranska H.</a:t>
            </a: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Cerovlje</a:t>
            </a: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Mrkopalj, Brinje, </a:t>
            </a:r>
            <a:r>
              <a:rPr lang="hr-HR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Stankovci</a:t>
            </a: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Kistanje, Otok, Slivno)</a:t>
            </a:r>
            <a:endParaRPr lang="hr-HR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r-HR" sz="17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r-HR" sz="17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FF2E-C6E1-A32D-366A-94D133B0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20</a:t>
            </a:fld>
            <a:endParaRPr lang="hr-H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81FBD7-1883-963F-727D-ADF531AAB4EE}"/>
              </a:ext>
            </a:extLst>
          </p:cNvPr>
          <p:cNvSpPr txBox="1">
            <a:spLocks/>
          </p:cNvSpPr>
          <p:nvPr/>
        </p:nvSpPr>
        <p:spPr>
          <a:xfrm>
            <a:off x="6453351" y="1008994"/>
            <a:ext cx="5465379" cy="3962400"/>
          </a:xfrm>
          <a:prstGeom prst="rect">
            <a:avLst/>
          </a:prstGeom>
          <a:solidFill>
            <a:schemeClr val="accent2">
              <a:lumMod val="50000"/>
              <a:alpha val="33000"/>
            </a:schemeClr>
          </a:solidFill>
        </p:spPr>
        <p:txBody>
          <a:bodyPr vert="horz" lIns="0" tIns="0" rIns="0" bIns="0" rtlCol="0" anchor="t" anchorCtr="1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uslijed pojačanih pritisaka na hrvatski obalni prostor, u županijama JH osim sjedišta županija, uzeti su i gradovi na otocima s najvećim brojem st. (jedan do tri unutar jedne županije ovisno postoji li grad na otoku ili više njih) (Mali Lošinj, Krk, Novalja, Pag, Korčula)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obzirom da u Istarskoj županiji ne postoji grad na otoku, uzeta je Pula, a u Šibensko-kninskoj županiji uzet je Knin; odabrani gradovi nakon županijskih sjedišta broje najviše stanovnika u toj županiji)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stručni izrađivači planova (tvrtke ili drugi tip organizacije) koji imaju suglasnost MPUGDI za sve poslove prostornog uređenja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anketni upitnik poslan je na ukupno 169 adresa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r-HR" sz="17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r-HR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82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03E-47B7-4A26-8AA1-3D16CF7D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759"/>
            <a:ext cx="11328000" cy="601241"/>
          </a:xfrm>
        </p:spPr>
        <p:txBody>
          <a:bodyPr/>
          <a:lstStyle/>
          <a:p>
            <a:r>
              <a:rPr lang="hr-HR" dirty="0"/>
              <a:t>Prikupljanje odgovora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57F6-D75B-4886-9F51-06DC96F3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14097"/>
            <a:ext cx="11328000" cy="488731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200" dirty="0"/>
              <a:t>Anketni upitnik poslan je na </a:t>
            </a:r>
            <a:r>
              <a:rPr lang="en-GB" sz="2200" dirty="0" err="1"/>
              <a:t>ukupno</a:t>
            </a:r>
            <a:r>
              <a:rPr lang="en-GB" sz="2200" dirty="0"/>
              <a:t> 169 </a:t>
            </a:r>
            <a:r>
              <a:rPr lang="en-GB" sz="2200" dirty="0" err="1"/>
              <a:t>adresa</a:t>
            </a:r>
            <a:r>
              <a:rPr lang="en-GB" sz="2200" dirty="0"/>
              <a:t>: </a:t>
            </a:r>
            <a:r>
              <a:rPr lang="pl-PL" sz="2200" dirty="0"/>
              <a:t>87 JLS, 20 Zavoda za prostorno uređenje, te 62 privatne tvrtke (sukladno popisu tvrtki dostavljenom od Ministarstva)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200" dirty="0"/>
              <a:t>Popunjavanju upitnika je sukladno očekivanju pristupio najveći broj djelatnika županijskih Zavoda za prostorno uređenje (njih 20 odnosno u relativnom iznosu 37,7% od ukupno zaprimljenih popunjenih anketnih upitnika), potom tvrtki (d.d., j.d.o.o., obrt...), njih ukupno 16 (odnosno 30,1%), gradova 11 (20,7%), općina 3 (0,05%), te drugih tipova organizacije (ustanove, instituti, agencije, centri...) ukupno 3 (0,05%)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200" dirty="0"/>
              <a:t>Sveukupno su 53 osobe pristupile popunjavanju upitnika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hr-HR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6A26-AC2A-4E69-86A7-05BE1947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24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DE24-8A53-D817-69DD-A4B59950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Ocjena potrebe pokazatelja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7C15-2A72-C469-D51A-C959B892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1" y="2112580"/>
            <a:ext cx="5402317" cy="2722179"/>
          </a:xfrm>
          <a:solidFill>
            <a:srgbClr val="7030A0">
              <a:alpha val="15000"/>
            </a:srgbClr>
          </a:solidFill>
        </p:spPr>
        <p:txBody>
          <a:bodyPr anchor="ctr" anchorCtr="0"/>
          <a:lstStyle/>
          <a:p>
            <a:pPr marL="0" indent="0" algn="ctr">
              <a:lnSpc>
                <a:spcPct val="114000"/>
              </a:lnSpc>
              <a:buNone/>
            </a:pPr>
            <a:r>
              <a:rPr lang="hr-HR" dirty="0"/>
              <a:t>U prvoj tematskoj cjelini „Opći pokazatelji razvojnih kretanja”, većina pokazatelja smatra se obaveznim ili jako potrebnim i za njih niti jedna ispitana osoba ne dvoji njihovu potrebu, stoga bi pokazatelje ove  tematske cjeline trebalo zadržati (važni su za izvještavanje o stanju u prostoru i za izradu budućih prostornih planova)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7BBF-63B2-7507-343E-01A498CE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22</a:t>
            </a:fld>
            <a:endParaRPr lang="hr-H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A9D33A-264C-2EDC-D8AB-B8AD1F5535A1}"/>
              </a:ext>
            </a:extLst>
          </p:cNvPr>
          <p:cNvSpPr txBox="1">
            <a:spLocks/>
          </p:cNvSpPr>
          <p:nvPr/>
        </p:nvSpPr>
        <p:spPr>
          <a:xfrm>
            <a:off x="6180084" y="2086373"/>
            <a:ext cx="5686096" cy="40306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hr-HR" dirty="0"/>
              <a:t>U drugoj tematskoj cjelini „Struktura naselja i područja za razvoj izvan naselja”, ocijenjena je potreba za korištenjem 21 pokazatelja; ispitanici smatraju da njih 15 treba biti obavezno, a za preostalih šest (Br. st./uređena površina GP, Površina i udio površine IGP pojedine namjene u odnosu na ukupnu površinu IGP, Područja posebne namjene, Površina groblja, Ukupni planirani smještajni kapacitet u TRP, Br. turističkih postelja po km obalne crte) smatraju da su jako potrebni - postojeći skup pokazatelja druge tematske cjeline valjalo bi stoga zadržati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BB7352-83CB-DE31-0C4E-5C81712AD6C6}"/>
              </a:ext>
            </a:extLst>
          </p:cNvPr>
          <p:cNvSpPr txBox="1">
            <a:spLocks/>
          </p:cNvSpPr>
          <p:nvPr/>
        </p:nvSpPr>
        <p:spPr>
          <a:xfrm>
            <a:off x="432000" y="1166648"/>
            <a:ext cx="11328000" cy="769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hr-HR" dirty="0"/>
              <a:t>U prvom pitanju ispitanici su ocjenjivali potrebu pojedinog pokazatelja u okviru svake tematske cjeline (ukupno pet tematskih cjelina)</a:t>
            </a:r>
          </a:p>
        </p:txBody>
      </p:sp>
    </p:spTree>
    <p:extLst>
      <p:ext uri="{BB962C8B-B14F-4D97-AF65-F5344CB8AC3E}">
        <p14:creationId xmlns:p14="http://schemas.microsoft.com/office/powerpoint/2010/main" val="3986044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sługi dla infrastruktury - oferta | Lafarge">
            <a:extLst>
              <a:ext uri="{FF2B5EF4-FFF2-40B4-BE49-F238E27FC236}">
                <a16:creationId xmlns:a16="http://schemas.microsoft.com/office/drawing/2014/main" id="{0E7E1A41-050F-4B73-3E9F-D49D94FC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9" y="231394"/>
            <a:ext cx="6759778" cy="45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4DF54-4C1C-6BA6-18DA-3DE5FCC8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Ocjena potrebe pokazatelja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7CF8-9628-407B-E257-6E255981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03586"/>
            <a:ext cx="11328000" cy="508766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U trećoj tematskoj cjelini „Postojeća infrastrukturna opremljenost”, ispitanici su ocijenili potrebu za 25 pokazatelja predviđenih izvješćem o stanju u prostoru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Ispitane osobe za svih 25 pokazatelja ove tematske cjeline smatraju da su jako potrebni, no ne i obavezni (izuzev pokazatelja Potrošnja pitke vode za koju isti broj ispitanih osoba smatra da je jako potreban i da je obavezan)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Valja napomenuti i da je vrijednost udjela odgovora Niti je potreban niti nije u slučaju 17 pokazatelja, u rasponu između 20% i 30,77%. Drugim riječima, u prosjeku četvrtina ispitanih osoba ne uočava jasno dodanu vrijednost  korištenja takvog pokazatelja i podataka vezanih uz njega (iščitavajući ovakve odgovore, bio pokazatelj sadržan u izvješću ili ne, za ispitane osobe koje su se opredijelile za ovaj odgovor zapravo nema značajnije razlike)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U slučaju tri pokazatelja, odgovor Jako je potreban pojavljuje se kod više od polovine ispitanih osoba.-Radi se o pokazateljima Broj zračnih luka prema vrstama (52,00%), Luke nautičkog turizma prema broju vezova (52,00%) te Uređaji za pročišćavanje otpadnih voda – broj i kapacitet (51,92%)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dirty="0"/>
              <a:t>Moglo bi se reći da ispitane osobe smatraju jako potrebnim podatke vezane za planiranje izgradnju i korištenje lučke infrastrukture te praćenje stanja otpadnih voda i izravnog utjecaja na okoliš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9B758-2927-C581-3299-E9B44CB5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04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67E4-DB65-6BE6-53F2-8B71FA57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34750"/>
            <a:ext cx="11328000" cy="432000"/>
          </a:xfrm>
        </p:spPr>
        <p:txBody>
          <a:bodyPr/>
          <a:lstStyle/>
          <a:p>
            <a:r>
              <a:rPr lang="hr-HR" dirty="0"/>
              <a:t>Ocjena potrebe pokazatelja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732F-C928-5DAF-4DD3-9C515D14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699712"/>
            <a:ext cx="11624441" cy="592353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 četvrtoj tematskoj cjelini, Korištenje i zaštita značajnih prostora, ispitanici su ocjenjivali potrebu korištenja 17 pokazatelja pri izradi izvješća o stanju u prostoru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Za većinu pokazatelja ove skupine (njih 10) ispitane osobe smatraju da su jako potrebni, dok za sedam pokazatelja smatraju da su obavezni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U skupini odgovora Obavezan, najveće vrijednosti udjela (najčešći odgovori ispitanika) ostvarili su pokazatelji: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500" dirty="0">
                <a:latin typeface="+mj-lt"/>
                <a:cs typeface="Calibri" panose="020F0502020204030204" pitchFamily="34" charset="0"/>
              </a:rPr>
              <a:t>Broj i površina zaštićenih područja (59,62%)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500" dirty="0">
                <a:latin typeface="+mj-lt"/>
                <a:cs typeface="Calibri" panose="020F0502020204030204" pitchFamily="34" charset="0"/>
              </a:rPr>
              <a:t>Područja ekološke mreže, prema vrsti (51,92%) te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500" dirty="0">
                <a:latin typeface="+mj-lt"/>
                <a:cs typeface="Calibri" panose="020F0502020204030204" pitchFamily="34" charset="0"/>
              </a:rPr>
              <a:t>Ukupna površina poljoprivrednog zemljišta (50,98%)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Najviše vrijednosti ostvarene kod prva od tri pokazatelja u skladu su sa zelenim trendovima i potrebom praćenja promjena u prostoru kojeg treba posebno čuvati i voditi brigu o istom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Praćenje promjena u površinama poljoprivrednog zemljišta važno je s gospodarskog stajališta te usmjeravanja razvoja na samodostatnost u opskrbi hranom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Pokazatelji za koje najviše ispitanih osoba smatra da su jako potrebni su Broj ili udio ugroženih kulturnih dobara (55,77%) te Broj ili udio obnovljenih kulturnih dobara (47,06%), nakon njih su pokazatelji Udio šumskog zemljišta i Područja potencijalnih prirodnih i drugih nesreća, s jednakom vrijednosti udjela najčešćih odgovora ispitanika (46,15%).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Obzirom da postoji nekolicina pokazatelja koje se smatra jako potrebnima (no ne i obaveznima), valja razmotriti na koji način ih je najbolje obuhvatiti (jer je očito da jaka potreba postoji), a da se pritom izrađivačima ne stavljaju kao obaveza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4DE98-B031-EAF6-A04C-4B1D6839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10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BCA8E-0757-BC55-7AC3-C4A0794A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4310" t="27433" r="16810" b="5442"/>
          <a:stretch/>
        </p:blipFill>
        <p:spPr>
          <a:xfrm>
            <a:off x="4477177" y="245260"/>
            <a:ext cx="7431042" cy="5740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F88E8-A54C-72DB-929B-FAD0E7C6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92710"/>
            <a:ext cx="5222566" cy="468018"/>
          </a:xfrm>
        </p:spPr>
        <p:txBody>
          <a:bodyPr/>
          <a:lstStyle/>
          <a:p>
            <a:r>
              <a:rPr lang="hr-HR" dirty="0"/>
              <a:t>Ocjena potrebe pokazatelja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466F-3858-DC31-6B2B-7C3A6673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882869"/>
            <a:ext cx="11328000" cy="5308381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U petoj tematskoj cjelini – Dokumenti prostornog uređenja, ispitanici su ocijenili potrebu korištenja osam pokazatelja pri izradi izvješća o stanju u prostoru.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Odgovori ispitanika su podijeljeni - za četiri pokazatelja ispitanici smatraju da su obavezni, a za preostala četiri da su jako potrebni.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Pokazatelj Broj donesenih PP ostvario je najveću vrijednost udjela (63,46%) u skupini odgovora Obavezan, a slijede ga Broj donesenih izmjena i dopuna PP (51,92%) te Broj PP u izradi (48,08%) - ujedno i tri pokazatelja za koje niti jedan ispitanik nije odabrao odgovor Uopće nije potreban (drugim riječima potreba je neupitna).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Među pokazateljima koje ispitanici smatraju da su Jako potrebni su Planovi sanacije, izmjene i dopune PP (50,00%) te Broj izdanih rješenja o ozakonjenju (46,15).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U ovoj tematskoj cjelini do izmjena Pravilnika bili su i pokazatelji Nadzor nad planovima (broj rješenja) i Nadzor građevinske inspekcije (broj rješenja).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Brisanjem ova dva pokazatelja kao obavezna (osobito Nadzor građevinske inspekcije (broj rješenja), djelomično se gubi kontrola nad podacima i informacijama od važnosti za korištenje prostora, osobito informacija vezanih za devastaciju prostora.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>
                <a:latin typeface="+mj-lt"/>
                <a:cs typeface="Calibri" panose="020F0502020204030204" pitchFamily="34" charset="0"/>
              </a:rPr>
              <a:t>Potrebno je stoga još jednom razmotriti korisnost ovih pokazatelja te eventualno uvesti one koji će doprinijeti kvalitetnoj slici stvarnog stanja u prostoru i razumijevanju potrebnih (korektivnih) mjera.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CE7D8-8BC5-D99E-3BB6-A4393267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79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ADB4-4373-FAC7-3F96-A5998520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Dodatni pokazatelji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27A8-B42D-1E2C-FA2F-B98CB6F7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9375"/>
            <a:ext cx="11328000" cy="467925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r-HR" dirty="0"/>
              <a:t>Ispitanici prema dobivenim odgovorima predlažu dopunu postojećeg skupa pokazatelja novima  te povezivanje izvješća s pokazateljima iz drugih studija/dokumenata (za urbano područje, strategije razvoja i sl.)</a:t>
            </a:r>
          </a:p>
          <a:p>
            <a:pPr>
              <a:lnSpc>
                <a:spcPct val="114000"/>
              </a:lnSpc>
            </a:pPr>
            <a:r>
              <a:rPr lang="hr-HR" dirty="0"/>
              <a:t>Predloženi su pokazatelji vezani za nove trendove: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zelena infrastruktura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broj i površina </a:t>
            </a:r>
            <a:r>
              <a:rPr lang="hr-HR" dirty="0" err="1"/>
              <a:t>vjetroagregata</a:t>
            </a:r>
            <a:r>
              <a:rPr lang="hr-HR" dirty="0"/>
              <a:t>/</a:t>
            </a:r>
            <a:r>
              <a:rPr lang="hr-HR" dirty="0" err="1"/>
              <a:t>vjetroparkova</a:t>
            </a:r>
            <a:r>
              <a:rPr lang="hr-HR" dirty="0"/>
              <a:t> te solarnih panela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udio OIE (u ukupnoj energiji)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količine i vrsta otpada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izgradnja novosagrađenih nelegalnih objekata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pokazatelji vezani za morsku površinu (površine luka, uređenih plaža, uzgajališta ribe i sl.)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geološki i geomorfološki pokazatelji</a:t>
            </a:r>
          </a:p>
          <a:p>
            <a:pPr lvl="1">
              <a:lnSpc>
                <a:spcPct val="114000"/>
              </a:lnSpc>
            </a:pPr>
            <a:r>
              <a:rPr lang="hr-HR" dirty="0"/>
              <a:t>broj prostornih planova stavljenih izvan snage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128E-6C44-441A-DFF5-6E61D9BE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27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2BE023-2BBE-0F20-0F04-61FA51D5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48576"/>
            <a:ext cx="11328000" cy="403674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Nedostupnost potrebnih podataka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(74,51%)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Djelomični podaci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(68,63%)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Nepouzdanost podataka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(54,90 %)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Neodgovarajući formati podataka za potrebe izrade izvješća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(47,06%)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Nedostatna financijska sredstva za izradu kvalitetnih izvješća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(37,25%)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Obimna količina informacija koje je potrebno ugraditi u izvješće o stanju u prostoru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(27,45%)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Ostalo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(5,88%)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3B7C9F6-0B4D-E926-3407-357060F2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27</a:t>
            </a:fld>
            <a:endParaRPr lang="hr-H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59B768-1A0E-7343-0F7E-EE5B925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29787"/>
            <a:ext cx="11328000" cy="432000"/>
          </a:xfrm>
        </p:spPr>
        <p:txBody>
          <a:bodyPr/>
          <a:lstStyle/>
          <a:p>
            <a:r>
              <a:rPr lang="hr-HR" dirty="0"/>
              <a:t>Ograničenja u izradi izvješća o stanju u prostoru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E396E-BD73-2697-8FA8-87FDF6DB8D91}"/>
              </a:ext>
            </a:extLst>
          </p:cNvPr>
          <p:cNvSpPr txBox="1"/>
          <p:nvPr/>
        </p:nvSpPr>
        <p:spPr>
          <a:xfrm>
            <a:off x="1338804" y="5386258"/>
            <a:ext cx="951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accent1">
                    <a:lumMod val="75000"/>
                  </a:schemeClr>
                </a:solidFill>
              </a:rPr>
              <a:t>Korisne informacije za unaprjeđenje proces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i="1" dirty="0">
                <a:solidFill>
                  <a:schemeClr val="accent1">
                    <a:lumMod val="75000"/>
                  </a:schemeClr>
                </a:solidFill>
              </a:rPr>
              <a:t> izrade izvješća o stanju u prostoru i samog izvješća (kao rezultata) procesa!</a:t>
            </a:r>
          </a:p>
        </p:txBody>
      </p:sp>
    </p:spTree>
    <p:extLst>
      <p:ext uri="{BB962C8B-B14F-4D97-AF65-F5344CB8AC3E}">
        <p14:creationId xmlns:p14="http://schemas.microsoft.com/office/powerpoint/2010/main" val="315921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880BE-11D8-8469-F4B7-63C93398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28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9ED0E-44D5-AED3-4307-403AFC57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9" y="902824"/>
            <a:ext cx="7120677" cy="4944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D349A-CC85-E885-9BB3-B6D6F1C39F8C}"/>
              </a:ext>
            </a:extLst>
          </p:cNvPr>
          <p:cNvSpPr txBox="1"/>
          <p:nvPr/>
        </p:nvSpPr>
        <p:spPr>
          <a:xfrm>
            <a:off x="7373073" y="622478"/>
            <a:ext cx="465912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hr-HR" dirty="0"/>
              <a:t>Većina ispitanih osoba ocjenjuje usklađenost procesa i „proizvoda“ ovih dvaju sustava djelomičnom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hr-HR" dirty="0"/>
              <a:t>Djelomična neusklađenost može biti posljedica nedovoljne informiranosti o procesima i finalnim „proizvodima“ tih procesa, odnosno nije se dogodio pravovremeni i odgovarajući prijenos informacija o svim elementima procesa i dokumenata koji iz njega trebaju proizići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hr-HR" dirty="0"/>
              <a:t>Također, moguće je da stručnjaci iz pojedinog područja ne ostvaruju dovoljno komunikacije i razmjene informacija sa stručnjacima iz drugih područja (uslijed nedostatka vremena, kapaciteta, odgovarajućih oblika razmjene informacija, asinkronih procesa i sl.). </a:t>
            </a:r>
          </a:p>
        </p:txBody>
      </p:sp>
    </p:spTree>
    <p:extLst>
      <p:ext uri="{BB962C8B-B14F-4D97-AF65-F5344CB8AC3E}">
        <p14:creationId xmlns:p14="http://schemas.microsoft.com/office/powerpoint/2010/main" val="148498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22F3-57EF-B5CE-BE5E-FC51B089D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26495"/>
            <a:ext cx="5764316" cy="4179301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/>
              <a:t>Sukladno većem broju dobivenih odgovora (nešto preko polovine svih odgovora) organizacije djelomično raspolažu odgovarajućim ljudskim resursima.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/>
              <a:t>Zajedno s onima koji uopće ne raspolažu odgovarajućim ljudskim resursima čine više od dvije trećine dobivenih odgovora (69,23%), dok ih 28,</a:t>
            </a:r>
            <a:r>
              <a:rPr lang="en-GB" sz="1700" dirty="0"/>
              <a:t>3</a:t>
            </a:r>
            <a:r>
              <a:rPr lang="hr-HR" sz="1700" dirty="0"/>
              <a:t>% smatra da u potpunosti raspolaže odgovarajućim ljudskim resursima</a:t>
            </a:r>
            <a:r>
              <a:rPr lang="en-GB" sz="1700" dirty="0"/>
              <a:t> (16,98% </a:t>
            </a:r>
            <a:r>
              <a:rPr lang="en-GB" sz="1700" dirty="0" err="1"/>
              <a:t>zavodi</a:t>
            </a:r>
            <a:r>
              <a:rPr lang="en-GB" sz="1700" dirty="0"/>
              <a:t> (</a:t>
            </a:r>
            <a:r>
              <a:rPr lang="en-GB" sz="1700" dirty="0" err="1"/>
              <a:t>njih</a:t>
            </a:r>
            <a:r>
              <a:rPr lang="en-GB" sz="1700" dirty="0"/>
              <a:t> 9, a </a:t>
            </a:r>
            <a:r>
              <a:rPr lang="en-GB" sz="1700" dirty="0" err="1"/>
              <a:t>dva</a:t>
            </a:r>
            <a:r>
              <a:rPr lang="en-GB" sz="1700" dirty="0"/>
              <a:t> </a:t>
            </a:r>
            <a:r>
              <a:rPr lang="en-GB" sz="1700" dirty="0" err="1"/>
              <a:t>uopće</a:t>
            </a:r>
            <a:r>
              <a:rPr lang="en-GB" sz="1700" dirty="0"/>
              <a:t> ne </a:t>
            </a:r>
            <a:r>
              <a:rPr lang="en-GB" sz="1700" dirty="0" err="1"/>
              <a:t>raspolažu</a:t>
            </a:r>
            <a:r>
              <a:rPr lang="en-GB" sz="1700" dirty="0"/>
              <a:t>), </a:t>
            </a:r>
            <a:r>
              <a:rPr lang="en-GB" sz="1700" dirty="0" err="1"/>
              <a:t>tvrtke</a:t>
            </a:r>
            <a:r>
              <a:rPr lang="en-GB" sz="1700" dirty="0"/>
              <a:t> 11,32%)</a:t>
            </a:r>
            <a:r>
              <a:rPr lang="hr-HR" sz="1700" dirty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700" dirty="0"/>
              <a:t>Uočava se potreba za jačanjem kapaciteta izrađivača – bilo dodatnim ulaganjima u djelatnike organizacije bilo povećanjem  broja zaposlenih bilo osiguravanjem dodatnih sredstava za angažiranje vanjskih stručnjaka, izrađivača izvješća o stanju u prostoru.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3F94E-A4D8-B502-F874-8895CE28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29</a:t>
            </a:fld>
            <a:endParaRPr lang="hr-H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73B107-FCCA-1B15-9510-6B6791D0BB19}"/>
              </a:ext>
            </a:extLst>
          </p:cNvPr>
          <p:cNvGraphicFramePr/>
          <p:nvPr/>
        </p:nvGraphicFramePr>
        <p:xfrm>
          <a:off x="281528" y="373992"/>
          <a:ext cx="5814472" cy="363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60DF7C-1430-0AEF-5130-595E4A270AA8}"/>
              </a:ext>
            </a:extLst>
          </p:cNvPr>
          <p:cNvSpPr txBox="1">
            <a:spLocks/>
          </p:cNvSpPr>
          <p:nvPr/>
        </p:nvSpPr>
        <p:spPr>
          <a:xfrm>
            <a:off x="553594" y="4649967"/>
            <a:ext cx="11306721" cy="1577213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r-HR" i="1" dirty="0"/>
              <a:t>Međutim, s druge strane poboljšanjem Pravilnika, osiguravanjem dostupnosti pravovremenih i redovito prikupljenih podataka, uspostavom jedinstvene baze podataka i drugim prvenstveno tehničkim unaprjeđenjima, moguće je doskočiti (umanjiti) uočenim poteškoćama koje su vidljive i na terenu (nepostojanje izvješća, neredovitost izvještavanja, neujednačenost sadržaja, opsega i forme izrađenih izvješća, nepovezivanje sustava strateškog i prostornog planiranja i sl.).</a:t>
            </a:r>
          </a:p>
        </p:txBody>
      </p:sp>
    </p:spTree>
    <p:extLst>
      <p:ext uri="{BB962C8B-B14F-4D97-AF65-F5344CB8AC3E}">
        <p14:creationId xmlns:p14="http://schemas.microsoft.com/office/powerpoint/2010/main" val="136661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30C3-2151-4AA8-8784-E74D2A90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"/>
            <a:ext cx="11328000" cy="1076324"/>
          </a:xfrm>
        </p:spPr>
        <p:txBody>
          <a:bodyPr>
            <a:norm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Pravilnik o sadržaju i obveznim prostornim pokazateljima Izvješća o stanju u prostoru (NN 48/2014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19/2015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1030-2BAB-459C-A113-4ECE541B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76" y="1076325"/>
            <a:ext cx="10082349" cy="1119352"/>
          </a:xfrm>
        </p:spPr>
        <p:txBody>
          <a:bodyPr/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 obvezni pokazatelj stanja u prostoru (izmjenama Pravilnika smanjen na 79)</a:t>
            </a:r>
          </a:p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razvrstani u 5 tematskih cjelina i 28 skupina</a:t>
            </a:r>
          </a:p>
          <a:p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 prvoj fazi napravljen je osvrt na Pravilnik</a:t>
            </a:r>
            <a:endParaRPr lang="hr-HR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7E1829-8B6A-4E5E-91CA-4CFFF3FC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40800"/>
              </p:ext>
            </p:extLst>
          </p:nvPr>
        </p:nvGraphicFramePr>
        <p:xfrm>
          <a:off x="628376" y="2383903"/>
          <a:ext cx="8110647" cy="339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861">
                  <a:extLst>
                    <a:ext uri="{9D8B030D-6E8A-4147-A177-3AD203B41FA5}">
                      <a16:colId xmlns:a16="http://schemas.microsoft.com/office/drawing/2014/main" val="4241487468"/>
                    </a:ext>
                  </a:extLst>
                </a:gridCol>
                <a:gridCol w="2322786">
                  <a:extLst>
                    <a:ext uri="{9D8B030D-6E8A-4147-A177-3AD203B41FA5}">
                      <a16:colId xmlns:a16="http://schemas.microsoft.com/office/drawing/2014/main" val="2292519680"/>
                    </a:ext>
                  </a:extLst>
                </a:gridCol>
              </a:tblGrid>
              <a:tr h="490815">
                <a:tc>
                  <a:txBody>
                    <a:bodyPr/>
                    <a:lstStyle/>
                    <a:p>
                      <a:r>
                        <a:rPr lang="hr-HR" dirty="0"/>
                        <a:t>Tematska cjelina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pokazatelja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135068"/>
                  </a:ext>
                </a:extLst>
              </a:tr>
              <a:tr h="490815">
                <a:tc>
                  <a:txBody>
                    <a:bodyPr/>
                    <a:lstStyle/>
                    <a:p>
                      <a:r>
                        <a:rPr lang="hr-HR" dirty="0"/>
                        <a:t>Opći pokazatelji razvojnih kretanja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146287"/>
                  </a:ext>
                </a:extLst>
              </a:tr>
              <a:tr h="452882">
                <a:tc>
                  <a:txBody>
                    <a:bodyPr/>
                    <a:lstStyle/>
                    <a:p>
                      <a:r>
                        <a:rPr lang="hr-HR" dirty="0"/>
                        <a:t>Struktura naselja i područja za razvoj izvan naselja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752137"/>
                  </a:ext>
                </a:extLst>
              </a:tr>
              <a:tr h="490815">
                <a:tc>
                  <a:txBody>
                    <a:bodyPr/>
                    <a:lstStyle/>
                    <a:p>
                      <a:r>
                        <a:rPr lang="hr-HR" dirty="0"/>
                        <a:t>Postojeća infrastrukturna opremljenost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797997"/>
                  </a:ext>
                </a:extLst>
              </a:tr>
              <a:tr h="490815">
                <a:tc>
                  <a:txBody>
                    <a:bodyPr/>
                    <a:lstStyle/>
                    <a:p>
                      <a:r>
                        <a:rPr lang="hr-HR" dirty="0"/>
                        <a:t>Korištenje i zaštita značajnih prostora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541149"/>
                  </a:ext>
                </a:extLst>
              </a:tr>
              <a:tr h="490815">
                <a:tc>
                  <a:txBody>
                    <a:bodyPr/>
                    <a:lstStyle/>
                    <a:p>
                      <a:r>
                        <a:rPr lang="hr-HR" dirty="0"/>
                        <a:t>Dokumenti prostornog uređenja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361402"/>
                  </a:ext>
                </a:extLst>
              </a:tr>
              <a:tr h="490815">
                <a:tc>
                  <a:txBody>
                    <a:bodyPr/>
                    <a:lstStyle/>
                    <a:p>
                      <a:r>
                        <a:rPr lang="hr-HR" b="1" dirty="0"/>
                        <a:t>UKUPNO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79</a:t>
                      </a:r>
                      <a:endParaRPr lang="hr-H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675366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2CC13C-EFAB-7F6A-27D7-0E143F43F93E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hr-HR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endParaRPr lang="hr-H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8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839B8-1F95-677D-DCC5-C87535846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Preporuke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zaključci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9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78D6B-5228-638D-0DA0-15195106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13" y="277740"/>
            <a:ext cx="6749850" cy="634800"/>
          </a:xfrm>
        </p:spPr>
        <p:txBody>
          <a:bodyPr/>
          <a:lstStyle/>
          <a:p>
            <a:r>
              <a:rPr lang="en-GB" dirty="0" err="1"/>
              <a:t>Potrebe</a:t>
            </a:r>
            <a:r>
              <a:rPr lang="en-GB" dirty="0"/>
              <a:t> za </a:t>
            </a:r>
            <a:r>
              <a:rPr lang="en-GB" dirty="0" err="1"/>
              <a:t>izmjenom</a:t>
            </a:r>
            <a:r>
              <a:rPr lang="en-GB" dirty="0"/>
              <a:t> </a:t>
            </a:r>
            <a:r>
              <a:rPr lang="en-GB" dirty="0" err="1"/>
              <a:t>Pravilnika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02012-9BFA-A4BD-4FC8-0E27C81E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180170"/>
            <a:ext cx="10058400" cy="51091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Pravilnik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repoznat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kao nužan dokument temeljem kojeg su različiti izrađivači u mogućnosti izraditi izvješća koja su donekle usporediva i u tom smislu potreba za Pravilnikom je neupitna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Izvješć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stanju u prostoru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temeljem primjene Pravilnika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daju dobar pregled i uvid u stanje jer sadržavaju velik broj podataka i dostupnih informacija koji su objedinjeni i u određenoj mjeri pružaju smjernice za daljnji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od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rediti vremensku dimenziju Pravilnika, uvesti uparene vrijednosti pokazatelja (pokazatelj na početku promatranog razdoblja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upariti s vrijednošću na kraju)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Razmotriti pokazatelje društveno-ekonomskih planova i razlučiti pokazatelje rezultata, ishoda i učinaka. Pokazatelji 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bili bi primjenjivi u izvješćima o stanju u  prostoru JLS, pokazatelji 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izvješćima o stanju u prostoru županija, a pokazatelji 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učinaka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izvješću o stanju u prostoru države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Razmotriti duljinu razdoblja izvještavanja o stanju u prostoru – izdvojiti pokazatelje koji ukazuju na najveće i najučestalije promjene stanja u prostoru te izrađivati skraćena izvješća npr. svake dvije  godine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o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psežnija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šira izvješća izrađivala bi se za dulje razdoblje (pet godina)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Izvješća o stanju u prostoru trebala bi biti osnova za izradu (izmjena i dopuna) planova (izvješćem bi trebalo dokazati opravdanost planiranja pojedinih namjena, uvjeta gradnje i sl.)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otrebno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razmotriti načine „obvezujuće“ provedbe mjera ili korištenje drugih „mekih“ alata kojima bi se pružila podrška u provedbi mjera.</a:t>
            </a:r>
            <a:endParaRPr lang="en-GB" sz="22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73730D-A0B3-177F-2B80-DC8ADCBE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31</a:t>
            </a:fld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E22498-635E-0EC5-7BFC-6FACA1C9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333" r="4000" b="4000"/>
          <a:stretch/>
        </p:blipFill>
        <p:spPr bwMode="auto">
          <a:xfrm>
            <a:off x="10518443" y="912540"/>
            <a:ext cx="1372474" cy="13925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7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78D6B-5228-638D-0DA0-15195106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7" y="271754"/>
            <a:ext cx="6671327" cy="432000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rijedlozi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preporuke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unaprjeđenje pokazatelja</a:t>
            </a:r>
            <a:endParaRPr lang="en-GB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02012-9BFA-A4BD-4FC8-0E27C81E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75509"/>
            <a:ext cx="11328000" cy="516881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Niz pokazatelja je potrebno unaprijediti</a:t>
            </a: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/bolje definirati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(broj kućanstava, površina naselja, broj turističkih postelja po km’ obalne crte, sanacija neuređenih odlagališta, itd.)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pokazatelje koji se odnose na udjele potrebno je 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navesti u čemu su udjeli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neke pokazatelje potrebno je navesti tijelo koje je zaduženo za davanje određenog podatka</a:t>
            </a:r>
            <a:endParaRPr lang="hr-HR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je ujednačiti mjerne jedinice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je uvesti i neke nove pokazatelje:</a:t>
            </a:r>
          </a:p>
          <a:p>
            <a:pPr marL="619125" lvl="1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Pokrivenost zelenom infrastrukturom te drugi pokazatelji vezani za zelenu infrastrukturu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 potrošnje obnovljivih izvora energije u ukupnoj potrošnji energije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osoba koje dnevno idu na posao/s posla iz mjesta prebivanja u drugo mjesto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Pokazatelje koji se odnose na morske površine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plaža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prostornih planova stavljenih izvan snage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koncesija po vrstama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pod koncesijama (s time da bi bio obvezan u izvješćima o stanju JLS, koje su vezane za obalno područje)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registriranih ležajeva na broj stanovnika (s tim da ih je potrebno izdvojiti iz zona, dakle u naseljima)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turista na vršni dan u sezoni</a:t>
            </a:r>
          </a:p>
          <a:p>
            <a:pPr marL="619125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prodanih novih stanova strancima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73730D-A0B3-177F-2B80-DC8ADCBE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32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1F43B-A625-37CB-31A1-ED2B1E32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23960"/>
            <a:ext cx="3002576" cy="432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Opće</a:t>
            </a:r>
            <a:r>
              <a:rPr lang="en-GB" dirty="0"/>
              <a:t> </a:t>
            </a:r>
            <a:r>
              <a:rPr lang="en-GB" dirty="0" err="1"/>
              <a:t>preporuke</a:t>
            </a:r>
            <a:r>
              <a:rPr lang="en-GB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8FDFBF-666A-09CE-A28D-5FFDC2CF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50304"/>
            <a:ext cx="11328000" cy="513862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Pratiti izvješća o provedbi društveno-gospodarskih planova i razmatrati prostorni vid pokazatelja koji se tamo koriste. Mnogi od njih imaju prostorni vid, ali izrađivači izvješća to zanemaruju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Izraditi meta-evaluaciju postojećih (usvojenih) izvješća o stanju u prostoru pojedine županije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Osigurati ažurnost podataka od izvora podataka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Unaprijediti način prikupljanja i metodološki standard podataka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Izrađivati stručne podloge, te implementirati podatke iz Izvješća u EB GIS (izrađeno je kako bi se podaci o prostoru približili građanima)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Olakšati proces izrade Izvješća o stanju u prostoru po mogućnosti da funkcionira poput registra stanovništva u kojem se redovno ažuriraju podaci i u svakom trenutku je lako i jednostavno dobiti informaciju o stanju prema trenutno dostupnim podacima.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Povećati transparentnost i osigurati veću dostupnost podataka tijela koja ih posjeduju i izrađuju.</a:t>
            </a:r>
            <a:endParaRPr lang="en-GB" sz="22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62DBF75-FE53-AA02-212D-39EC0F78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525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956D8-6DDF-DF01-B185-0BF048F8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B89B4B-5CBE-12F7-3FE6-80F96692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72825"/>
            <a:ext cx="6325639" cy="4001341"/>
          </a:xfrm>
        </p:spPr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Izvješća o stanju u prostoru nesumnjivo su vrijedan izvor informacija i široka skupina korisnika u njima pronalazi kako primarne, tako i sekundarne podatke koji se dalje obrađuju, analiziraju i interpretiraju prema potrebi dokumenta koji je u izradi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Unaprjeđenje sustava izvještavanja o stanju u prostoru imalo bi značajne pozitivne učinke i izvan prostorno-planske domene djelovanja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oželjno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što prije krenuti s predloženim promjenama/izmjenama kako bi se odgovarajuće adresirali uočeni problemi, ograničenja i izazovi izvještavanja i s tim povezanih vrijednosti pokazatelja putem kojih iščitavamo pritiske u prostoru te potrebu kontrole, korekcije i usmjeravanja djelovanja radi očuvanja (ograničenih) prostornih resursa.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D1356A2-9697-1EC1-68ED-9CB4F47C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34</a:t>
            </a:fld>
            <a:endParaRPr lang="hr-H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07CC4D-620B-E72B-7161-428EFA54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107975"/>
            <a:ext cx="36290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6754E0-B6CB-0E19-1709-A8488F50B3DA}"/>
              </a:ext>
            </a:extLst>
          </p:cNvPr>
          <p:cNvSpPr txBox="1"/>
          <p:nvPr/>
        </p:nvSpPr>
        <p:spPr>
          <a:xfrm>
            <a:off x="7498556" y="5000025"/>
            <a:ext cx="4064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https://ulife.vpul.upenn.edu/careerservices/blog/wp-content/uploads/2012/08/action.jpg</a:t>
            </a:r>
          </a:p>
        </p:txBody>
      </p:sp>
    </p:spTree>
    <p:extLst>
      <p:ext uri="{BB962C8B-B14F-4D97-AF65-F5344CB8AC3E}">
        <p14:creationId xmlns:p14="http://schemas.microsoft.com/office/powerpoint/2010/main" val="9263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0522-F33A-438E-A04A-9C9AFDED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49" y="212803"/>
            <a:ext cx="10641162" cy="69044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/>
              <a:t>Pravilnik, tematska cjelina: Opći pokazatelji razvojnih kretanja 1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B3DC-1A22-49A3-809D-3C0E2A1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04" y="1072144"/>
            <a:ext cx="5575610" cy="2066924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Razmještaj i struktura stanovništva </a:t>
            </a:r>
            <a:r>
              <a:rPr lang="en-GB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Razmještaj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kućanstva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mjeri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pokazateljima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broj stanovnika, 2. indeks kretanja broja stanovnika i 3. prirodni prirast stanovništva. </a:t>
            </a:r>
          </a:p>
          <a:p>
            <a:pPr marL="0" indent="0"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broj kućanstava, 2. indeks rasta broja kućanstava i 3. prosječna veličina kućanstva. </a:t>
            </a:r>
          </a:p>
          <a:p>
            <a:pPr lvl="1"/>
            <a:endParaRPr lang="hr-HR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8D496A8-CCDB-2081-4C22-AD1E205CD96F}"/>
              </a:ext>
            </a:extLst>
          </p:cNvPr>
          <p:cNvSpPr txBox="1"/>
          <p:nvPr/>
        </p:nvSpPr>
        <p:spPr>
          <a:xfrm>
            <a:off x="6096000" y="1072144"/>
            <a:ext cx="5880410" cy="178510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 </a:t>
            </a:r>
            <a:r>
              <a:rPr lang="en-GB" dirty="0" err="1"/>
              <a:t>pokazuju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razmještaj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strukturu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nedostaje</a:t>
            </a:r>
            <a:r>
              <a:rPr lang="en-GB" dirty="0"/>
              <a:t> </a:t>
            </a:r>
            <a:r>
              <a:rPr lang="en-GB" dirty="0" err="1"/>
              <a:t>pokazatelj</a:t>
            </a:r>
            <a:r>
              <a:rPr lang="en-GB" dirty="0"/>
              <a:t> </a:t>
            </a:r>
            <a:r>
              <a:rPr lang="en-GB" dirty="0" err="1"/>
              <a:t>dobne</a:t>
            </a:r>
            <a:r>
              <a:rPr lang="en-GB" dirty="0"/>
              <a:t> </a:t>
            </a:r>
            <a:r>
              <a:rPr lang="en-GB" dirty="0" err="1"/>
              <a:t>strukture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odgovarajući</a:t>
            </a:r>
            <a:r>
              <a:rPr lang="en-GB" dirty="0"/>
              <a:t> </a:t>
            </a:r>
            <a:r>
              <a:rPr lang="en-GB" dirty="0" err="1"/>
              <a:t>pokazatelj</a:t>
            </a:r>
            <a:r>
              <a:rPr lang="en-GB" dirty="0"/>
              <a:t> </a:t>
            </a:r>
            <a:r>
              <a:rPr lang="en-GB" dirty="0" err="1"/>
              <a:t>aktivnog</a:t>
            </a:r>
            <a:r>
              <a:rPr lang="en-GB" dirty="0"/>
              <a:t> </a:t>
            </a:r>
            <a:r>
              <a:rPr lang="en-GB" dirty="0" err="1"/>
              <a:t>stanovništva</a:t>
            </a:r>
            <a:r>
              <a:rPr lang="en-GB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PGŽ </a:t>
            </a:r>
            <a:r>
              <a:rPr lang="en-GB" dirty="0" err="1"/>
              <a:t>ima</a:t>
            </a:r>
            <a:r>
              <a:rPr lang="en-GB" dirty="0"/>
              <a:t> tri </a:t>
            </a:r>
            <a:r>
              <a:rPr lang="en-GB" dirty="0" err="1"/>
              <a:t>mikroregije</a:t>
            </a:r>
            <a:r>
              <a:rPr lang="en-GB" dirty="0"/>
              <a:t>; </a:t>
            </a:r>
            <a:r>
              <a:rPr lang="en-GB" dirty="0" err="1"/>
              <a:t>prosječni</a:t>
            </a:r>
            <a:r>
              <a:rPr lang="en-GB" dirty="0"/>
              <a:t> </a:t>
            </a:r>
            <a:r>
              <a:rPr lang="en-GB" dirty="0" err="1"/>
              <a:t>podaci</a:t>
            </a:r>
            <a:r>
              <a:rPr lang="en-GB" dirty="0"/>
              <a:t> </a:t>
            </a:r>
            <a:r>
              <a:rPr lang="en-GB" dirty="0" err="1"/>
              <a:t>otežavaju</a:t>
            </a:r>
            <a:r>
              <a:rPr lang="en-GB" dirty="0"/>
              <a:t> </a:t>
            </a:r>
            <a:r>
              <a:rPr lang="en-GB" dirty="0" err="1"/>
              <a:t>procjenu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u </a:t>
            </a:r>
            <a:r>
              <a:rPr lang="en-GB" dirty="0" err="1"/>
              <a:t>prostoru</a:t>
            </a:r>
            <a:r>
              <a:rPr lang="en-GB" dirty="0"/>
              <a:t>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50ADC8-B22C-F919-E98F-A040BE07D7CD}"/>
              </a:ext>
            </a:extLst>
          </p:cNvPr>
          <p:cNvSpPr txBox="1">
            <a:spLocks/>
          </p:cNvSpPr>
          <p:nvPr/>
        </p:nvSpPr>
        <p:spPr>
          <a:xfrm>
            <a:off x="349404" y="3139068"/>
            <a:ext cx="5575610" cy="2960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Socijalno – gospodarska struktura mjeri se pokazateljima: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indeks razvijenosti (MRRFEU ga izračunava svake tri godine prema Uredbi o indeksu razvijenosti iz 2017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stupanj razvijenosti (nije navedeno kako se izračunava – mjesto na rang listi indeksa razvijenosti)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F25AB-530C-0CFD-8005-C508CE457B45}"/>
              </a:ext>
            </a:extLst>
          </p:cNvPr>
          <p:cNvSpPr txBox="1">
            <a:spLocks/>
          </p:cNvSpPr>
          <p:nvPr/>
        </p:nvSpPr>
        <p:spPr>
          <a:xfrm>
            <a:off x="6096000" y="3139068"/>
            <a:ext cx="5880410" cy="307216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0" tIns="0" rIns="0" bIns="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268288"/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implicitna pretpostavka endogenog razvoja JLP(R)S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v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rijednosti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indeksa rastu kad stanovništvo odlazi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1" indent="-268288"/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govori ništa o gospodarskoj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niti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društvenoj strukturi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1" indent="-268288"/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kritično manjkava tematska cjelina: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3888" lvl="2" indent="-268288"/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nedostaju pokazatelji prostornog vida gospodarskog razvoja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3888" lvl="2" indent="-268288"/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nedostaju pokazatelji dinamike gospodarskog razvoja</a:t>
            </a:r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04268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BA1D-6926-4FE3-8765-D01C78F4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8" y="193675"/>
            <a:ext cx="10848703" cy="89914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Pravilnik, tematska cjelina: </a:t>
            </a:r>
            <a:br>
              <a:rPr lang="hr-HR" dirty="0"/>
            </a:br>
            <a:r>
              <a:rPr lang="hr-HR" dirty="0"/>
              <a:t>Struktura naselja i područja za razvoj izvan naselja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77B0-EDA2-43F6-85EB-A86C22C7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1282390"/>
            <a:ext cx="5739161" cy="4813611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20000"/>
              </a:lnSpc>
            </a:pPr>
            <a:r>
              <a:rPr lang="en-GB" sz="4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hr-HR" sz="4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bilježja</a:t>
            </a:r>
            <a:r>
              <a:rPr lang="hr-HR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sustava naselja 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mjere se s 3 pokazatelja (među njima, gustoća naseljenosti)</a:t>
            </a:r>
          </a:p>
          <a:p>
            <a:pPr algn="just" fontAlgn="base">
              <a:lnSpc>
                <a:spcPct val="120000"/>
              </a:lnSpc>
            </a:pPr>
            <a:r>
              <a:rPr lang="en-GB" sz="4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hr-HR" sz="4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orištenje</a:t>
            </a:r>
            <a:r>
              <a:rPr lang="hr-HR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zemljišta u naseljima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mjeri se s 9 pokazatelja. </a:t>
            </a:r>
          </a:p>
          <a:p>
            <a:pPr lvl="1" algn="just" fontAlgn="base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r-HR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vodi se računa o strukturi, pokazatelji u tančine pokazuju kako se i koliko koristi zemljište u nekom naselju </a:t>
            </a:r>
            <a:endParaRPr lang="en-GB" sz="4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r-HR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naselja općina, gradova, županije broje se na desetke, na stotine</a:t>
            </a:r>
            <a:endParaRPr lang="en-GB" sz="4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r-HR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nema vremenske dimenzije </a:t>
            </a:r>
            <a:endParaRPr lang="en-GB" sz="4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r-HR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nema parova podataka u kojima bi prvi pokazivao referentno stanje u nekom prošlom trenutku, a drugi stanje u sadašnjem</a:t>
            </a:r>
            <a:endParaRPr lang="hr-HR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CFCC98-F748-346F-8AF4-960097DD9F8A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hr-HR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endParaRPr lang="hr-H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75BB7-5A41-A1E2-7C07-A6A31CEA20D7}"/>
              </a:ext>
            </a:extLst>
          </p:cNvPr>
          <p:cNvSpPr txBox="1">
            <a:spLocks/>
          </p:cNvSpPr>
          <p:nvPr/>
        </p:nvSpPr>
        <p:spPr>
          <a:xfrm>
            <a:off x="6556916" y="1393901"/>
            <a:ext cx="5225385" cy="4393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Izdvojena građevinska područja izvan naselja </a:t>
            </a: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mjere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</a:t>
            </a: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9 pokazatelja</a:t>
            </a: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prvih 7 pokazatelja u ha, ostala 2 u broju postelja 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nema vremenske dimenzije, nema parova podataka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prva tematska cjelina je upadljivo kraća od ostale 4 i u svemu nedorečena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izrađivač Pravilnika odlično se snalazi u području uređenja prostora, slab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ije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ostalim područjima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3392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41D9-00BF-4775-B7FD-7384E570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3" y="210088"/>
            <a:ext cx="4958269" cy="141799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Pravilnik, tematska cjelina: </a:t>
            </a:r>
            <a:br>
              <a:rPr lang="hr-HR" dirty="0"/>
            </a:br>
            <a:r>
              <a:rPr lang="hr-HR" dirty="0"/>
              <a:t>Postojeća infrastrukturna opremljenost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839C-3BCD-417F-88C2-AF930226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3" y="1795346"/>
            <a:ext cx="5248201" cy="4204050"/>
          </a:xfrm>
        </p:spPr>
        <p:txBody>
          <a:bodyPr/>
          <a:lstStyle/>
          <a:p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pokazatelji dobro služe svrsi - pokriveni su svi infrastrukturni sustavi </a:t>
            </a:r>
          </a:p>
          <a:p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izrađivač izvješća ima </a:t>
            </a:r>
            <a:r>
              <a:rPr lang="hr-H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jas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naputak što treba unijeti u izvješće </a:t>
            </a:r>
          </a:p>
          <a:p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izvori podataka su </a:t>
            </a:r>
            <a:r>
              <a:rPr lang="en-GB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uglavnom</a:t>
            </a:r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državna poduzeća ili ministarstva</a:t>
            </a:r>
          </a:p>
          <a:p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podaci se mogu lako agregirati ili </a:t>
            </a:r>
            <a:r>
              <a:rPr lang="hr-H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dezagregirati</a:t>
            </a:r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sve tri upravne razine</a:t>
            </a:r>
          </a:p>
          <a:p>
            <a:r>
              <a:rPr lang="hr-H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 vremenske dimenzije</a:t>
            </a:r>
          </a:p>
          <a:p>
            <a:r>
              <a:rPr lang="hr-H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nema parova pokazatelja,  </a:t>
            </a:r>
            <a:r>
              <a:rPr lang="hr-H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vide se pomaci u razvoju infrastrukturnih sustava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6CF2F3-3414-D19C-23AD-688BC389BBA5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hr-HR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6</a:t>
            </a:fld>
            <a:endParaRPr lang="hr-H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047515-F12A-AD68-4A05-BB4AF5897EAA}"/>
              </a:ext>
            </a:extLst>
          </p:cNvPr>
          <p:cNvSpPr txBox="1">
            <a:spLocks/>
          </p:cNvSpPr>
          <p:nvPr/>
        </p:nvSpPr>
        <p:spPr>
          <a:xfrm>
            <a:off x="5709424" y="210088"/>
            <a:ext cx="6292185" cy="913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 sz="2600" dirty="0"/>
            </a:br>
            <a:r>
              <a:rPr lang="hr-HR" sz="2600" dirty="0"/>
              <a:t>Pravilnik, tematska cjelina: </a:t>
            </a:r>
            <a:br>
              <a:rPr lang="hr-HR" sz="2600" dirty="0"/>
            </a:br>
            <a:r>
              <a:rPr lang="hr-HR" sz="2600" dirty="0"/>
              <a:t>Korištenje i zaštita značajnih prostora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9AA8BC-43C3-1A16-C0F4-5917DE2BD121}"/>
              </a:ext>
            </a:extLst>
          </p:cNvPr>
          <p:cNvSpPr txBox="1">
            <a:spLocks/>
          </p:cNvSpPr>
          <p:nvPr/>
        </p:nvSpPr>
        <p:spPr>
          <a:xfrm>
            <a:off x="5661915" y="1177159"/>
            <a:ext cx="6292185" cy="5014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Navedeni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nevarijabilni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pokazatelji!? Previd!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u skupinama A-poljoprivreda, B- šumarstvo, E-mineralne sirovine i u skupinama Zaštićena područja prirode i Struktura registriranih kulturnih dobara su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varijabilni: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Razvojni </a:t>
            </a:r>
            <a:r>
              <a:rPr lang="hr-HR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(varijabilni) </a:t>
            </a: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pokazuju nositelju prostorne politike ostvaruju li se prostorni planovi i gdje se i kako mijenja stanje u prostoru. Iz toga slijede naputci izrađivačima prostornih planova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u skupinama C-vode i D-morska obala su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uglavnom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invarijabilni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primjereniji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</a:t>
            </a: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udžbenik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geografije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razdoblju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izvještavanja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nastupaju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značajnije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prikupljati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996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C854-128B-46FE-849A-FADC6312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Pravilnik, tematska cjelina (posljednja): </a:t>
            </a:r>
            <a:br>
              <a:rPr lang="hr-HR" dirty="0"/>
            </a:br>
            <a:r>
              <a:rPr lang="hr-HR" dirty="0"/>
              <a:t>Dokumenti prostornog uređenja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B849-0E7C-45DD-B81B-912DCCC4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34814"/>
            <a:ext cx="11328000" cy="4846911"/>
          </a:xfrm>
        </p:spPr>
        <p:txBody>
          <a:bodyPr/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pokazatelja stanja u prostoru </a:t>
            </a:r>
          </a:p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 vrijedni 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podaci, iz njih i pokazatelji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djelovanja institucija koje brinu o prostoru </a:t>
            </a:r>
          </a:p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ajvažnije informacije (ipak) nedostaju</a:t>
            </a:r>
          </a:p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podataka i pokazatelja o ostvarenju PP</a:t>
            </a:r>
          </a:p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nositelji razvojne politike znaju što se i kako planira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ne i u kojoj mjeri se planovi provode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nedostaje udio promatranog prostora JLP(R)S koji nije pokriven prostornim planovima ili su ti planovi zastarjeli s obzirom na promjene do kojih je u prostoru došlo od donošenja važećeg PP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broj izdanih rješenja o ozakonjenju nisu navedene površine bespravne gradnje i nezakonite prenamjene poljoprivrednog zemljišta u građevinsko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tematska cjelina je dobro koncipirana, ali i nepotpuna (podaci su dohvatljivi, cjelina se može lako i kvalitetno dopuniti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izuzimanjem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Nadzor nad planovima (broj rješenja) i Nadzor građevinske inspekcije (broj rješenja)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djelomično se gubi kontrola nad podacima i informacijama od važnosti za korištenje prostora, osobito informacija vezanih za devastaciju prostora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razmotriti korisnost ovih pokazatelja te eventualno uvesti one koji će doprinijeti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iskazivanju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stvarnog stanja u prostoru i razumijevanju potrebnih (korektivnih) mjera </a:t>
            </a:r>
          </a:p>
          <a:p>
            <a:endParaRPr lang="hr-HR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CA7509-C325-80AB-93DA-EF5001BB05BA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hr-HR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7</a:t>
            </a:fld>
            <a:endParaRPr lang="hr-H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5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A301-4384-434D-8809-B97934D7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to i što pokazuje?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766D0-DB7A-4236-A3C7-603F602D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4" y="1315894"/>
            <a:ext cx="10515600" cy="4833258"/>
          </a:xfrm>
        </p:spPr>
        <p:txBody>
          <a:bodyPr>
            <a:noAutofit/>
          </a:bodyPr>
          <a:lstStyle/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Pravilnik o sadržaju i obveznim prostornim 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pokazateljima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Izvješća o stanju u prostoru </a:t>
            </a:r>
          </a:p>
          <a:p>
            <a:endParaRPr lang="hr-HR" sz="2400" dirty="0"/>
          </a:p>
          <a:p>
            <a:r>
              <a:rPr lang="hr-HR" sz="2400" dirty="0"/>
              <a:t>Nacionalna razvojna strategija s </a:t>
            </a:r>
            <a:r>
              <a:rPr lang="hr-HR" sz="2400" b="1" dirty="0"/>
              <a:t>pokazateljima</a:t>
            </a:r>
          </a:p>
          <a:p>
            <a:r>
              <a:rPr lang="hr-HR" sz="2400" dirty="0"/>
              <a:t>Planovi razvoja županija s </a:t>
            </a:r>
            <a:r>
              <a:rPr lang="hr-HR" sz="2400" b="1" dirty="0"/>
              <a:t>pokazateljima</a:t>
            </a:r>
            <a:r>
              <a:rPr lang="hr-HR" sz="2400" dirty="0"/>
              <a:t> iz biblioteke pokazatelja </a:t>
            </a:r>
          </a:p>
          <a:p>
            <a:r>
              <a:rPr lang="hr-HR" sz="2400" dirty="0"/>
              <a:t>PUO i SPUO s </a:t>
            </a:r>
            <a:r>
              <a:rPr lang="hr-HR" sz="2400" b="1" dirty="0"/>
              <a:t>pokazateljima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razvoja brdsko-planinskih područja s 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pokazateljima</a:t>
            </a: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održivog društvenog i gospodarskog razvoja potpomognutih područja s 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pokazateljima </a:t>
            </a:r>
            <a:endParaRPr lang="hr-HR" sz="2400" b="1" dirty="0"/>
          </a:p>
          <a:p>
            <a:r>
              <a:rPr lang="hr-HR" sz="2400" dirty="0"/>
              <a:t>Pravilnik o otočnim razvojnim </a:t>
            </a:r>
            <a:r>
              <a:rPr lang="hr-HR" sz="2400" b="1" dirty="0"/>
              <a:t>pokazateljima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07903E-B4F9-C098-9A16-5E6B854B0872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hr-HR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8</a:t>
            </a:fld>
            <a:endParaRPr lang="hr-H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5FD70-37F1-CCD6-E9CD-6B983FD2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40" y="2718000"/>
            <a:ext cx="11328000" cy="432000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Prakse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izvještavanja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drugim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državama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380729-C35B-1FD4-10DA-B8BF7EAB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C97C-B39E-410C-868E-B261670DE6C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1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Prilagođeno 2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1698AF"/>
      </a:accent1>
      <a:accent2>
        <a:srgbClr val="58D4EA"/>
      </a:accent2>
      <a:accent3>
        <a:srgbClr val="003FBC"/>
      </a:accent3>
      <a:accent4>
        <a:srgbClr val="D6BD00"/>
      </a:accent4>
      <a:accent5>
        <a:srgbClr val="002060"/>
      </a:accent5>
      <a:accent6>
        <a:srgbClr val="60A020"/>
      </a:accent6>
      <a:hlink>
        <a:srgbClr val="1698AF"/>
      </a:hlink>
      <a:folHlink>
        <a:srgbClr val="1698AF"/>
      </a:folHlink>
    </a:clrScheme>
    <a:fontScheme name="Prilagođeno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+Prezentacija EE.potx" id="{381642EF-37AE-4B72-93E7-1816AFBD4F47}" vid="{E01E5BA6-5B0C-4CB6-87D0-1211D5107EF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www.w3.org/XML/1998/namespace"/>
    <ds:schemaRef ds:uri="http://purl.org/dc/terms/"/>
    <ds:schemaRef ds:uri="fb0879af-3eba-417a-a55a-ffe6dcd6ca7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schemas.microsoft.com/office/infopath/2007/PartnerControls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+Prezentacija EE (1)</Template>
  <TotalTime>0</TotalTime>
  <Words>6038</Words>
  <Application>Microsoft Office PowerPoint</Application>
  <PresentationFormat>Široki zaslon</PresentationFormat>
  <Paragraphs>387</Paragraphs>
  <Slides>34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Symbol</vt:lpstr>
      <vt:lpstr>Times New Roman</vt:lpstr>
      <vt:lpstr>Wingdings</vt:lpstr>
      <vt:lpstr>Tema sustava Office</vt:lpstr>
      <vt:lpstr>Razvojni pokazatelji stanja u prostoru</vt:lpstr>
      <vt:lpstr>Rezultati istraživanja</vt:lpstr>
      <vt:lpstr>Pravilnik o sadržaju i obveznim prostornim pokazateljima Izvješća o stanju u prostoru (NN 48/2014, 19/2015)</vt:lpstr>
      <vt:lpstr>  Pravilnik, tematska cjelina: Opći pokazatelji razvojnih kretanja 1  </vt:lpstr>
      <vt:lpstr> Pravilnik, tematska cjelina:  Struktura naselja i područja za razvoj izvan naselja </vt:lpstr>
      <vt:lpstr> Pravilnik, tematska cjelina:  Postojeća infrastrukturna opremljenost </vt:lpstr>
      <vt:lpstr> Pravilnik, tematska cjelina (posljednja):  Dokumenti prostornog uređenja </vt:lpstr>
      <vt:lpstr>Tko to i što pokazuje?</vt:lpstr>
      <vt:lpstr>Prakse izvještavanja u drugim državama</vt:lpstr>
      <vt:lpstr>Prakse izvještavanja o stanju u prostoru u drugim državama</vt:lpstr>
      <vt:lpstr>Savezne države u Austriji</vt:lpstr>
      <vt:lpstr>Sustav prostornog planiranja i koncepti regionalnog razvoja</vt:lpstr>
      <vt:lpstr>Izvješće o prostornom planiranju</vt:lpstr>
      <vt:lpstr>Karta regija Danske</vt:lpstr>
      <vt:lpstr>Sustav planiranja u Danskoj – shematski prikaz</vt:lpstr>
      <vt:lpstr>Izvještavanje o provedbi politike prostornog planiranja</vt:lpstr>
      <vt:lpstr>Anketno istraživanje</vt:lpstr>
      <vt:lpstr>Anketno istraživanje</vt:lpstr>
      <vt:lpstr>Struktura upitnika</vt:lpstr>
      <vt:lpstr>Kriteriji odabira</vt:lpstr>
      <vt:lpstr>Prikupljanje odgovora</vt:lpstr>
      <vt:lpstr>Ocjena potrebe pokazatelja</vt:lpstr>
      <vt:lpstr>Ocjena potrebe pokazatelja</vt:lpstr>
      <vt:lpstr>Ocjena potrebe pokazatelja</vt:lpstr>
      <vt:lpstr>Ocjena potrebe pokazatelja</vt:lpstr>
      <vt:lpstr>Dodatni pokazatelji</vt:lpstr>
      <vt:lpstr>Ograničenja u izradi izvješća o stanju u prostoru</vt:lpstr>
      <vt:lpstr>PowerPoint prezentacija</vt:lpstr>
      <vt:lpstr>PowerPoint prezentacija</vt:lpstr>
      <vt:lpstr>Preporuke i zaključci</vt:lpstr>
      <vt:lpstr>Potrebe za izmjenom Pravilnika</vt:lpstr>
      <vt:lpstr>Prijedlozi i preporuke za unaprjeđenje pokazatelja</vt:lpstr>
      <vt:lpstr>Opće preporuke 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2020-05-07T13:25:56Z</dcterms:created>
  <dcterms:modified xsi:type="dcterms:W3CDTF">2023-09-27T15:06:44Z</dcterms:modified>
</cp:coreProperties>
</file>