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1" r:id="rId7"/>
    <p:sldId id="262" r:id="rId8"/>
    <p:sldId id="263" r:id="rId9"/>
    <p:sldId id="264" r:id="rId10"/>
    <p:sldId id="265" r:id="rId11"/>
    <p:sldId id="266" r:id="rId12"/>
    <p:sldId id="267" r:id="rId13"/>
    <p:sldId id="275" r:id="rId14"/>
    <p:sldId id="260" r:id="rId15"/>
    <p:sldId id="268" r:id="rId16"/>
    <p:sldId id="269" r:id="rId17"/>
    <p:sldId id="270" r:id="rId18"/>
    <p:sldId id="271" r:id="rId19"/>
    <p:sldId id="272" r:id="rId20"/>
    <p:sldId id="273" r:id="rId21"/>
    <p:sldId id="274" r:id="rId22"/>
    <p:sldId id="276" r:id="rId2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E27CA-3955-5FA9-E7F8-25CC556E1E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bs-Latn-BA"/>
          </a:p>
        </p:txBody>
      </p:sp>
      <p:sp>
        <p:nvSpPr>
          <p:cNvPr id="3" name="Subtitle 2">
            <a:extLst>
              <a:ext uri="{FF2B5EF4-FFF2-40B4-BE49-F238E27FC236}">
                <a16:creationId xmlns:a16="http://schemas.microsoft.com/office/drawing/2014/main" id="{8AF6B1B8-C9FF-9B85-0A96-F6B13F729B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bs-Latn-BA"/>
          </a:p>
        </p:txBody>
      </p:sp>
      <p:sp>
        <p:nvSpPr>
          <p:cNvPr id="4" name="Date Placeholder 3">
            <a:extLst>
              <a:ext uri="{FF2B5EF4-FFF2-40B4-BE49-F238E27FC236}">
                <a16:creationId xmlns:a16="http://schemas.microsoft.com/office/drawing/2014/main" id="{72804AD6-3029-9461-1F50-0D1381A4572C}"/>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5" name="Footer Placeholder 4">
            <a:extLst>
              <a:ext uri="{FF2B5EF4-FFF2-40B4-BE49-F238E27FC236}">
                <a16:creationId xmlns:a16="http://schemas.microsoft.com/office/drawing/2014/main" id="{8D4061CD-C11E-F140-4A6C-174620853FAD}"/>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768059AB-3AE6-849A-E327-640BBE2ABC49}"/>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169599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7CA3D-D205-DEC4-2F75-335D3FA3685E}"/>
              </a:ext>
            </a:extLst>
          </p:cNvPr>
          <p:cNvSpPr>
            <a:spLocks noGrp="1"/>
          </p:cNvSpPr>
          <p:nvPr>
            <p:ph type="title"/>
          </p:nvPr>
        </p:nvSpPr>
        <p:spPr/>
        <p:txBody>
          <a:bodyPr/>
          <a:lstStyle/>
          <a:p>
            <a:r>
              <a:rPr lang="en-US"/>
              <a:t>Click to edit Master title style</a:t>
            </a:r>
            <a:endParaRPr lang="bs-Latn-BA"/>
          </a:p>
        </p:txBody>
      </p:sp>
      <p:sp>
        <p:nvSpPr>
          <p:cNvPr id="3" name="Vertical Text Placeholder 2">
            <a:extLst>
              <a:ext uri="{FF2B5EF4-FFF2-40B4-BE49-F238E27FC236}">
                <a16:creationId xmlns:a16="http://schemas.microsoft.com/office/drawing/2014/main" id="{4904481E-787B-74AF-72D3-89204098B0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4AA876F5-283C-522A-32B9-A98CA2EC844E}"/>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5" name="Footer Placeholder 4">
            <a:extLst>
              <a:ext uri="{FF2B5EF4-FFF2-40B4-BE49-F238E27FC236}">
                <a16:creationId xmlns:a16="http://schemas.microsoft.com/office/drawing/2014/main" id="{2FE971F0-345C-DAD0-3F65-E7C743DBB53E}"/>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7F162F60-D0F6-1302-942D-78AED1B8D620}"/>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59306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47A8AE-39C8-15FC-B31C-D9AE5E0CF8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bs-Latn-BA"/>
          </a:p>
        </p:txBody>
      </p:sp>
      <p:sp>
        <p:nvSpPr>
          <p:cNvPr id="3" name="Vertical Text Placeholder 2">
            <a:extLst>
              <a:ext uri="{FF2B5EF4-FFF2-40B4-BE49-F238E27FC236}">
                <a16:creationId xmlns:a16="http://schemas.microsoft.com/office/drawing/2014/main" id="{3E10EF1D-2EAB-12C0-1C9A-BE252BE72D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0EBA6F37-C1F3-723E-303A-B8494708509C}"/>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5" name="Footer Placeholder 4">
            <a:extLst>
              <a:ext uri="{FF2B5EF4-FFF2-40B4-BE49-F238E27FC236}">
                <a16:creationId xmlns:a16="http://schemas.microsoft.com/office/drawing/2014/main" id="{0809D1BC-49DE-E87A-78E7-D64C9FE68FE9}"/>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83FF0396-9C55-E143-1611-6C79A0EC407F}"/>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770779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50900-E886-43CE-A034-0523C2F49B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bs-Latn-BA"/>
          </a:p>
        </p:txBody>
      </p:sp>
      <p:sp>
        <p:nvSpPr>
          <p:cNvPr id="3" name="Subtitle 2">
            <a:extLst>
              <a:ext uri="{FF2B5EF4-FFF2-40B4-BE49-F238E27FC236}">
                <a16:creationId xmlns:a16="http://schemas.microsoft.com/office/drawing/2014/main" id="{51B9EF07-69DE-48CE-8A70-218C06F311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bs-Latn-BA"/>
          </a:p>
        </p:txBody>
      </p:sp>
      <p:sp>
        <p:nvSpPr>
          <p:cNvPr id="4" name="Date Placeholder 3">
            <a:extLst>
              <a:ext uri="{FF2B5EF4-FFF2-40B4-BE49-F238E27FC236}">
                <a16:creationId xmlns:a16="http://schemas.microsoft.com/office/drawing/2014/main" id="{6F2E03F8-A539-47FD-9883-4FA44BCED462}"/>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5" name="Footer Placeholder 4">
            <a:extLst>
              <a:ext uri="{FF2B5EF4-FFF2-40B4-BE49-F238E27FC236}">
                <a16:creationId xmlns:a16="http://schemas.microsoft.com/office/drawing/2014/main" id="{1DF3DD1B-10E0-488C-A53C-6D570DC8701F}"/>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994C51F0-01BA-49C1-A651-A7F2EDE90050}"/>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3856135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DD7B2-464C-4DC1-A3EE-0D59802B58C1}"/>
              </a:ext>
            </a:extLst>
          </p:cNvPr>
          <p:cNvSpPr>
            <a:spLocks noGrp="1"/>
          </p:cNvSpPr>
          <p:nvPr>
            <p:ph type="title"/>
          </p:nvPr>
        </p:nvSpPr>
        <p:spPr/>
        <p:txBody>
          <a:bodyPr/>
          <a:lstStyle/>
          <a:p>
            <a:r>
              <a:rPr lang="en-US"/>
              <a:t>Click to edit Master title style</a:t>
            </a:r>
            <a:endParaRPr lang="bs-Latn-BA"/>
          </a:p>
        </p:txBody>
      </p:sp>
      <p:sp>
        <p:nvSpPr>
          <p:cNvPr id="3" name="Content Placeholder 2">
            <a:extLst>
              <a:ext uri="{FF2B5EF4-FFF2-40B4-BE49-F238E27FC236}">
                <a16:creationId xmlns:a16="http://schemas.microsoft.com/office/drawing/2014/main" id="{78F5A7A7-5695-449E-805E-3316BB478B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CD6C647A-7DDB-45AF-B127-995B77FBC62F}"/>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5" name="Footer Placeholder 4">
            <a:extLst>
              <a:ext uri="{FF2B5EF4-FFF2-40B4-BE49-F238E27FC236}">
                <a16:creationId xmlns:a16="http://schemas.microsoft.com/office/drawing/2014/main" id="{909D4DB6-8D50-49C5-91A3-BDEEF36C1DB1}"/>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CF94CDD9-9C53-450E-BF2D-11D126F72E47}"/>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832172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1ECEC-4170-4F03-BC7B-AB3C9DF000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bs-Latn-BA"/>
          </a:p>
        </p:txBody>
      </p:sp>
      <p:sp>
        <p:nvSpPr>
          <p:cNvPr id="3" name="Text Placeholder 2">
            <a:extLst>
              <a:ext uri="{FF2B5EF4-FFF2-40B4-BE49-F238E27FC236}">
                <a16:creationId xmlns:a16="http://schemas.microsoft.com/office/drawing/2014/main" id="{B97A8246-5624-461B-9644-7F0C2C18D0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15BE8D-3AB6-441E-B851-42FEF6C2AC6F}"/>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5" name="Footer Placeholder 4">
            <a:extLst>
              <a:ext uri="{FF2B5EF4-FFF2-40B4-BE49-F238E27FC236}">
                <a16:creationId xmlns:a16="http://schemas.microsoft.com/office/drawing/2014/main" id="{E79E0799-B128-42DA-BB8D-6EF52C273DA4}"/>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C55E8D0E-8714-476F-A55F-5C2F96997066}"/>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343071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9D1D9-6F87-4059-A720-774367F6B180}"/>
              </a:ext>
            </a:extLst>
          </p:cNvPr>
          <p:cNvSpPr>
            <a:spLocks noGrp="1"/>
          </p:cNvSpPr>
          <p:nvPr>
            <p:ph type="title"/>
          </p:nvPr>
        </p:nvSpPr>
        <p:spPr/>
        <p:txBody>
          <a:bodyPr/>
          <a:lstStyle/>
          <a:p>
            <a:r>
              <a:rPr lang="en-US"/>
              <a:t>Click to edit Master title style</a:t>
            </a:r>
            <a:endParaRPr lang="bs-Latn-BA"/>
          </a:p>
        </p:txBody>
      </p:sp>
      <p:sp>
        <p:nvSpPr>
          <p:cNvPr id="3" name="Content Placeholder 2">
            <a:extLst>
              <a:ext uri="{FF2B5EF4-FFF2-40B4-BE49-F238E27FC236}">
                <a16:creationId xmlns:a16="http://schemas.microsoft.com/office/drawing/2014/main" id="{47F858D4-2538-4B54-BDBF-E36972D340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Content Placeholder 3">
            <a:extLst>
              <a:ext uri="{FF2B5EF4-FFF2-40B4-BE49-F238E27FC236}">
                <a16:creationId xmlns:a16="http://schemas.microsoft.com/office/drawing/2014/main" id="{E6D3891C-5FFD-4C6E-B992-77323DC057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Date Placeholder 4">
            <a:extLst>
              <a:ext uri="{FF2B5EF4-FFF2-40B4-BE49-F238E27FC236}">
                <a16:creationId xmlns:a16="http://schemas.microsoft.com/office/drawing/2014/main" id="{1287CEC0-3AA4-42B0-AC68-E89677CDAECD}"/>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6" name="Footer Placeholder 5">
            <a:extLst>
              <a:ext uri="{FF2B5EF4-FFF2-40B4-BE49-F238E27FC236}">
                <a16:creationId xmlns:a16="http://schemas.microsoft.com/office/drawing/2014/main" id="{12019CA4-E4CB-439C-B99F-CB925A391526}"/>
              </a:ext>
            </a:extLst>
          </p:cNvPr>
          <p:cNvSpPr>
            <a:spLocks noGrp="1"/>
          </p:cNvSpPr>
          <p:nvPr>
            <p:ph type="ftr" sz="quarter" idx="11"/>
          </p:nvPr>
        </p:nvSpPr>
        <p:spPr/>
        <p:txBody>
          <a:bodyPr/>
          <a:lstStyle/>
          <a:p>
            <a:endParaRPr lang="bs-Latn-BA"/>
          </a:p>
        </p:txBody>
      </p:sp>
      <p:sp>
        <p:nvSpPr>
          <p:cNvPr id="7" name="Slide Number Placeholder 6">
            <a:extLst>
              <a:ext uri="{FF2B5EF4-FFF2-40B4-BE49-F238E27FC236}">
                <a16:creationId xmlns:a16="http://schemas.microsoft.com/office/drawing/2014/main" id="{9E650EFF-DC23-4E03-AF5E-3A877E64A50E}"/>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331311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0004D-4D4B-44C2-82AC-42EA02CA603B}"/>
              </a:ext>
            </a:extLst>
          </p:cNvPr>
          <p:cNvSpPr>
            <a:spLocks noGrp="1"/>
          </p:cNvSpPr>
          <p:nvPr>
            <p:ph type="title"/>
          </p:nvPr>
        </p:nvSpPr>
        <p:spPr>
          <a:xfrm>
            <a:off x="839788" y="365125"/>
            <a:ext cx="10515600" cy="1325563"/>
          </a:xfrm>
        </p:spPr>
        <p:txBody>
          <a:bodyPr/>
          <a:lstStyle/>
          <a:p>
            <a:r>
              <a:rPr lang="en-US"/>
              <a:t>Click to edit Master title style</a:t>
            </a:r>
            <a:endParaRPr lang="bs-Latn-BA"/>
          </a:p>
        </p:txBody>
      </p:sp>
      <p:sp>
        <p:nvSpPr>
          <p:cNvPr id="3" name="Text Placeholder 2">
            <a:extLst>
              <a:ext uri="{FF2B5EF4-FFF2-40B4-BE49-F238E27FC236}">
                <a16:creationId xmlns:a16="http://schemas.microsoft.com/office/drawing/2014/main" id="{9A895C18-0EB3-4E79-9C48-41A9480FDC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8FC624-E93B-4E06-B559-7DF4443A57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Text Placeholder 4">
            <a:extLst>
              <a:ext uri="{FF2B5EF4-FFF2-40B4-BE49-F238E27FC236}">
                <a16:creationId xmlns:a16="http://schemas.microsoft.com/office/drawing/2014/main" id="{88728F91-8C53-4BC0-ACAF-250895CCD8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21F641-96C8-493F-822A-D4161B5910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7" name="Date Placeholder 6">
            <a:extLst>
              <a:ext uri="{FF2B5EF4-FFF2-40B4-BE49-F238E27FC236}">
                <a16:creationId xmlns:a16="http://schemas.microsoft.com/office/drawing/2014/main" id="{B68DC4EF-77C0-4391-B499-434ED3952E40}"/>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8" name="Footer Placeholder 7">
            <a:extLst>
              <a:ext uri="{FF2B5EF4-FFF2-40B4-BE49-F238E27FC236}">
                <a16:creationId xmlns:a16="http://schemas.microsoft.com/office/drawing/2014/main" id="{F7C754DD-4072-4AB4-BDD1-F6C785C4C391}"/>
              </a:ext>
            </a:extLst>
          </p:cNvPr>
          <p:cNvSpPr>
            <a:spLocks noGrp="1"/>
          </p:cNvSpPr>
          <p:nvPr>
            <p:ph type="ftr" sz="quarter" idx="11"/>
          </p:nvPr>
        </p:nvSpPr>
        <p:spPr/>
        <p:txBody>
          <a:bodyPr/>
          <a:lstStyle/>
          <a:p>
            <a:endParaRPr lang="bs-Latn-BA"/>
          </a:p>
        </p:txBody>
      </p:sp>
      <p:sp>
        <p:nvSpPr>
          <p:cNvPr id="9" name="Slide Number Placeholder 8">
            <a:extLst>
              <a:ext uri="{FF2B5EF4-FFF2-40B4-BE49-F238E27FC236}">
                <a16:creationId xmlns:a16="http://schemas.microsoft.com/office/drawing/2014/main" id="{504656FD-BB1A-43CA-A4B1-8EC635A10336}"/>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747309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95AA8-21F9-4BBD-9DAE-FAC26819A1C1}"/>
              </a:ext>
            </a:extLst>
          </p:cNvPr>
          <p:cNvSpPr>
            <a:spLocks noGrp="1"/>
          </p:cNvSpPr>
          <p:nvPr>
            <p:ph type="title"/>
          </p:nvPr>
        </p:nvSpPr>
        <p:spPr/>
        <p:txBody>
          <a:bodyPr/>
          <a:lstStyle/>
          <a:p>
            <a:r>
              <a:rPr lang="en-US"/>
              <a:t>Click to edit Master title style</a:t>
            </a:r>
            <a:endParaRPr lang="bs-Latn-BA"/>
          </a:p>
        </p:txBody>
      </p:sp>
      <p:sp>
        <p:nvSpPr>
          <p:cNvPr id="3" name="Date Placeholder 2">
            <a:extLst>
              <a:ext uri="{FF2B5EF4-FFF2-40B4-BE49-F238E27FC236}">
                <a16:creationId xmlns:a16="http://schemas.microsoft.com/office/drawing/2014/main" id="{065C5F8E-B319-4F5D-B02B-D4177DB590AE}"/>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4" name="Footer Placeholder 3">
            <a:extLst>
              <a:ext uri="{FF2B5EF4-FFF2-40B4-BE49-F238E27FC236}">
                <a16:creationId xmlns:a16="http://schemas.microsoft.com/office/drawing/2014/main" id="{36338C9E-8F77-427D-9125-8650E20D31DA}"/>
              </a:ext>
            </a:extLst>
          </p:cNvPr>
          <p:cNvSpPr>
            <a:spLocks noGrp="1"/>
          </p:cNvSpPr>
          <p:nvPr>
            <p:ph type="ftr" sz="quarter" idx="11"/>
          </p:nvPr>
        </p:nvSpPr>
        <p:spPr/>
        <p:txBody>
          <a:bodyPr/>
          <a:lstStyle/>
          <a:p>
            <a:endParaRPr lang="bs-Latn-BA"/>
          </a:p>
        </p:txBody>
      </p:sp>
      <p:sp>
        <p:nvSpPr>
          <p:cNvPr id="5" name="Slide Number Placeholder 4">
            <a:extLst>
              <a:ext uri="{FF2B5EF4-FFF2-40B4-BE49-F238E27FC236}">
                <a16:creationId xmlns:a16="http://schemas.microsoft.com/office/drawing/2014/main" id="{20FC7F56-279B-414A-B552-0C3E571EE1CC}"/>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2795618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E4598D-ADBD-4417-B8A3-A05030E977D8}"/>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3" name="Footer Placeholder 2">
            <a:extLst>
              <a:ext uri="{FF2B5EF4-FFF2-40B4-BE49-F238E27FC236}">
                <a16:creationId xmlns:a16="http://schemas.microsoft.com/office/drawing/2014/main" id="{948870FB-23CE-43DD-A830-85825EB884B7}"/>
              </a:ext>
            </a:extLst>
          </p:cNvPr>
          <p:cNvSpPr>
            <a:spLocks noGrp="1"/>
          </p:cNvSpPr>
          <p:nvPr>
            <p:ph type="ftr" sz="quarter" idx="11"/>
          </p:nvPr>
        </p:nvSpPr>
        <p:spPr/>
        <p:txBody>
          <a:bodyPr/>
          <a:lstStyle/>
          <a:p>
            <a:endParaRPr lang="bs-Latn-BA"/>
          </a:p>
        </p:txBody>
      </p:sp>
      <p:sp>
        <p:nvSpPr>
          <p:cNvPr id="4" name="Slide Number Placeholder 3">
            <a:extLst>
              <a:ext uri="{FF2B5EF4-FFF2-40B4-BE49-F238E27FC236}">
                <a16:creationId xmlns:a16="http://schemas.microsoft.com/office/drawing/2014/main" id="{E6462BA2-C7AC-460C-8F20-58ACD44A60A4}"/>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607673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3C659-126E-464E-B13B-EE6E72C911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s-Latn-BA"/>
          </a:p>
        </p:txBody>
      </p:sp>
      <p:sp>
        <p:nvSpPr>
          <p:cNvPr id="3" name="Content Placeholder 2">
            <a:extLst>
              <a:ext uri="{FF2B5EF4-FFF2-40B4-BE49-F238E27FC236}">
                <a16:creationId xmlns:a16="http://schemas.microsoft.com/office/drawing/2014/main" id="{5DF92B1F-3516-49F1-806D-DF671BF359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Text Placeholder 3">
            <a:extLst>
              <a:ext uri="{FF2B5EF4-FFF2-40B4-BE49-F238E27FC236}">
                <a16:creationId xmlns:a16="http://schemas.microsoft.com/office/drawing/2014/main" id="{C87C2839-4A9D-48BC-90CB-877D8E6F32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77BEE0-DB8D-4FF6-9219-52F8A2A7E288}"/>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6" name="Footer Placeholder 5">
            <a:extLst>
              <a:ext uri="{FF2B5EF4-FFF2-40B4-BE49-F238E27FC236}">
                <a16:creationId xmlns:a16="http://schemas.microsoft.com/office/drawing/2014/main" id="{39DED9C4-075D-4591-B620-BE2F4E50EEA0}"/>
              </a:ext>
            </a:extLst>
          </p:cNvPr>
          <p:cNvSpPr>
            <a:spLocks noGrp="1"/>
          </p:cNvSpPr>
          <p:nvPr>
            <p:ph type="ftr" sz="quarter" idx="11"/>
          </p:nvPr>
        </p:nvSpPr>
        <p:spPr/>
        <p:txBody>
          <a:bodyPr/>
          <a:lstStyle/>
          <a:p>
            <a:endParaRPr lang="bs-Latn-BA"/>
          </a:p>
        </p:txBody>
      </p:sp>
      <p:sp>
        <p:nvSpPr>
          <p:cNvPr id="7" name="Slide Number Placeholder 6">
            <a:extLst>
              <a:ext uri="{FF2B5EF4-FFF2-40B4-BE49-F238E27FC236}">
                <a16:creationId xmlns:a16="http://schemas.microsoft.com/office/drawing/2014/main" id="{F93622FB-FA08-4182-BBA4-74E83E4C4A15}"/>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2399313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23633-FE84-4BCF-6114-15346DEF134C}"/>
              </a:ext>
            </a:extLst>
          </p:cNvPr>
          <p:cNvSpPr>
            <a:spLocks noGrp="1"/>
          </p:cNvSpPr>
          <p:nvPr>
            <p:ph type="title"/>
          </p:nvPr>
        </p:nvSpPr>
        <p:spPr/>
        <p:txBody>
          <a:bodyPr/>
          <a:lstStyle/>
          <a:p>
            <a:r>
              <a:rPr lang="en-US"/>
              <a:t>Click to edit Master title style</a:t>
            </a:r>
            <a:endParaRPr lang="bs-Latn-BA"/>
          </a:p>
        </p:txBody>
      </p:sp>
      <p:sp>
        <p:nvSpPr>
          <p:cNvPr id="3" name="Content Placeholder 2">
            <a:extLst>
              <a:ext uri="{FF2B5EF4-FFF2-40B4-BE49-F238E27FC236}">
                <a16:creationId xmlns:a16="http://schemas.microsoft.com/office/drawing/2014/main" id="{A23104FD-673C-00EB-DA17-FBF020D019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87ACB77A-A247-6792-F548-0B6971C9F5FC}"/>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5" name="Footer Placeholder 4">
            <a:extLst>
              <a:ext uri="{FF2B5EF4-FFF2-40B4-BE49-F238E27FC236}">
                <a16:creationId xmlns:a16="http://schemas.microsoft.com/office/drawing/2014/main" id="{C7C53AFB-28A3-C01C-2894-02C649FA5590}"/>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F3961EC7-1A46-24EC-979C-6EA9A87F02C2}"/>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30738483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07545-F01E-406F-89FF-9DABF41F1D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s-Latn-BA"/>
          </a:p>
        </p:txBody>
      </p:sp>
      <p:sp>
        <p:nvSpPr>
          <p:cNvPr id="3" name="Picture Placeholder 2">
            <a:extLst>
              <a:ext uri="{FF2B5EF4-FFF2-40B4-BE49-F238E27FC236}">
                <a16:creationId xmlns:a16="http://schemas.microsoft.com/office/drawing/2014/main" id="{9C37B464-4667-4DCF-BE1B-661436300F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a:extLst>
              <a:ext uri="{FF2B5EF4-FFF2-40B4-BE49-F238E27FC236}">
                <a16:creationId xmlns:a16="http://schemas.microsoft.com/office/drawing/2014/main" id="{6C45F96B-C5BE-473F-A9E3-EA751B340E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F64FFD-A9C8-4EF7-BC93-3EF6A11DFDC4}"/>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6" name="Footer Placeholder 5">
            <a:extLst>
              <a:ext uri="{FF2B5EF4-FFF2-40B4-BE49-F238E27FC236}">
                <a16:creationId xmlns:a16="http://schemas.microsoft.com/office/drawing/2014/main" id="{B99245D3-1204-4CD6-B725-BC4A3E2B3443}"/>
              </a:ext>
            </a:extLst>
          </p:cNvPr>
          <p:cNvSpPr>
            <a:spLocks noGrp="1"/>
          </p:cNvSpPr>
          <p:nvPr>
            <p:ph type="ftr" sz="quarter" idx="11"/>
          </p:nvPr>
        </p:nvSpPr>
        <p:spPr/>
        <p:txBody>
          <a:bodyPr/>
          <a:lstStyle/>
          <a:p>
            <a:endParaRPr lang="bs-Latn-BA"/>
          </a:p>
        </p:txBody>
      </p:sp>
      <p:sp>
        <p:nvSpPr>
          <p:cNvPr id="7" name="Slide Number Placeholder 6">
            <a:extLst>
              <a:ext uri="{FF2B5EF4-FFF2-40B4-BE49-F238E27FC236}">
                <a16:creationId xmlns:a16="http://schemas.microsoft.com/office/drawing/2014/main" id="{AF41949C-A3D7-46A2-8768-2B4B97134B4C}"/>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1975450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972EF-109A-486A-ABA2-3F0F0C2AFC2F}"/>
              </a:ext>
            </a:extLst>
          </p:cNvPr>
          <p:cNvSpPr>
            <a:spLocks noGrp="1"/>
          </p:cNvSpPr>
          <p:nvPr>
            <p:ph type="title"/>
          </p:nvPr>
        </p:nvSpPr>
        <p:spPr/>
        <p:txBody>
          <a:bodyPr/>
          <a:lstStyle/>
          <a:p>
            <a:r>
              <a:rPr lang="en-US"/>
              <a:t>Click to edit Master title style</a:t>
            </a:r>
            <a:endParaRPr lang="bs-Latn-BA"/>
          </a:p>
        </p:txBody>
      </p:sp>
      <p:sp>
        <p:nvSpPr>
          <p:cNvPr id="3" name="Vertical Text Placeholder 2">
            <a:extLst>
              <a:ext uri="{FF2B5EF4-FFF2-40B4-BE49-F238E27FC236}">
                <a16:creationId xmlns:a16="http://schemas.microsoft.com/office/drawing/2014/main" id="{20B98251-AF28-482F-9609-B19BBD6CDE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D269B96C-7849-40E7-AF28-06F86AD457C7}"/>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5" name="Footer Placeholder 4">
            <a:extLst>
              <a:ext uri="{FF2B5EF4-FFF2-40B4-BE49-F238E27FC236}">
                <a16:creationId xmlns:a16="http://schemas.microsoft.com/office/drawing/2014/main" id="{D0267C95-DA35-4C88-95CF-A6FEF74854C4}"/>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C8C114A5-5CEE-44D5-B9A2-89B5D1BFCA49}"/>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36974229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7E6859-2428-4F18-BD71-0AEA580B7E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bs-Latn-BA"/>
          </a:p>
        </p:txBody>
      </p:sp>
      <p:sp>
        <p:nvSpPr>
          <p:cNvPr id="3" name="Vertical Text Placeholder 2">
            <a:extLst>
              <a:ext uri="{FF2B5EF4-FFF2-40B4-BE49-F238E27FC236}">
                <a16:creationId xmlns:a16="http://schemas.microsoft.com/office/drawing/2014/main" id="{3E460899-1EB7-4F50-8A50-D635B8EADF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74BDD259-CFFA-4143-AD44-5B9EB8E0A228}"/>
              </a:ext>
            </a:extLst>
          </p:cNvPr>
          <p:cNvSpPr>
            <a:spLocks noGrp="1"/>
          </p:cNvSpPr>
          <p:nvPr>
            <p:ph type="dt" sz="half" idx="10"/>
          </p:nvPr>
        </p:nvSpPr>
        <p:spPr/>
        <p:txBody>
          <a:bodyPr/>
          <a:lstStyle/>
          <a:p>
            <a:fld id="{57C7823D-8CF9-488B-978D-CD18725B6812}" type="datetimeFigureOut">
              <a:rPr lang="bs-Latn-BA" smtClean="0"/>
              <a:t>27. 9. 2023.</a:t>
            </a:fld>
            <a:endParaRPr lang="bs-Latn-BA"/>
          </a:p>
        </p:txBody>
      </p:sp>
      <p:sp>
        <p:nvSpPr>
          <p:cNvPr id="5" name="Footer Placeholder 4">
            <a:extLst>
              <a:ext uri="{FF2B5EF4-FFF2-40B4-BE49-F238E27FC236}">
                <a16:creationId xmlns:a16="http://schemas.microsoft.com/office/drawing/2014/main" id="{D9F96EEB-FD46-4C0F-A285-197F4B20059C}"/>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1720CD36-80B7-4C6F-BCA5-2A160E8DA7E6}"/>
              </a:ext>
            </a:extLst>
          </p:cNvPr>
          <p:cNvSpPr>
            <a:spLocks noGrp="1"/>
          </p:cNvSpPr>
          <p:nvPr>
            <p:ph type="sldNum" sz="quarter" idx="12"/>
          </p:nvPr>
        </p:nvSpPr>
        <p:spPr/>
        <p:txBody>
          <a:bodyPr/>
          <a:lstStyle/>
          <a:p>
            <a:fld id="{A72CAB4C-A213-4140-9192-772C297BBEB6}" type="slidenum">
              <a:rPr lang="bs-Latn-BA" smtClean="0"/>
              <a:t>‹#›</a:t>
            </a:fld>
            <a:endParaRPr lang="bs-Latn-BA"/>
          </a:p>
        </p:txBody>
      </p:sp>
    </p:spTree>
    <p:extLst>
      <p:ext uri="{BB962C8B-B14F-4D97-AF65-F5344CB8AC3E}">
        <p14:creationId xmlns:p14="http://schemas.microsoft.com/office/powerpoint/2010/main" val="101489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CAB3-649A-3778-0309-84F02347C3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bs-Latn-BA"/>
          </a:p>
        </p:txBody>
      </p:sp>
      <p:sp>
        <p:nvSpPr>
          <p:cNvPr id="3" name="Text Placeholder 2">
            <a:extLst>
              <a:ext uri="{FF2B5EF4-FFF2-40B4-BE49-F238E27FC236}">
                <a16:creationId xmlns:a16="http://schemas.microsoft.com/office/drawing/2014/main" id="{C727C5CA-DBB3-43D1-E99A-A66BFBAE82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9A36D0-54CA-F342-BD84-12A7FE958A26}"/>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5" name="Footer Placeholder 4">
            <a:extLst>
              <a:ext uri="{FF2B5EF4-FFF2-40B4-BE49-F238E27FC236}">
                <a16:creationId xmlns:a16="http://schemas.microsoft.com/office/drawing/2014/main" id="{CC368B56-B7CA-0C88-DA62-E718286092EF}"/>
              </a:ext>
            </a:extLst>
          </p:cNvPr>
          <p:cNvSpPr>
            <a:spLocks noGrp="1"/>
          </p:cNvSpPr>
          <p:nvPr>
            <p:ph type="ftr" sz="quarter" idx="11"/>
          </p:nvPr>
        </p:nvSpPr>
        <p:spPr/>
        <p:txBody>
          <a:bodyPr/>
          <a:lstStyle/>
          <a:p>
            <a:endParaRPr lang="bs-Latn-BA"/>
          </a:p>
        </p:txBody>
      </p:sp>
      <p:sp>
        <p:nvSpPr>
          <p:cNvPr id="6" name="Slide Number Placeholder 5">
            <a:extLst>
              <a:ext uri="{FF2B5EF4-FFF2-40B4-BE49-F238E27FC236}">
                <a16:creationId xmlns:a16="http://schemas.microsoft.com/office/drawing/2014/main" id="{E8D60971-1EF9-F313-7BD8-30345CAB1840}"/>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17370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742E9-B1A6-BCE9-80F2-C3B8A508A8B3}"/>
              </a:ext>
            </a:extLst>
          </p:cNvPr>
          <p:cNvSpPr>
            <a:spLocks noGrp="1"/>
          </p:cNvSpPr>
          <p:nvPr>
            <p:ph type="title"/>
          </p:nvPr>
        </p:nvSpPr>
        <p:spPr/>
        <p:txBody>
          <a:bodyPr/>
          <a:lstStyle/>
          <a:p>
            <a:r>
              <a:rPr lang="en-US"/>
              <a:t>Click to edit Master title style</a:t>
            </a:r>
            <a:endParaRPr lang="bs-Latn-BA"/>
          </a:p>
        </p:txBody>
      </p:sp>
      <p:sp>
        <p:nvSpPr>
          <p:cNvPr id="3" name="Content Placeholder 2">
            <a:extLst>
              <a:ext uri="{FF2B5EF4-FFF2-40B4-BE49-F238E27FC236}">
                <a16:creationId xmlns:a16="http://schemas.microsoft.com/office/drawing/2014/main" id="{8238B40C-868C-DCAB-290B-B406D5B08A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Content Placeholder 3">
            <a:extLst>
              <a:ext uri="{FF2B5EF4-FFF2-40B4-BE49-F238E27FC236}">
                <a16:creationId xmlns:a16="http://schemas.microsoft.com/office/drawing/2014/main" id="{63C1CE52-407F-C434-49E8-C5CF5D0CCB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Date Placeholder 4">
            <a:extLst>
              <a:ext uri="{FF2B5EF4-FFF2-40B4-BE49-F238E27FC236}">
                <a16:creationId xmlns:a16="http://schemas.microsoft.com/office/drawing/2014/main" id="{89846F18-2948-F00E-6913-91F56D045681}"/>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6" name="Footer Placeholder 5">
            <a:extLst>
              <a:ext uri="{FF2B5EF4-FFF2-40B4-BE49-F238E27FC236}">
                <a16:creationId xmlns:a16="http://schemas.microsoft.com/office/drawing/2014/main" id="{F0B726F8-D067-51CD-2917-2D81F22C73F0}"/>
              </a:ext>
            </a:extLst>
          </p:cNvPr>
          <p:cNvSpPr>
            <a:spLocks noGrp="1"/>
          </p:cNvSpPr>
          <p:nvPr>
            <p:ph type="ftr" sz="quarter" idx="11"/>
          </p:nvPr>
        </p:nvSpPr>
        <p:spPr/>
        <p:txBody>
          <a:bodyPr/>
          <a:lstStyle/>
          <a:p>
            <a:endParaRPr lang="bs-Latn-BA"/>
          </a:p>
        </p:txBody>
      </p:sp>
      <p:sp>
        <p:nvSpPr>
          <p:cNvPr id="7" name="Slide Number Placeholder 6">
            <a:extLst>
              <a:ext uri="{FF2B5EF4-FFF2-40B4-BE49-F238E27FC236}">
                <a16:creationId xmlns:a16="http://schemas.microsoft.com/office/drawing/2014/main" id="{90D59A4F-CA9C-D8B5-737F-E94CC7E7B1E1}"/>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3850105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122F7-8AC1-0B9E-1597-76A6E3D0A9CA}"/>
              </a:ext>
            </a:extLst>
          </p:cNvPr>
          <p:cNvSpPr>
            <a:spLocks noGrp="1"/>
          </p:cNvSpPr>
          <p:nvPr>
            <p:ph type="title"/>
          </p:nvPr>
        </p:nvSpPr>
        <p:spPr>
          <a:xfrm>
            <a:off x="839788" y="365125"/>
            <a:ext cx="10515600" cy="1325563"/>
          </a:xfrm>
        </p:spPr>
        <p:txBody>
          <a:bodyPr/>
          <a:lstStyle/>
          <a:p>
            <a:r>
              <a:rPr lang="en-US"/>
              <a:t>Click to edit Master title style</a:t>
            </a:r>
            <a:endParaRPr lang="bs-Latn-BA"/>
          </a:p>
        </p:txBody>
      </p:sp>
      <p:sp>
        <p:nvSpPr>
          <p:cNvPr id="3" name="Text Placeholder 2">
            <a:extLst>
              <a:ext uri="{FF2B5EF4-FFF2-40B4-BE49-F238E27FC236}">
                <a16:creationId xmlns:a16="http://schemas.microsoft.com/office/drawing/2014/main" id="{0C51312F-16E9-3726-9352-10097BFD5C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B8570B-F700-779B-7B74-3AC3CCEE3C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Text Placeholder 4">
            <a:extLst>
              <a:ext uri="{FF2B5EF4-FFF2-40B4-BE49-F238E27FC236}">
                <a16:creationId xmlns:a16="http://schemas.microsoft.com/office/drawing/2014/main" id="{EEAFE209-92FA-97B8-F6C7-05D120DDEA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C005D8-6C4A-900F-A4BE-3B88B2808D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7" name="Date Placeholder 6">
            <a:extLst>
              <a:ext uri="{FF2B5EF4-FFF2-40B4-BE49-F238E27FC236}">
                <a16:creationId xmlns:a16="http://schemas.microsoft.com/office/drawing/2014/main" id="{FAED1794-0276-5DEB-BDDC-B4EC57D61DD1}"/>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8" name="Footer Placeholder 7">
            <a:extLst>
              <a:ext uri="{FF2B5EF4-FFF2-40B4-BE49-F238E27FC236}">
                <a16:creationId xmlns:a16="http://schemas.microsoft.com/office/drawing/2014/main" id="{B050CC2A-5AFF-FAD3-97EE-B5AFB70FE64B}"/>
              </a:ext>
            </a:extLst>
          </p:cNvPr>
          <p:cNvSpPr>
            <a:spLocks noGrp="1"/>
          </p:cNvSpPr>
          <p:nvPr>
            <p:ph type="ftr" sz="quarter" idx="11"/>
          </p:nvPr>
        </p:nvSpPr>
        <p:spPr/>
        <p:txBody>
          <a:bodyPr/>
          <a:lstStyle/>
          <a:p>
            <a:endParaRPr lang="bs-Latn-BA"/>
          </a:p>
        </p:txBody>
      </p:sp>
      <p:sp>
        <p:nvSpPr>
          <p:cNvPr id="9" name="Slide Number Placeholder 8">
            <a:extLst>
              <a:ext uri="{FF2B5EF4-FFF2-40B4-BE49-F238E27FC236}">
                <a16:creationId xmlns:a16="http://schemas.microsoft.com/office/drawing/2014/main" id="{2D47E855-F40B-9B47-2D41-03998990E721}"/>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122520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13C-72AA-A970-B946-D5C399C19DAB}"/>
              </a:ext>
            </a:extLst>
          </p:cNvPr>
          <p:cNvSpPr>
            <a:spLocks noGrp="1"/>
          </p:cNvSpPr>
          <p:nvPr>
            <p:ph type="title"/>
          </p:nvPr>
        </p:nvSpPr>
        <p:spPr/>
        <p:txBody>
          <a:bodyPr/>
          <a:lstStyle/>
          <a:p>
            <a:r>
              <a:rPr lang="en-US"/>
              <a:t>Click to edit Master title style</a:t>
            </a:r>
            <a:endParaRPr lang="bs-Latn-BA"/>
          </a:p>
        </p:txBody>
      </p:sp>
      <p:sp>
        <p:nvSpPr>
          <p:cNvPr id="3" name="Date Placeholder 2">
            <a:extLst>
              <a:ext uri="{FF2B5EF4-FFF2-40B4-BE49-F238E27FC236}">
                <a16:creationId xmlns:a16="http://schemas.microsoft.com/office/drawing/2014/main" id="{32538150-97E6-30D0-D4EA-A65F52D2BAED}"/>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4" name="Footer Placeholder 3">
            <a:extLst>
              <a:ext uri="{FF2B5EF4-FFF2-40B4-BE49-F238E27FC236}">
                <a16:creationId xmlns:a16="http://schemas.microsoft.com/office/drawing/2014/main" id="{BB38D52C-F973-3DEC-C4E2-0AE1DA0067B6}"/>
              </a:ext>
            </a:extLst>
          </p:cNvPr>
          <p:cNvSpPr>
            <a:spLocks noGrp="1"/>
          </p:cNvSpPr>
          <p:nvPr>
            <p:ph type="ftr" sz="quarter" idx="11"/>
          </p:nvPr>
        </p:nvSpPr>
        <p:spPr/>
        <p:txBody>
          <a:bodyPr/>
          <a:lstStyle/>
          <a:p>
            <a:endParaRPr lang="bs-Latn-BA"/>
          </a:p>
        </p:txBody>
      </p:sp>
      <p:sp>
        <p:nvSpPr>
          <p:cNvPr id="5" name="Slide Number Placeholder 4">
            <a:extLst>
              <a:ext uri="{FF2B5EF4-FFF2-40B4-BE49-F238E27FC236}">
                <a16:creationId xmlns:a16="http://schemas.microsoft.com/office/drawing/2014/main" id="{2D0A3E63-0318-47DC-DA7B-0EC4EDB1E1A3}"/>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4188555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BCA17E-A2D7-8F27-F868-859ECB37600D}"/>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3" name="Footer Placeholder 2">
            <a:extLst>
              <a:ext uri="{FF2B5EF4-FFF2-40B4-BE49-F238E27FC236}">
                <a16:creationId xmlns:a16="http://schemas.microsoft.com/office/drawing/2014/main" id="{37ED24A7-8807-5EF9-A4A1-032EEACFCD1F}"/>
              </a:ext>
            </a:extLst>
          </p:cNvPr>
          <p:cNvSpPr>
            <a:spLocks noGrp="1"/>
          </p:cNvSpPr>
          <p:nvPr>
            <p:ph type="ftr" sz="quarter" idx="11"/>
          </p:nvPr>
        </p:nvSpPr>
        <p:spPr/>
        <p:txBody>
          <a:bodyPr/>
          <a:lstStyle/>
          <a:p>
            <a:endParaRPr lang="bs-Latn-BA"/>
          </a:p>
        </p:txBody>
      </p:sp>
      <p:sp>
        <p:nvSpPr>
          <p:cNvPr id="4" name="Slide Number Placeholder 3">
            <a:extLst>
              <a:ext uri="{FF2B5EF4-FFF2-40B4-BE49-F238E27FC236}">
                <a16:creationId xmlns:a16="http://schemas.microsoft.com/office/drawing/2014/main" id="{6E634198-7F8E-1F78-EAE6-C4BDB84B98E3}"/>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100986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16C3D-E548-0566-8E4F-BFB4DA80B2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s-Latn-BA"/>
          </a:p>
        </p:txBody>
      </p:sp>
      <p:sp>
        <p:nvSpPr>
          <p:cNvPr id="3" name="Content Placeholder 2">
            <a:extLst>
              <a:ext uri="{FF2B5EF4-FFF2-40B4-BE49-F238E27FC236}">
                <a16:creationId xmlns:a16="http://schemas.microsoft.com/office/drawing/2014/main" id="{879EC81A-1079-F4CC-B93E-301DEACE1E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Text Placeholder 3">
            <a:extLst>
              <a:ext uri="{FF2B5EF4-FFF2-40B4-BE49-F238E27FC236}">
                <a16:creationId xmlns:a16="http://schemas.microsoft.com/office/drawing/2014/main" id="{5059F577-5B3B-6DD6-4C2B-141D9D8B7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F4E4A6-8A4D-E330-1F9E-E75DCD900684}"/>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6" name="Footer Placeholder 5">
            <a:extLst>
              <a:ext uri="{FF2B5EF4-FFF2-40B4-BE49-F238E27FC236}">
                <a16:creationId xmlns:a16="http://schemas.microsoft.com/office/drawing/2014/main" id="{9696A8ED-1188-10CC-F341-9662F6F6E5E8}"/>
              </a:ext>
            </a:extLst>
          </p:cNvPr>
          <p:cNvSpPr>
            <a:spLocks noGrp="1"/>
          </p:cNvSpPr>
          <p:nvPr>
            <p:ph type="ftr" sz="quarter" idx="11"/>
          </p:nvPr>
        </p:nvSpPr>
        <p:spPr/>
        <p:txBody>
          <a:bodyPr/>
          <a:lstStyle/>
          <a:p>
            <a:endParaRPr lang="bs-Latn-BA"/>
          </a:p>
        </p:txBody>
      </p:sp>
      <p:sp>
        <p:nvSpPr>
          <p:cNvPr id="7" name="Slide Number Placeholder 6">
            <a:extLst>
              <a:ext uri="{FF2B5EF4-FFF2-40B4-BE49-F238E27FC236}">
                <a16:creationId xmlns:a16="http://schemas.microsoft.com/office/drawing/2014/main" id="{CEB1F829-C811-572B-463D-6914F6FCC4D7}"/>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16225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5427-E925-537A-8D92-C84A45455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s-Latn-BA"/>
          </a:p>
        </p:txBody>
      </p:sp>
      <p:sp>
        <p:nvSpPr>
          <p:cNvPr id="3" name="Picture Placeholder 2">
            <a:extLst>
              <a:ext uri="{FF2B5EF4-FFF2-40B4-BE49-F238E27FC236}">
                <a16:creationId xmlns:a16="http://schemas.microsoft.com/office/drawing/2014/main" id="{8EDA1D05-0B9F-9CF6-2E5E-B4E7C16272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a:extLst>
              <a:ext uri="{FF2B5EF4-FFF2-40B4-BE49-F238E27FC236}">
                <a16:creationId xmlns:a16="http://schemas.microsoft.com/office/drawing/2014/main" id="{A70C3C62-6FAB-4889-913D-A8430FA247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3E0BA7-F90B-D7EF-2EFB-89E32E4EA2B4}"/>
              </a:ext>
            </a:extLst>
          </p:cNvPr>
          <p:cNvSpPr>
            <a:spLocks noGrp="1"/>
          </p:cNvSpPr>
          <p:nvPr>
            <p:ph type="dt" sz="half" idx="10"/>
          </p:nvPr>
        </p:nvSpPr>
        <p:spPr/>
        <p:txBody>
          <a:bodyPr/>
          <a:lstStyle/>
          <a:p>
            <a:fld id="{3F7260F4-012A-4A69-884E-78CB4C88C717}" type="datetimeFigureOut">
              <a:rPr lang="bs-Latn-BA" smtClean="0"/>
              <a:t>27. 9. 2023.</a:t>
            </a:fld>
            <a:endParaRPr lang="bs-Latn-BA"/>
          </a:p>
        </p:txBody>
      </p:sp>
      <p:sp>
        <p:nvSpPr>
          <p:cNvPr id="6" name="Footer Placeholder 5">
            <a:extLst>
              <a:ext uri="{FF2B5EF4-FFF2-40B4-BE49-F238E27FC236}">
                <a16:creationId xmlns:a16="http://schemas.microsoft.com/office/drawing/2014/main" id="{105CE266-14F8-7742-F45E-C4AC3CBCC516}"/>
              </a:ext>
            </a:extLst>
          </p:cNvPr>
          <p:cNvSpPr>
            <a:spLocks noGrp="1"/>
          </p:cNvSpPr>
          <p:nvPr>
            <p:ph type="ftr" sz="quarter" idx="11"/>
          </p:nvPr>
        </p:nvSpPr>
        <p:spPr/>
        <p:txBody>
          <a:bodyPr/>
          <a:lstStyle/>
          <a:p>
            <a:endParaRPr lang="bs-Latn-BA"/>
          </a:p>
        </p:txBody>
      </p:sp>
      <p:sp>
        <p:nvSpPr>
          <p:cNvPr id="7" name="Slide Number Placeholder 6">
            <a:extLst>
              <a:ext uri="{FF2B5EF4-FFF2-40B4-BE49-F238E27FC236}">
                <a16:creationId xmlns:a16="http://schemas.microsoft.com/office/drawing/2014/main" id="{701B326F-9A1F-46CB-385B-6B1E46D38650}"/>
              </a:ext>
            </a:extLst>
          </p:cNvPr>
          <p:cNvSpPr>
            <a:spLocks noGrp="1"/>
          </p:cNvSpPr>
          <p:nvPr>
            <p:ph type="sldNum" sz="quarter" idx="12"/>
          </p:nvPr>
        </p:nvSpPr>
        <p:spPr/>
        <p:txBody>
          <a:bodyPr/>
          <a:lstStyle/>
          <a:p>
            <a:fld id="{57990E4C-13FC-4D3E-A4C9-7CBFFFF2E936}" type="slidenum">
              <a:rPr lang="bs-Latn-BA" smtClean="0"/>
              <a:t>‹#›</a:t>
            </a:fld>
            <a:endParaRPr lang="bs-Latn-BA"/>
          </a:p>
        </p:txBody>
      </p:sp>
    </p:spTree>
    <p:extLst>
      <p:ext uri="{BB962C8B-B14F-4D97-AF65-F5344CB8AC3E}">
        <p14:creationId xmlns:p14="http://schemas.microsoft.com/office/powerpoint/2010/main" val="270770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C972EA-7E05-55CA-F5B3-C37EF214F3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bs-Latn-BA"/>
          </a:p>
        </p:txBody>
      </p:sp>
      <p:sp>
        <p:nvSpPr>
          <p:cNvPr id="3" name="Text Placeholder 2">
            <a:extLst>
              <a:ext uri="{FF2B5EF4-FFF2-40B4-BE49-F238E27FC236}">
                <a16:creationId xmlns:a16="http://schemas.microsoft.com/office/drawing/2014/main" id="{68EB99F4-3676-8EC8-E910-17596D555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E5822D66-CF3C-DF81-D5F4-A2CC35A3BE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260F4-012A-4A69-884E-78CB4C88C717}" type="datetimeFigureOut">
              <a:rPr lang="bs-Latn-BA" smtClean="0"/>
              <a:t>27. 9. 2023.</a:t>
            </a:fld>
            <a:endParaRPr lang="bs-Latn-BA" dirty="0"/>
          </a:p>
        </p:txBody>
      </p:sp>
      <p:sp>
        <p:nvSpPr>
          <p:cNvPr id="5" name="Footer Placeholder 4">
            <a:extLst>
              <a:ext uri="{FF2B5EF4-FFF2-40B4-BE49-F238E27FC236}">
                <a16:creationId xmlns:a16="http://schemas.microsoft.com/office/drawing/2014/main" id="{24312618-C5E8-FEC7-A71A-18E5FA20E6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bs-Latn-BA" dirty="0"/>
              <a:t>WBEN5, Ljubljana</a:t>
            </a:r>
          </a:p>
        </p:txBody>
      </p:sp>
      <p:sp>
        <p:nvSpPr>
          <p:cNvPr id="6" name="Slide Number Placeholder 5">
            <a:extLst>
              <a:ext uri="{FF2B5EF4-FFF2-40B4-BE49-F238E27FC236}">
                <a16:creationId xmlns:a16="http://schemas.microsoft.com/office/drawing/2014/main" id="{BC04D32B-E63A-A993-EA45-6E808F5F36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90E4C-13FC-4D3E-A4C9-7CBFFFF2E936}" type="slidenum">
              <a:rPr lang="bs-Latn-BA" smtClean="0"/>
              <a:t>‹#›</a:t>
            </a:fld>
            <a:endParaRPr lang="bs-Latn-BA" dirty="0"/>
          </a:p>
        </p:txBody>
      </p:sp>
    </p:spTree>
    <p:extLst>
      <p:ext uri="{BB962C8B-B14F-4D97-AF65-F5344CB8AC3E}">
        <p14:creationId xmlns:p14="http://schemas.microsoft.com/office/powerpoint/2010/main" val="1612553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1C022-EA9F-47AB-97FB-05BECA89BB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bs-Latn-BA"/>
          </a:p>
        </p:txBody>
      </p:sp>
      <p:sp>
        <p:nvSpPr>
          <p:cNvPr id="3" name="Text Placeholder 2">
            <a:extLst>
              <a:ext uri="{FF2B5EF4-FFF2-40B4-BE49-F238E27FC236}">
                <a16:creationId xmlns:a16="http://schemas.microsoft.com/office/drawing/2014/main" id="{C2F679F2-0517-4B8A-AD57-4593726418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a:extLst>
              <a:ext uri="{FF2B5EF4-FFF2-40B4-BE49-F238E27FC236}">
                <a16:creationId xmlns:a16="http://schemas.microsoft.com/office/drawing/2014/main" id="{0C75EA67-A6BF-4545-A6E3-B3BC6FF209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7823D-8CF9-488B-978D-CD18725B6812}" type="datetimeFigureOut">
              <a:rPr lang="bs-Latn-BA" smtClean="0"/>
              <a:t>27. 9. 2023.</a:t>
            </a:fld>
            <a:endParaRPr lang="bs-Latn-BA"/>
          </a:p>
        </p:txBody>
      </p:sp>
      <p:sp>
        <p:nvSpPr>
          <p:cNvPr id="5" name="Footer Placeholder 4">
            <a:extLst>
              <a:ext uri="{FF2B5EF4-FFF2-40B4-BE49-F238E27FC236}">
                <a16:creationId xmlns:a16="http://schemas.microsoft.com/office/drawing/2014/main" id="{8B8CA579-4D11-4FB0-9933-3AFC225E3C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a:extLst>
              <a:ext uri="{FF2B5EF4-FFF2-40B4-BE49-F238E27FC236}">
                <a16:creationId xmlns:a16="http://schemas.microsoft.com/office/drawing/2014/main" id="{F3F69ACD-2A2D-4E9B-9FBF-2AB95BD57D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CAB4C-A213-4140-9192-772C297BBEB6}" type="slidenum">
              <a:rPr lang="bs-Latn-BA" smtClean="0"/>
              <a:t>‹#›</a:t>
            </a:fld>
            <a:endParaRPr lang="bs-Latn-BA"/>
          </a:p>
        </p:txBody>
      </p:sp>
    </p:spTree>
    <p:extLst>
      <p:ext uri="{BB962C8B-B14F-4D97-AF65-F5344CB8AC3E}">
        <p14:creationId xmlns:p14="http://schemas.microsoft.com/office/powerpoint/2010/main" val="12355241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unicef.org/serbia/publikacije/mics6-istrazivanje-visestrukih-pokazatelja-za-2019-godinu" TargetMode="External"/><Relationship Id="rId2" Type="http://schemas.openxmlformats.org/officeDocument/2006/relationships/hyperlink" Target="https://www.undp.org/bs/bosnia-herzegovina/projects/projekat-op%C4%87inskog-okoli%C5%A1nog-i-ekonomskog-upravljanja-meg-faza-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2612E-ACC9-0E7C-3D8C-84653DE77366}"/>
              </a:ext>
            </a:extLst>
          </p:cNvPr>
          <p:cNvSpPr>
            <a:spLocks noGrp="1"/>
          </p:cNvSpPr>
          <p:nvPr>
            <p:ph type="ctrTitle"/>
          </p:nvPr>
        </p:nvSpPr>
        <p:spPr/>
        <p:txBody>
          <a:bodyPr>
            <a:normAutofit/>
          </a:bodyPr>
          <a:lstStyle/>
          <a:p>
            <a:r>
              <a:rPr lang="bs-Latn-BA" sz="2700" b="1" dirty="0"/>
              <a:t>Korištenje programskog jezika </a:t>
            </a:r>
            <a:r>
              <a:rPr lang="bs-Latn-BA" sz="2700" b="1" dirty="0" err="1"/>
              <a:t>Python</a:t>
            </a:r>
            <a:r>
              <a:rPr lang="bs-Latn-BA" sz="2700" b="1" dirty="0"/>
              <a:t> u adaptaciji i unapređenju postojećih statističkih </a:t>
            </a:r>
            <a:r>
              <a:rPr lang="bs-Latn-BA" sz="2700" b="1" dirty="0" err="1"/>
              <a:t>istraživanja</a:t>
            </a:r>
            <a:r>
              <a:rPr lang="bs-Latn-BA" sz="2700" b="1" dirty="0"/>
              <a:t> koje se koriste u </a:t>
            </a:r>
            <a:r>
              <a:rPr lang="bs-Latn-BA" sz="2700" b="1" dirty="0" err="1"/>
              <a:t>evaluaciji</a:t>
            </a:r>
            <a:r>
              <a:rPr lang="bs-Latn-BA" sz="2700" b="1" dirty="0"/>
              <a:t> lokalnih politika u Bosni i Hercegovini i nacionalnih politika u Srbiji</a:t>
            </a:r>
            <a:br>
              <a:rPr lang="bs-Latn-BA" dirty="0"/>
            </a:br>
            <a:endParaRPr lang="bs-Latn-BA" dirty="0"/>
          </a:p>
        </p:txBody>
      </p:sp>
      <p:sp>
        <p:nvSpPr>
          <p:cNvPr id="3" name="Subtitle 2">
            <a:extLst>
              <a:ext uri="{FF2B5EF4-FFF2-40B4-BE49-F238E27FC236}">
                <a16:creationId xmlns:a16="http://schemas.microsoft.com/office/drawing/2014/main" id="{29916B19-9F0A-9242-482F-E3B5F2243F37}"/>
              </a:ext>
            </a:extLst>
          </p:cNvPr>
          <p:cNvSpPr>
            <a:spLocks noGrp="1"/>
          </p:cNvSpPr>
          <p:nvPr>
            <p:ph type="subTitle" idx="1"/>
          </p:nvPr>
        </p:nvSpPr>
        <p:spPr>
          <a:xfrm>
            <a:off x="1524000" y="3178629"/>
            <a:ext cx="9144000" cy="2557008"/>
          </a:xfrm>
        </p:spPr>
        <p:txBody>
          <a:bodyPr>
            <a:normAutofit lnSpcReduction="10000"/>
          </a:bodyPr>
          <a:lstStyle/>
          <a:p>
            <a:r>
              <a:rPr lang="en-GB" dirty="0"/>
              <a:t>Fahrudin Memić, </a:t>
            </a:r>
            <a:r>
              <a:rPr lang="bs-Latn-BA" dirty="0"/>
              <a:t>profesor</a:t>
            </a:r>
            <a:endParaRPr lang="en-GB" dirty="0"/>
          </a:p>
          <a:p>
            <a:r>
              <a:rPr lang="en-GB" sz="1400" dirty="0"/>
              <a:t>(</a:t>
            </a:r>
            <a:r>
              <a:rPr lang="bs-Latn-BA" sz="1400" dirty="0"/>
              <a:t>profesor matematike</a:t>
            </a:r>
            <a:r>
              <a:rPr lang="en-GB" sz="1400" dirty="0"/>
              <a:t> u JU GIMNAZIJA OBALA Sarajevo)</a:t>
            </a:r>
            <a:endParaRPr lang="bs-Latn-BA" sz="1400" dirty="0"/>
          </a:p>
          <a:p>
            <a:pPr algn="l"/>
            <a:r>
              <a:rPr lang="bs-Latn-BA" sz="1400" dirty="0"/>
              <a:t>Institucije:</a:t>
            </a:r>
          </a:p>
          <a:p>
            <a:pPr algn="l"/>
            <a:r>
              <a:rPr lang="bs-Latn-BA" sz="1400" dirty="0" err="1"/>
              <a:t>BHEval</a:t>
            </a:r>
            <a:r>
              <a:rPr lang="bs-Latn-BA" sz="1400" dirty="0"/>
              <a:t> – Udruženje evaluatora u BiH</a:t>
            </a:r>
          </a:p>
          <a:p>
            <a:pPr algn="l"/>
            <a:r>
              <a:rPr lang="bs-Latn-BA" sz="1400" dirty="0"/>
              <a:t>UNDP BiH</a:t>
            </a:r>
          </a:p>
          <a:p>
            <a:pPr algn="l"/>
            <a:r>
              <a:rPr lang="bs-Latn-BA" sz="1400" dirty="0"/>
              <a:t>UNICEF Srbija</a:t>
            </a:r>
          </a:p>
          <a:p>
            <a:pPr algn="l"/>
            <a:r>
              <a:rPr lang="bs-Latn-BA" sz="1400" dirty="0"/>
              <a:t>JU GIMNAZIJA OBALA Sarajevo</a:t>
            </a:r>
          </a:p>
          <a:p>
            <a:r>
              <a:rPr lang="bs-Latn-BA" sz="1400" dirty="0"/>
              <a:t>Konferencija WBEN5, Ljubljana, 30.9.2023.</a:t>
            </a:r>
          </a:p>
          <a:p>
            <a:pPr algn="l"/>
            <a:endParaRPr lang="bs-Latn-BA" sz="1400" dirty="0"/>
          </a:p>
        </p:txBody>
      </p:sp>
    </p:spTree>
    <p:extLst>
      <p:ext uri="{BB962C8B-B14F-4D97-AF65-F5344CB8AC3E}">
        <p14:creationId xmlns:p14="http://schemas.microsoft.com/office/powerpoint/2010/main" val="1490349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334CB-A187-30FC-80CE-E381EC4CF0BE}"/>
              </a:ext>
            </a:extLst>
          </p:cNvPr>
          <p:cNvSpPr>
            <a:spLocks noGrp="1"/>
          </p:cNvSpPr>
          <p:nvPr>
            <p:ph type="title"/>
          </p:nvPr>
        </p:nvSpPr>
        <p:spPr/>
        <p:txBody>
          <a:bodyPr/>
          <a:lstStyle/>
          <a:p>
            <a:r>
              <a:rPr lang="bs-Latn-BA" dirty="0"/>
              <a:t>Naučene lekcije – vezane za programiranje u </a:t>
            </a:r>
            <a:r>
              <a:rPr lang="bs-Latn-BA" dirty="0" err="1"/>
              <a:t>Python</a:t>
            </a:r>
            <a:r>
              <a:rPr lang="bs-Latn-BA" dirty="0"/>
              <a:t>-u</a:t>
            </a:r>
          </a:p>
        </p:txBody>
      </p:sp>
      <p:sp>
        <p:nvSpPr>
          <p:cNvPr id="3" name="Content Placeholder 2">
            <a:extLst>
              <a:ext uri="{FF2B5EF4-FFF2-40B4-BE49-F238E27FC236}">
                <a16:creationId xmlns:a16="http://schemas.microsoft.com/office/drawing/2014/main" id="{EBE4FD57-1B15-E346-A16F-04A33F05420B}"/>
              </a:ext>
            </a:extLst>
          </p:cNvPr>
          <p:cNvSpPr>
            <a:spLocks noGrp="1"/>
          </p:cNvSpPr>
          <p:nvPr>
            <p:ph idx="1"/>
          </p:nvPr>
        </p:nvSpPr>
        <p:spPr/>
        <p:txBody>
          <a:bodyPr/>
          <a:lstStyle/>
          <a:p>
            <a:pPr marL="0" indent="0">
              <a:buNone/>
            </a:pPr>
            <a:r>
              <a:rPr lang="bs-Latn-BA" dirty="0"/>
              <a:t>Pokazalo se da je strategija pravljenja univerzalnog </a:t>
            </a:r>
            <a:r>
              <a:rPr lang="bs-Latn-BA" dirty="0" err="1"/>
              <a:t>riječnika</a:t>
            </a:r>
            <a:r>
              <a:rPr lang="bs-Latn-BA" dirty="0"/>
              <a:t> za čitav MS Excel dokument loša te da je potrebno praviti parcijalne </a:t>
            </a:r>
            <a:r>
              <a:rPr lang="bs-Latn-BA" dirty="0" err="1"/>
              <a:t>riječnike</a:t>
            </a:r>
            <a:r>
              <a:rPr lang="bs-Latn-BA" dirty="0"/>
              <a:t> za svaki pojedinačni </a:t>
            </a:r>
            <a:r>
              <a:rPr lang="bs-Latn-BA" dirty="0" err="1"/>
              <a:t>Sheet</a:t>
            </a:r>
            <a:r>
              <a:rPr lang="bs-Latn-BA" dirty="0"/>
              <a:t> kako ne bi došlo posebno kod kratkih riječi do miješanja sa komandama MS Excela na engleskom jeziku te interferencije sa riječima na bosanskom jeziku pri čemu se dobija riječ koja ima latinična i ćirilična slova i kao takva je neprevodiva. Nekada i kod jednog </a:t>
            </a:r>
            <a:r>
              <a:rPr lang="bs-Latn-BA" dirty="0" err="1"/>
              <a:t>sheet</a:t>
            </a:r>
            <a:r>
              <a:rPr lang="bs-Latn-BA" dirty="0"/>
              <a:t>-a potrebno je vršiti „zoniranje“ </a:t>
            </a:r>
            <a:r>
              <a:rPr lang="bs-Latn-BA" dirty="0" err="1"/>
              <a:t>sheet</a:t>
            </a:r>
            <a:r>
              <a:rPr lang="bs-Latn-BA" dirty="0"/>
              <a:t>-a na dijelove kako bi se mogućnost greške svela na minimum.</a:t>
            </a:r>
          </a:p>
          <a:p>
            <a:pPr marL="0" indent="0">
              <a:buNone/>
            </a:pPr>
            <a:r>
              <a:rPr lang="bs-Latn-BA" dirty="0"/>
              <a:t>Čitav proces </a:t>
            </a:r>
            <a:r>
              <a:rPr lang="bs-Latn-BA" dirty="0" err="1"/>
              <a:t>prevođenja</a:t>
            </a:r>
            <a:r>
              <a:rPr lang="bs-Latn-BA" dirty="0"/>
              <a:t> u suštini je sličan procesu </a:t>
            </a:r>
            <a:r>
              <a:rPr lang="bs-Latn-BA" dirty="0" err="1"/>
              <a:t>prevođenja</a:t>
            </a:r>
            <a:r>
              <a:rPr lang="bs-Latn-BA" dirty="0"/>
              <a:t> dinamičke web stranice s jednog jezika na drugi.</a:t>
            </a:r>
          </a:p>
        </p:txBody>
      </p:sp>
    </p:spTree>
    <p:extLst>
      <p:ext uri="{BB962C8B-B14F-4D97-AF65-F5344CB8AC3E}">
        <p14:creationId xmlns:p14="http://schemas.microsoft.com/office/powerpoint/2010/main" val="1126567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CEBE4-0E23-2A6A-46B5-56986649D148}"/>
              </a:ext>
            </a:extLst>
          </p:cNvPr>
          <p:cNvSpPr>
            <a:spLocks noGrp="1"/>
          </p:cNvSpPr>
          <p:nvPr>
            <p:ph type="title"/>
          </p:nvPr>
        </p:nvSpPr>
        <p:spPr/>
        <p:txBody>
          <a:bodyPr/>
          <a:lstStyle/>
          <a:p>
            <a:r>
              <a:rPr lang="bs-Latn-BA" dirty="0"/>
              <a:t>Naučene lekcije vezane za demokratske procese u </a:t>
            </a:r>
            <a:r>
              <a:rPr lang="bs-Latn-BA" dirty="0" err="1"/>
              <a:t>evaluaciji</a:t>
            </a:r>
            <a:endParaRPr lang="bs-Latn-BA" dirty="0"/>
          </a:p>
        </p:txBody>
      </p:sp>
      <p:sp>
        <p:nvSpPr>
          <p:cNvPr id="3" name="Content Placeholder 2">
            <a:extLst>
              <a:ext uri="{FF2B5EF4-FFF2-40B4-BE49-F238E27FC236}">
                <a16:creationId xmlns:a16="http://schemas.microsoft.com/office/drawing/2014/main" id="{45743532-E29B-7008-D4BF-1AE0CD5B4320}"/>
              </a:ext>
            </a:extLst>
          </p:cNvPr>
          <p:cNvSpPr>
            <a:spLocks noGrp="1"/>
          </p:cNvSpPr>
          <p:nvPr>
            <p:ph idx="1"/>
          </p:nvPr>
        </p:nvSpPr>
        <p:spPr/>
        <p:txBody>
          <a:bodyPr/>
          <a:lstStyle/>
          <a:p>
            <a:pPr marL="0" indent="0">
              <a:buNone/>
            </a:pPr>
            <a:r>
              <a:rPr lang="bs-Latn-BA" dirty="0"/>
              <a:t>Poštovanje različitosti je bilo dobro prihvaćena i povećala vlasništvo nad projektom (subjektivna ocjena u direktnom radu sa tehničkim osobljem u opštinama). </a:t>
            </a:r>
          </a:p>
        </p:txBody>
      </p:sp>
    </p:spTree>
    <p:extLst>
      <p:ext uri="{BB962C8B-B14F-4D97-AF65-F5344CB8AC3E}">
        <p14:creationId xmlns:p14="http://schemas.microsoft.com/office/powerpoint/2010/main" val="3448594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D96420F-765C-909E-298A-0BE71E81D092}"/>
              </a:ext>
            </a:extLst>
          </p:cNvPr>
          <p:cNvPicPr>
            <a:picLocks noChangeAspect="1"/>
          </p:cNvPicPr>
          <p:nvPr/>
        </p:nvPicPr>
        <p:blipFill>
          <a:blip r:embed="rId2"/>
          <a:stretch>
            <a:fillRect/>
          </a:stretch>
        </p:blipFill>
        <p:spPr>
          <a:xfrm>
            <a:off x="365913" y="85258"/>
            <a:ext cx="11460174" cy="6687483"/>
          </a:xfrm>
          <a:prstGeom prst="rect">
            <a:avLst/>
          </a:prstGeom>
        </p:spPr>
      </p:pic>
    </p:spTree>
    <p:extLst>
      <p:ext uri="{BB962C8B-B14F-4D97-AF65-F5344CB8AC3E}">
        <p14:creationId xmlns:p14="http://schemas.microsoft.com/office/powerpoint/2010/main" val="3196192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78884-5190-95C2-16C4-042FC3644831}"/>
              </a:ext>
            </a:extLst>
          </p:cNvPr>
          <p:cNvSpPr>
            <a:spLocks noGrp="1"/>
          </p:cNvSpPr>
          <p:nvPr>
            <p:ph type="title"/>
          </p:nvPr>
        </p:nvSpPr>
        <p:spPr/>
        <p:txBody>
          <a:bodyPr/>
          <a:lstStyle/>
          <a:p>
            <a:r>
              <a:rPr lang="bs-Latn-BA" dirty="0"/>
              <a:t>2. Slučaj </a:t>
            </a:r>
          </a:p>
        </p:txBody>
      </p:sp>
      <p:sp>
        <p:nvSpPr>
          <p:cNvPr id="3" name="Content Placeholder 2">
            <a:extLst>
              <a:ext uri="{FF2B5EF4-FFF2-40B4-BE49-F238E27FC236}">
                <a16:creationId xmlns:a16="http://schemas.microsoft.com/office/drawing/2014/main" id="{9EA02051-F3A1-A37B-94CA-BC5DCA17C54D}"/>
              </a:ext>
            </a:extLst>
          </p:cNvPr>
          <p:cNvSpPr>
            <a:spLocks noGrp="1"/>
          </p:cNvSpPr>
          <p:nvPr>
            <p:ph idx="1"/>
          </p:nvPr>
        </p:nvSpPr>
        <p:spPr/>
        <p:txBody>
          <a:bodyPr/>
          <a:lstStyle/>
          <a:p>
            <a:pPr marL="0" indent="0">
              <a:buNone/>
            </a:pPr>
            <a:r>
              <a:rPr lang="bs-Latn-BA" dirty="0"/>
              <a:t>Analitičkih tabele neophodnih za sekundarne analize u globalnom UNICEF-ovom </a:t>
            </a:r>
            <a:r>
              <a:rPr lang="bs-Latn-BA" dirty="0" err="1"/>
              <a:t>istraživanju</a:t>
            </a:r>
            <a:r>
              <a:rPr lang="bs-Latn-BA" dirty="0"/>
              <a:t> MICS6 provedenom od strane UNICEF-a </a:t>
            </a:r>
          </a:p>
        </p:txBody>
      </p:sp>
    </p:spTree>
    <p:extLst>
      <p:ext uri="{BB962C8B-B14F-4D97-AF65-F5344CB8AC3E}">
        <p14:creationId xmlns:p14="http://schemas.microsoft.com/office/powerpoint/2010/main" val="3203653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F3BE4-B935-D288-A241-7DD1D8C71FAB}"/>
              </a:ext>
            </a:extLst>
          </p:cNvPr>
          <p:cNvSpPr>
            <a:spLocks noGrp="1"/>
          </p:cNvSpPr>
          <p:nvPr>
            <p:ph type="title"/>
          </p:nvPr>
        </p:nvSpPr>
        <p:spPr/>
        <p:txBody>
          <a:bodyPr/>
          <a:lstStyle/>
          <a:p>
            <a:r>
              <a:rPr lang="bs-Latn-BA" dirty="0"/>
              <a:t>Analitički izvještaj MICS6 </a:t>
            </a:r>
            <a:r>
              <a:rPr lang="bs-Latn-BA" dirty="0" err="1"/>
              <a:t>istraživanja</a:t>
            </a:r>
            <a:r>
              <a:rPr lang="bs-Latn-BA" dirty="0"/>
              <a:t> Srbija i Srbija romska naselja 2019</a:t>
            </a:r>
          </a:p>
        </p:txBody>
      </p:sp>
      <p:sp>
        <p:nvSpPr>
          <p:cNvPr id="3" name="Content Placeholder 2">
            <a:extLst>
              <a:ext uri="{FF2B5EF4-FFF2-40B4-BE49-F238E27FC236}">
                <a16:creationId xmlns:a16="http://schemas.microsoft.com/office/drawing/2014/main" id="{11AA3D3C-5217-F053-A367-4313441D31E9}"/>
              </a:ext>
            </a:extLst>
          </p:cNvPr>
          <p:cNvSpPr>
            <a:spLocks noGrp="1"/>
          </p:cNvSpPr>
          <p:nvPr>
            <p:ph idx="1"/>
          </p:nvPr>
        </p:nvSpPr>
        <p:spPr/>
        <p:txBody>
          <a:bodyPr>
            <a:normAutofit lnSpcReduction="10000"/>
          </a:bodyPr>
          <a:lstStyle/>
          <a:p>
            <a:r>
              <a:rPr lang="bs-Latn-BA" dirty="0"/>
              <a:t>Oko 350 stranica statističkih tabela fokusiranih na stanje djece, adolescenata i žena u Srbiji</a:t>
            </a:r>
          </a:p>
          <a:p>
            <a:r>
              <a:rPr lang="bs-Latn-BA" dirty="0"/>
              <a:t>6300 domaćinstava u Srbiji</a:t>
            </a:r>
          </a:p>
          <a:p>
            <a:r>
              <a:rPr lang="bs-Latn-BA" dirty="0"/>
              <a:t>1700 romskih domaćinstava u Srbiji</a:t>
            </a:r>
          </a:p>
          <a:p>
            <a:r>
              <a:rPr lang="bs-Latn-BA" dirty="0"/>
              <a:t>Većina socijalnih MDG indikatora za Srbiju se dobija iz MICS6 </a:t>
            </a:r>
            <a:r>
              <a:rPr lang="bs-Latn-BA" dirty="0" err="1"/>
              <a:t>istraživanja</a:t>
            </a:r>
            <a:endParaRPr lang="bs-Latn-BA" dirty="0"/>
          </a:p>
          <a:p>
            <a:r>
              <a:rPr lang="bs-Latn-BA" dirty="0"/>
              <a:t>Analiza podataka se vrši kroz dvije faze</a:t>
            </a:r>
          </a:p>
          <a:p>
            <a:pPr marL="914400" lvl="1" indent="-457200">
              <a:buFont typeface="+mj-lt"/>
              <a:buAutoNum type="arabicPeriod"/>
            </a:pPr>
            <a:r>
              <a:rPr lang="bs-Latn-BA" dirty="0"/>
              <a:t>Proizvodnja tehničkog izvještaja (580 stranica) + dodatni grafički pregled podataka (</a:t>
            </a:r>
            <a:r>
              <a:rPr lang="en-GB" dirty="0"/>
              <a:t>snapshots</a:t>
            </a:r>
            <a:r>
              <a:rPr lang="bs-Latn-BA" dirty="0"/>
              <a:t>)</a:t>
            </a:r>
          </a:p>
          <a:p>
            <a:pPr marL="914400" lvl="1" indent="-457200">
              <a:buFont typeface="+mj-lt"/>
              <a:buAutoNum type="arabicPeriod"/>
            </a:pPr>
            <a:r>
              <a:rPr lang="bs-Latn-BA" dirty="0"/>
              <a:t>Sekundarne tematske analize MICS6 podataka</a:t>
            </a:r>
          </a:p>
          <a:p>
            <a:endParaRPr lang="bs-Latn-BA" dirty="0"/>
          </a:p>
        </p:txBody>
      </p:sp>
    </p:spTree>
    <p:extLst>
      <p:ext uri="{BB962C8B-B14F-4D97-AF65-F5344CB8AC3E}">
        <p14:creationId xmlns:p14="http://schemas.microsoft.com/office/powerpoint/2010/main" val="603964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47610-07AC-9305-BA48-EDF0480B3583}"/>
              </a:ext>
            </a:extLst>
          </p:cNvPr>
          <p:cNvSpPr>
            <a:spLocks noGrp="1"/>
          </p:cNvSpPr>
          <p:nvPr>
            <p:ph type="title"/>
          </p:nvPr>
        </p:nvSpPr>
        <p:spPr/>
        <p:txBody>
          <a:bodyPr/>
          <a:lstStyle/>
          <a:p>
            <a:r>
              <a:rPr lang="bs-Latn-BA" dirty="0"/>
              <a:t>Koji je osnovni problem pri izradi tematskih sekundarnih analiza podataka?</a:t>
            </a:r>
          </a:p>
        </p:txBody>
      </p:sp>
      <p:sp>
        <p:nvSpPr>
          <p:cNvPr id="3" name="Content Placeholder 2">
            <a:extLst>
              <a:ext uri="{FF2B5EF4-FFF2-40B4-BE49-F238E27FC236}">
                <a16:creationId xmlns:a16="http://schemas.microsoft.com/office/drawing/2014/main" id="{A3F00178-1116-169C-1A69-86BEE6D5CAA8}"/>
              </a:ext>
            </a:extLst>
          </p:cNvPr>
          <p:cNvSpPr>
            <a:spLocks noGrp="1"/>
          </p:cNvSpPr>
          <p:nvPr>
            <p:ph idx="1"/>
          </p:nvPr>
        </p:nvSpPr>
        <p:spPr/>
        <p:txBody>
          <a:bodyPr>
            <a:normAutofit fontScale="92500" lnSpcReduction="10000"/>
          </a:bodyPr>
          <a:lstStyle/>
          <a:p>
            <a:pPr marL="0" indent="0">
              <a:buNone/>
            </a:pPr>
            <a:r>
              <a:rPr lang="bs-Latn-BA" dirty="0"/>
              <a:t>1. Detaljan proračun intervala povjerenja (</a:t>
            </a:r>
            <a:r>
              <a:rPr lang="bs-Latn-BA" dirty="0" err="1"/>
              <a:t>uzoračkih</a:t>
            </a:r>
            <a:r>
              <a:rPr lang="bs-Latn-BA" dirty="0"/>
              <a:t> grešaka) za slučajan </a:t>
            </a:r>
            <a:r>
              <a:rPr lang="bs-Latn-BA" dirty="0" err="1"/>
              <a:t>višestepni</a:t>
            </a:r>
            <a:r>
              <a:rPr lang="bs-Latn-BA" dirty="0"/>
              <a:t> uzorak se računa za samo 55 indikatora na nivou čitavog </a:t>
            </a:r>
            <a:r>
              <a:rPr lang="bs-Latn-BA" dirty="0" err="1"/>
              <a:t>istraživanja</a:t>
            </a:r>
            <a:r>
              <a:rPr lang="bs-Latn-BA" dirty="0"/>
              <a:t>. (nedovoljno)</a:t>
            </a:r>
          </a:p>
          <a:p>
            <a:pPr marL="0" indent="0">
              <a:buNone/>
            </a:pPr>
            <a:r>
              <a:rPr lang="bs-Latn-BA" dirty="0"/>
              <a:t>2. Računanje intervala povjerenja se vrši komercijalnim SPSS programskim paketom pri čemu je potrebno voditi računa o kompleksnom dizajnu uzorka (</a:t>
            </a:r>
            <a:r>
              <a:rPr lang="bs-Latn-BA" dirty="0" err="1"/>
              <a:t>istraživači</a:t>
            </a:r>
            <a:r>
              <a:rPr lang="bs-Latn-BA" dirty="0"/>
              <a:t> na sekundarnim analizama uglavnom nisu upoznati sa ovim procedurama i teže da računaju intervale povjerenja ne uzimajući u obzir kompleksnu strukturu uzorka)</a:t>
            </a:r>
          </a:p>
          <a:p>
            <a:pPr marL="0" indent="0">
              <a:buNone/>
            </a:pPr>
            <a:r>
              <a:rPr lang="bs-Latn-BA" dirty="0"/>
              <a:t>3. Računanje i programiranje intervala povjerenja je teško i traži napredno poznavanje SPSS-a ali i SPSS koda koji se koristi za MICS6</a:t>
            </a:r>
          </a:p>
          <a:p>
            <a:pPr marL="0" indent="0">
              <a:buNone/>
            </a:pPr>
            <a:r>
              <a:rPr lang="bs-Latn-BA" dirty="0"/>
              <a:t>4. SPSS ima ograničenu mogućnost automatizacije jer je kao programski jezik fokusiran na statističke analize </a:t>
            </a:r>
          </a:p>
        </p:txBody>
      </p:sp>
    </p:spTree>
    <p:extLst>
      <p:ext uri="{BB962C8B-B14F-4D97-AF65-F5344CB8AC3E}">
        <p14:creationId xmlns:p14="http://schemas.microsoft.com/office/powerpoint/2010/main" val="3435518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B067A-7E90-402E-08F3-6A24CF0BC352}"/>
              </a:ext>
            </a:extLst>
          </p:cNvPr>
          <p:cNvSpPr>
            <a:spLocks noGrp="1"/>
          </p:cNvSpPr>
          <p:nvPr>
            <p:ph type="title"/>
          </p:nvPr>
        </p:nvSpPr>
        <p:spPr/>
        <p:txBody>
          <a:bodyPr/>
          <a:lstStyle/>
          <a:p>
            <a:r>
              <a:rPr lang="bs-Latn-BA" dirty="0"/>
              <a:t>Šta je željeno stanje iz perspektive analitičara sekundarnih analiza u MICS6 </a:t>
            </a:r>
            <a:r>
              <a:rPr lang="bs-Latn-BA" dirty="0" err="1"/>
              <a:t>istraživanju</a:t>
            </a:r>
            <a:r>
              <a:rPr lang="bs-Latn-BA" dirty="0"/>
              <a:t>?</a:t>
            </a:r>
          </a:p>
        </p:txBody>
      </p:sp>
      <p:sp>
        <p:nvSpPr>
          <p:cNvPr id="3" name="Content Placeholder 2">
            <a:extLst>
              <a:ext uri="{FF2B5EF4-FFF2-40B4-BE49-F238E27FC236}">
                <a16:creationId xmlns:a16="http://schemas.microsoft.com/office/drawing/2014/main" id="{7FB4FB7B-A2A4-73FD-7131-699E2ED61C27}"/>
              </a:ext>
            </a:extLst>
          </p:cNvPr>
          <p:cNvSpPr>
            <a:spLocks noGrp="1"/>
          </p:cNvSpPr>
          <p:nvPr>
            <p:ph idx="1"/>
          </p:nvPr>
        </p:nvSpPr>
        <p:spPr/>
        <p:txBody>
          <a:bodyPr/>
          <a:lstStyle/>
          <a:p>
            <a:pPr marL="0" indent="0">
              <a:buNone/>
            </a:pPr>
            <a:r>
              <a:rPr lang="bs-Latn-BA" dirty="0"/>
              <a:t>Dobiti intervale povjerenja za svaki podatak gdje god je to moguće i za svaku </a:t>
            </a:r>
            <a:r>
              <a:rPr lang="bs-Latn-BA" dirty="0" err="1"/>
              <a:t>dizagregaciju</a:t>
            </a:r>
            <a:r>
              <a:rPr lang="bs-Latn-BA" dirty="0"/>
              <a:t> podataka. Ovo omogućuje </a:t>
            </a:r>
            <a:r>
              <a:rPr lang="bs-Latn-BA" dirty="0" err="1"/>
              <a:t>poređenje</a:t>
            </a:r>
            <a:r>
              <a:rPr lang="bs-Latn-BA" dirty="0"/>
              <a:t> različitih pod populacija u uzorku na statistički prihvatljiv način. </a:t>
            </a:r>
          </a:p>
        </p:txBody>
      </p:sp>
    </p:spTree>
    <p:extLst>
      <p:ext uri="{BB962C8B-B14F-4D97-AF65-F5344CB8AC3E}">
        <p14:creationId xmlns:p14="http://schemas.microsoft.com/office/powerpoint/2010/main" val="696793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16E64-A72B-96B2-62C3-CD4F81AB0112}"/>
              </a:ext>
            </a:extLst>
          </p:cNvPr>
          <p:cNvSpPr>
            <a:spLocks noGrp="1"/>
          </p:cNvSpPr>
          <p:nvPr>
            <p:ph type="title"/>
          </p:nvPr>
        </p:nvSpPr>
        <p:spPr/>
        <p:txBody>
          <a:bodyPr/>
          <a:lstStyle/>
          <a:p>
            <a:r>
              <a:rPr lang="bs-Latn-BA" dirty="0"/>
              <a:t>Kako </a:t>
            </a:r>
            <a:r>
              <a:rPr lang="bs-Latn-BA" dirty="0" err="1"/>
              <a:t>Python</a:t>
            </a:r>
            <a:r>
              <a:rPr lang="bs-Latn-BA" dirty="0"/>
              <a:t> program može pomoći?</a:t>
            </a:r>
          </a:p>
        </p:txBody>
      </p:sp>
      <p:sp>
        <p:nvSpPr>
          <p:cNvPr id="3" name="Content Placeholder 2">
            <a:extLst>
              <a:ext uri="{FF2B5EF4-FFF2-40B4-BE49-F238E27FC236}">
                <a16:creationId xmlns:a16="http://schemas.microsoft.com/office/drawing/2014/main" id="{66A6B67B-EA51-42BF-2DF1-A4F48A8473C9}"/>
              </a:ext>
            </a:extLst>
          </p:cNvPr>
          <p:cNvSpPr>
            <a:spLocks noGrp="1"/>
          </p:cNvSpPr>
          <p:nvPr>
            <p:ph idx="1"/>
          </p:nvPr>
        </p:nvSpPr>
        <p:spPr/>
        <p:txBody>
          <a:bodyPr/>
          <a:lstStyle/>
          <a:p>
            <a:pPr marL="0" indent="0">
              <a:buNone/>
            </a:pPr>
            <a:r>
              <a:rPr lang="bs-Latn-BA" dirty="0" err="1"/>
              <a:t>Python</a:t>
            </a:r>
            <a:r>
              <a:rPr lang="bs-Latn-BA" dirty="0"/>
              <a:t> može </a:t>
            </a:r>
            <a:r>
              <a:rPr lang="bs-Latn-BA" dirty="0" err="1"/>
              <a:t>poslužiti</a:t>
            </a:r>
            <a:r>
              <a:rPr lang="bs-Latn-BA" dirty="0"/>
              <a:t> za automatizaciju čitavog procesa jer je kompatibilan sa SPSS-om i ima daleko naprednije </a:t>
            </a:r>
            <a:r>
              <a:rPr lang="bs-Latn-BA" dirty="0" err="1"/>
              <a:t>mogućnosti</a:t>
            </a:r>
            <a:r>
              <a:rPr lang="bs-Latn-BA" dirty="0"/>
              <a:t> automatizacije procesa. </a:t>
            </a:r>
          </a:p>
        </p:txBody>
      </p:sp>
    </p:spTree>
    <p:extLst>
      <p:ext uri="{BB962C8B-B14F-4D97-AF65-F5344CB8AC3E}">
        <p14:creationId xmlns:p14="http://schemas.microsoft.com/office/powerpoint/2010/main" val="2578419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4FF86-0EE7-4291-8C11-0B45387664E2}"/>
              </a:ext>
            </a:extLst>
          </p:cNvPr>
          <p:cNvSpPr>
            <a:spLocks noGrp="1"/>
          </p:cNvSpPr>
          <p:nvPr>
            <p:ph type="title"/>
          </p:nvPr>
        </p:nvSpPr>
        <p:spPr>
          <a:xfrm>
            <a:off x="428625" y="365125"/>
            <a:ext cx="10925175" cy="1325563"/>
          </a:xfrm>
        </p:spPr>
        <p:txBody>
          <a:bodyPr/>
          <a:lstStyle/>
          <a:p>
            <a:r>
              <a:rPr lang="en-GB" dirty="0"/>
              <a:t>Standard</a:t>
            </a:r>
            <a:r>
              <a:rPr lang="bs-Latn-BA" dirty="0"/>
              <a:t>na</a:t>
            </a:r>
            <a:r>
              <a:rPr lang="en-GB" dirty="0"/>
              <a:t> MICS6 tab</a:t>
            </a:r>
            <a:r>
              <a:rPr lang="bs-Latn-BA" dirty="0"/>
              <a:t>e</a:t>
            </a:r>
            <a:r>
              <a:rPr lang="en-GB" dirty="0"/>
              <a:t>l</a:t>
            </a:r>
            <a:r>
              <a:rPr lang="bs-Latn-BA" dirty="0"/>
              <a:t>a:</a:t>
            </a:r>
          </a:p>
        </p:txBody>
      </p:sp>
      <p:pic>
        <p:nvPicPr>
          <p:cNvPr id="5" name="Picture 4">
            <a:extLst>
              <a:ext uri="{FF2B5EF4-FFF2-40B4-BE49-F238E27FC236}">
                <a16:creationId xmlns:a16="http://schemas.microsoft.com/office/drawing/2014/main" id="{1278E2B4-19DB-46C5-9077-0C3EBE2C0314}"/>
              </a:ext>
            </a:extLst>
          </p:cNvPr>
          <p:cNvPicPr>
            <a:picLocks noChangeAspect="1"/>
          </p:cNvPicPr>
          <p:nvPr/>
        </p:nvPicPr>
        <p:blipFill>
          <a:blip r:embed="rId2"/>
          <a:stretch>
            <a:fillRect/>
          </a:stretch>
        </p:blipFill>
        <p:spPr>
          <a:xfrm>
            <a:off x="6594279" y="79375"/>
            <a:ext cx="5169096" cy="6524924"/>
          </a:xfrm>
          <a:prstGeom prst="rect">
            <a:avLst/>
          </a:prstGeom>
        </p:spPr>
      </p:pic>
    </p:spTree>
    <p:extLst>
      <p:ext uri="{BB962C8B-B14F-4D97-AF65-F5344CB8AC3E}">
        <p14:creationId xmlns:p14="http://schemas.microsoft.com/office/powerpoint/2010/main" val="3679417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05358-9A8D-42AA-96F9-EE9909B1B126}"/>
              </a:ext>
            </a:extLst>
          </p:cNvPr>
          <p:cNvSpPr>
            <a:spLocks noGrp="1"/>
          </p:cNvSpPr>
          <p:nvPr>
            <p:ph type="title"/>
          </p:nvPr>
        </p:nvSpPr>
        <p:spPr/>
        <p:txBody>
          <a:bodyPr/>
          <a:lstStyle/>
          <a:p>
            <a:r>
              <a:rPr lang="bs-Latn-BA" dirty="0"/>
              <a:t>Poboljšana</a:t>
            </a:r>
            <a:r>
              <a:rPr lang="en-GB" dirty="0"/>
              <a:t> MICS6 </a:t>
            </a:r>
            <a:r>
              <a:rPr lang="bs-Latn-BA" dirty="0"/>
              <a:t>tabela</a:t>
            </a:r>
            <a:r>
              <a:rPr lang="en-GB" dirty="0"/>
              <a:t>:</a:t>
            </a:r>
            <a:endParaRPr lang="bs-Latn-BA" dirty="0"/>
          </a:p>
        </p:txBody>
      </p:sp>
      <p:pic>
        <p:nvPicPr>
          <p:cNvPr id="8" name="Picture 7">
            <a:extLst>
              <a:ext uri="{FF2B5EF4-FFF2-40B4-BE49-F238E27FC236}">
                <a16:creationId xmlns:a16="http://schemas.microsoft.com/office/drawing/2014/main" id="{8704A159-666B-4EAF-9B58-A4C0333D8B76}"/>
              </a:ext>
            </a:extLst>
          </p:cNvPr>
          <p:cNvPicPr>
            <a:picLocks noChangeAspect="1"/>
          </p:cNvPicPr>
          <p:nvPr/>
        </p:nvPicPr>
        <p:blipFill>
          <a:blip r:embed="rId2"/>
          <a:stretch>
            <a:fillRect/>
          </a:stretch>
        </p:blipFill>
        <p:spPr>
          <a:xfrm>
            <a:off x="6541601" y="736966"/>
            <a:ext cx="5374174" cy="6195110"/>
          </a:xfrm>
          <a:prstGeom prst="rect">
            <a:avLst/>
          </a:prstGeom>
        </p:spPr>
      </p:pic>
    </p:spTree>
    <p:extLst>
      <p:ext uri="{BB962C8B-B14F-4D97-AF65-F5344CB8AC3E}">
        <p14:creationId xmlns:p14="http://schemas.microsoft.com/office/powerpoint/2010/main" val="321371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8FB5-EE74-6CCF-AC92-4786328577D6}"/>
              </a:ext>
            </a:extLst>
          </p:cNvPr>
          <p:cNvSpPr>
            <a:spLocks noGrp="1"/>
          </p:cNvSpPr>
          <p:nvPr>
            <p:ph type="title"/>
          </p:nvPr>
        </p:nvSpPr>
        <p:spPr/>
        <p:txBody>
          <a:bodyPr/>
          <a:lstStyle/>
          <a:p>
            <a:r>
              <a:rPr lang="bs-Latn-BA" dirty="0"/>
              <a:t>O čemu je prezentacija?</a:t>
            </a:r>
          </a:p>
        </p:txBody>
      </p:sp>
      <p:sp>
        <p:nvSpPr>
          <p:cNvPr id="3" name="Content Placeholder 2">
            <a:extLst>
              <a:ext uri="{FF2B5EF4-FFF2-40B4-BE49-F238E27FC236}">
                <a16:creationId xmlns:a16="http://schemas.microsoft.com/office/drawing/2014/main" id="{A7D712D7-0F66-7C1D-1801-E2679386A7CC}"/>
              </a:ext>
            </a:extLst>
          </p:cNvPr>
          <p:cNvSpPr>
            <a:spLocks noGrp="1"/>
          </p:cNvSpPr>
          <p:nvPr>
            <p:ph idx="1"/>
          </p:nvPr>
        </p:nvSpPr>
        <p:spPr/>
        <p:txBody>
          <a:bodyPr>
            <a:normAutofit/>
          </a:bodyPr>
          <a:lstStyle/>
          <a:p>
            <a:pPr marL="0" indent="0">
              <a:buNone/>
            </a:pPr>
            <a:r>
              <a:rPr lang="bs-Latn-BA" dirty="0"/>
              <a:t>Prezentacija će prikazati dva primjera korištenja </a:t>
            </a:r>
            <a:r>
              <a:rPr lang="bs-Latn-BA" dirty="0" err="1"/>
              <a:t>Python</a:t>
            </a:r>
            <a:r>
              <a:rPr lang="bs-Latn-BA" dirty="0"/>
              <a:t> programskog jezika u adaptaciji:</a:t>
            </a:r>
          </a:p>
          <a:p>
            <a:pPr marL="514350" indent="-514350">
              <a:buAutoNum type="arabicPeriod"/>
            </a:pPr>
            <a:r>
              <a:rPr lang="bs-Latn-BA" dirty="0"/>
              <a:t>templatea za prikupljanje, analizu i tabelarno, grafičko i tekstualno izvještavanje Ankete zadovoljstva korisnika </a:t>
            </a:r>
            <a:r>
              <a:rPr lang="bs-Latn-BA" dirty="0" err="1"/>
              <a:t>opštinskih</a:t>
            </a:r>
            <a:r>
              <a:rPr lang="bs-Latn-BA" dirty="0"/>
              <a:t> usluga (lokalni nivo) u Bosni i Hercegovini. (UNDP MEG Projekt – Projekt općinskog okolišnog i ekonomskog upravljanja) </a:t>
            </a:r>
          </a:p>
          <a:p>
            <a:pPr marL="514350" indent="-514350">
              <a:buAutoNum type="arabicPeriod"/>
            </a:pPr>
            <a:r>
              <a:rPr lang="bs-Latn-BA" dirty="0"/>
              <a:t>analitičkih tabela neophodnih za sekundarne analize u globalnom UNICEF-ovom </a:t>
            </a:r>
            <a:r>
              <a:rPr lang="bs-Latn-BA" dirty="0" err="1"/>
              <a:t>istraživanju</a:t>
            </a:r>
            <a:r>
              <a:rPr lang="bs-Latn-BA" dirty="0"/>
              <a:t> MICS6 provedenom od strane UNICEF-a Srbija i Republičkog zavoda za statistiku Republike Srbije 2019 godine na višestepenom uzorku od oko 8000 domaćinstava u Srbiji </a:t>
            </a:r>
          </a:p>
        </p:txBody>
      </p:sp>
    </p:spTree>
    <p:extLst>
      <p:ext uri="{BB962C8B-B14F-4D97-AF65-F5344CB8AC3E}">
        <p14:creationId xmlns:p14="http://schemas.microsoft.com/office/powerpoint/2010/main" val="1912354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05358-9A8D-42AA-96F9-EE9909B1B126}"/>
              </a:ext>
            </a:extLst>
          </p:cNvPr>
          <p:cNvSpPr>
            <a:spLocks noGrp="1"/>
          </p:cNvSpPr>
          <p:nvPr>
            <p:ph type="title"/>
          </p:nvPr>
        </p:nvSpPr>
        <p:spPr>
          <a:xfrm>
            <a:off x="838200" y="365125"/>
            <a:ext cx="5257800" cy="2825944"/>
          </a:xfrm>
        </p:spPr>
        <p:txBody>
          <a:bodyPr>
            <a:normAutofit/>
          </a:bodyPr>
          <a:lstStyle/>
          <a:p>
            <a:r>
              <a:rPr lang="bs-Latn-BA" dirty="0"/>
              <a:t>Šta je sve automatizovano?</a:t>
            </a:r>
          </a:p>
        </p:txBody>
      </p:sp>
      <p:pic>
        <p:nvPicPr>
          <p:cNvPr id="4" name="Picture 3">
            <a:extLst>
              <a:ext uri="{FF2B5EF4-FFF2-40B4-BE49-F238E27FC236}">
                <a16:creationId xmlns:a16="http://schemas.microsoft.com/office/drawing/2014/main" id="{667CC189-7EF5-4756-B471-6077A11A90B0}"/>
              </a:ext>
            </a:extLst>
          </p:cNvPr>
          <p:cNvPicPr>
            <a:picLocks noChangeAspect="1"/>
          </p:cNvPicPr>
          <p:nvPr/>
        </p:nvPicPr>
        <p:blipFill>
          <a:blip r:embed="rId2"/>
          <a:stretch>
            <a:fillRect/>
          </a:stretch>
        </p:blipFill>
        <p:spPr>
          <a:xfrm>
            <a:off x="6096000" y="365125"/>
            <a:ext cx="5372100" cy="6191250"/>
          </a:xfrm>
          <a:prstGeom prst="rect">
            <a:avLst/>
          </a:prstGeom>
        </p:spPr>
      </p:pic>
    </p:spTree>
    <p:extLst>
      <p:ext uri="{BB962C8B-B14F-4D97-AF65-F5344CB8AC3E}">
        <p14:creationId xmlns:p14="http://schemas.microsoft.com/office/powerpoint/2010/main" val="1228818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5E656-B9DA-C242-E0D3-A234D690FCE5}"/>
              </a:ext>
            </a:extLst>
          </p:cNvPr>
          <p:cNvSpPr>
            <a:spLocks noGrp="1"/>
          </p:cNvSpPr>
          <p:nvPr>
            <p:ph type="title"/>
          </p:nvPr>
        </p:nvSpPr>
        <p:spPr/>
        <p:txBody>
          <a:bodyPr/>
          <a:lstStyle/>
          <a:p>
            <a:r>
              <a:rPr lang="bs-Latn-BA" dirty="0"/>
              <a:t>Zaključci</a:t>
            </a:r>
          </a:p>
        </p:txBody>
      </p:sp>
      <p:sp>
        <p:nvSpPr>
          <p:cNvPr id="3" name="Content Placeholder 2">
            <a:extLst>
              <a:ext uri="{FF2B5EF4-FFF2-40B4-BE49-F238E27FC236}">
                <a16:creationId xmlns:a16="http://schemas.microsoft.com/office/drawing/2014/main" id="{C4534BCA-E7A0-F027-37A3-15C8F1C880B3}"/>
              </a:ext>
            </a:extLst>
          </p:cNvPr>
          <p:cNvSpPr>
            <a:spLocks noGrp="1"/>
          </p:cNvSpPr>
          <p:nvPr>
            <p:ph idx="1"/>
          </p:nvPr>
        </p:nvSpPr>
        <p:spPr/>
        <p:txBody>
          <a:bodyPr/>
          <a:lstStyle/>
          <a:p>
            <a:pPr marL="514350" indent="-514350">
              <a:buFont typeface="+mj-lt"/>
              <a:buAutoNum type="arabicPeriod"/>
            </a:pPr>
            <a:r>
              <a:rPr lang="bs-Latn-BA" dirty="0" err="1"/>
              <a:t>Python</a:t>
            </a:r>
            <a:r>
              <a:rPr lang="bs-Latn-BA" dirty="0"/>
              <a:t> je veoma moćan alat za automatizaciju i prilagođavanje kao i </a:t>
            </a:r>
            <a:r>
              <a:rPr lang="bs-Latn-BA" dirty="0" err="1"/>
              <a:t>unaprijeđenje</a:t>
            </a:r>
            <a:r>
              <a:rPr lang="bs-Latn-BA" dirty="0"/>
              <a:t> postojećih statističkih alata</a:t>
            </a:r>
          </a:p>
          <a:p>
            <a:pPr marL="514350" indent="-514350">
              <a:buFont typeface="+mj-lt"/>
              <a:buAutoNum type="arabicPeriod"/>
            </a:pPr>
            <a:r>
              <a:rPr lang="bs-Latn-BA" dirty="0"/>
              <a:t>Implementacija </a:t>
            </a:r>
            <a:r>
              <a:rPr lang="bs-Latn-BA" dirty="0" err="1"/>
              <a:t>Python</a:t>
            </a:r>
            <a:r>
              <a:rPr lang="bs-Latn-BA" dirty="0"/>
              <a:t> rješenja zahtjeva fleksibilne rokove i dobru viziju te generalno fleksibilan pristup koji je više karakterističan za IT projekte</a:t>
            </a:r>
          </a:p>
          <a:p>
            <a:pPr marL="514350" indent="-514350">
              <a:buFont typeface="+mj-lt"/>
              <a:buAutoNum type="arabicPeriod"/>
            </a:pPr>
            <a:r>
              <a:rPr lang="en-GB" dirty="0"/>
              <a:t>Ad-hock</a:t>
            </a:r>
            <a:r>
              <a:rPr lang="bs-Latn-BA" dirty="0"/>
              <a:t> implementacija rješenja u </a:t>
            </a:r>
            <a:r>
              <a:rPr lang="bs-Latn-BA" dirty="0" err="1"/>
              <a:t>Python</a:t>
            </a:r>
            <a:r>
              <a:rPr lang="bs-Latn-BA" dirty="0"/>
              <a:t>-u u kratkim rokovima može biti rizična</a:t>
            </a:r>
          </a:p>
          <a:p>
            <a:pPr marL="514350" indent="-514350">
              <a:buFont typeface="+mj-lt"/>
              <a:buAutoNum type="arabicPeriod"/>
            </a:pPr>
            <a:r>
              <a:rPr lang="bs-Latn-BA" dirty="0"/>
              <a:t>Napredniji statistički proizvod može da znači da će ga manje korisnika moći koristiti pa se javlja problem sa smanjenom potražnjom za takvim statističkim proizvodom </a:t>
            </a:r>
          </a:p>
        </p:txBody>
      </p:sp>
    </p:spTree>
    <p:extLst>
      <p:ext uri="{BB962C8B-B14F-4D97-AF65-F5344CB8AC3E}">
        <p14:creationId xmlns:p14="http://schemas.microsoft.com/office/powerpoint/2010/main" val="4199778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4CF28-BFCD-8934-BD82-F6BA9358B514}"/>
              </a:ext>
            </a:extLst>
          </p:cNvPr>
          <p:cNvSpPr>
            <a:spLocks noGrp="1"/>
          </p:cNvSpPr>
          <p:nvPr>
            <p:ph type="title"/>
          </p:nvPr>
        </p:nvSpPr>
        <p:spPr/>
        <p:txBody>
          <a:bodyPr/>
          <a:lstStyle/>
          <a:p>
            <a:r>
              <a:rPr lang="bs-Latn-BA" dirty="0"/>
              <a:t>Osnovni podaci o projektima u kojima su vršene adaptacije </a:t>
            </a:r>
            <a:r>
              <a:rPr lang="bs-Latn-BA" dirty="0" err="1"/>
              <a:t>evaluacionih</a:t>
            </a:r>
            <a:r>
              <a:rPr lang="bs-Latn-BA" dirty="0"/>
              <a:t> </a:t>
            </a:r>
            <a:r>
              <a:rPr lang="bs-Latn-BA" dirty="0" err="1"/>
              <a:t>templejta</a:t>
            </a:r>
            <a:endParaRPr lang="bs-Latn-BA" dirty="0"/>
          </a:p>
        </p:txBody>
      </p:sp>
      <p:sp>
        <p:nvSpPr>
          <p:cNvPr id="3" name="Content Placeholder 2">
            <a:extLst>
              <a:ext uri="{FF2B5EF4-FFF2-40B4-BE49-F238E27FC236}">
                <a16:creationId xmlns:a16="http://schemas.microsoft.com/office/drawing/2014/main" id="{26C0CC92-7F6A-AFF7-2317-5DA1693269E0}"/>
              </a:ext>
            </a:extLst>
          </p:cNvPr>
          <p:cNvSpPr>
            <a:spLocks noGrp="1"/>
          </p:cNvSpPr>
          <p:nvPr>
            <p:ph idx="1"/>
          </p:nvPr>
        </p:nvSpPr>
        <p:spPr/>
        <p:txBody>
          <a:bodyPr>
            <a:normAutofit fontScale="85000" lnSpcReduction="20000"/>
          </a:bodyPr>
          <a:lstStyle/>
          <a:p>
            <a:pPr marL="514350" indent="-514350">
              <a:buAutoNum type="arabicPeriod"/>
            </a:pPr>
            <a:r>
              <a:rPr lang="bs-Latn-BA" dirty="0"/>
              <a:t>MEG Projekt (Bosna i Hercegovina)</a:t>
            </a:r>
          </a:p>
          <a:p>
            <a:pPr marL="971550" lvl="1" indent="-514350">
              <a:buAutoNum type="arabicPeriod"/>
            </a:pPr>
            <a:r>
              <a:rPr lang="bs-Latn-BA" dirty="0"/>
              <a:t>Vrijednost projekta 13M USD</a:t>
            </a:r>
          </a:p>
          <a:p>
            <a:pPr marL="971550" lvl="1" indent="-514350">
              <a:buAutoNum type="arabicPeriod"/>
            </a:pPr>
            <a:r>
              <a:rPr lang="bs-Latn-BA" dirty="0" err="1"/>
              <a:t>Početak</a:t>
            </a:r>
            <a:r>
              <a:rPr lang="bs-Latn-BA" dirty="0"/>
              <a:t> projekta 2016</a:t>
            </a:r>
          </a:p>
          <a:p>
            <a:pPr marL="971550" lvl="1" indent="-514350">
              <a:buAutoNum type="arabicPeriod"/>
            </a:pPr>
            <a:r>
              <a:rPr lang="bs-Latn-BA" dirty="0"/>
              <a:t>Završetak projekta – projekt je aktivan u 2023. godini</a:t>
            </a:r>
          </a:p>
          <a:p>
            <a:pPr marL="971550" lvl="1" indent="-514350">
              <a:buAutoNum type="arabicPeriod"/>
            </a:pPr>
            <a:r>
              <a:rPr lang="bs-Latn-BA" dirty="0"/>
              <a:t>Korisnici: oko 30 opština  BiH (druga faza)</a:t>
            </a:r>
          </a:p>
          <a:p>
            <a:pPr marL="971550" lvl="1" indent="-514350">
              <a:buFont typeface="Arial" panose="020B0604020202020204" pitchFamily="34" charset="0"/>
              <a:buAutoNum type="arabicPeriod"/>
            </a:pPr>
            <a:r>
              <a:rPr lang="bs-Latn-BA" dirty="0"/>
              <a:t>Link: </a:t>
            </a:r>
            <a:r>
              <a:rPr lang="bs-Latn-BA" dirty="0">
                <a:hlinkClick r:id="rId2"/>
              </a:rPr>
              <a:t>https://www.undp.org/bs/bosnia-herzegovina/projects/projekat-op%C4%87inskog-okoli%C5%A1nog-i-ekonomskog-upravljanja-meg-faza-1</a:t>
            </a:r>
            <a:endParaRPr lang="bs-Latn-BA" dirty="0"/>
          </a:p>
          <a:p>
            <a:pPr marL="457200" lvl="1" indent="0">
              <a:buNone/>
            </a:pPr>
            <a:endParaRPr lang="bs-Latn-BA" dirty="0"/>
          </a:p>
          <a:p>
            <a:pPr marL="514350" indent="-514350">
              <a:buFont typeface="+mj-lt"/>
              <a:buAutoNum type="arabicPeriod"/>
            </a:pPr>
            <a:r>
              <a:rPr lang="bs-Latn-BA" dirty="0"/>
              <a:t>MICS 6 </a:t>
            </a:r>
            <a:r>
              <a:rPr lang="bs-Latn-BA" dirty="0" err="1"/>
              <a:t>Istraživanje</a:t>
            </a:r>
            <a:r>
              <a:rPr lang="bs-Latn-BA" dirty="0"/>
              <a:t> višestrukih pokazatelja za 2019. godinu (Srbija)</a:t>
            </a:r>
          </a:p>
          <a:p>
            <a:pPr marL="971550" lvl="1" indent="-514350">
              <a:buAutoNum type="arabicPeriod"/>
            </a:pPr>
            <a:r>
              <a:rPr lang="bs-Latn-BA" dirty="0"/>
              <a:t>Vrijednost projekta oko 800K USD</a:t>
            </a:r>
          </a:p>
          <a:p>
            <a:pPr marL="971550" lvl="1" indent="-514350">
              <a:buFont typeface="Arial" panose="020B0604020202020204" pitchFamily="34" charset="0"/>
              <a:buAutoNum type="arabicPeriod"/>
            </a:pPr>
            <a:r>
              <a:rPr lang="bs-Latn-BA" dirty="0" err="1"/>
              <a:t>Početak</a:t>
            </a:r>
            <a:r>
              <a:rPr lang="bs-Latn-BA" dirty="0"/>
              <a:t> projekta 2018</a:t>
            </a:r>
          </a:p>
          <a:p>
            <a:pPr marL="971550" lvl="1" indent="-514350">
              <a:buFont typeface="Arial" panose="020B0604020202020204" pitchFamily="34" charset="0"/>
              <a:buAutoNum type="arabicPeriod"/>
            </a:pPr>
            <a:r>
              <a:rPr lang="bs-Latn-BA" dirty="0"/>
              <a:t>Završetak projekta (svih aktivnosti) 2023</a:t>
            </a:r>
          </a:p>
          <a:p>
            <a:pPr marL="971550" lvl="1" indent="-514350">
              <a:buFont typeface="Arial" panose="020B0604020202020204" pitchFamily="34" charset="0"/>
              <a:buAutoNum type="arabicPeriod"/>
            </a:pPr>
            <a:r>
              <a:rPr lang="bs-Latn-BA" dirty="0"/>
              <a:t>Korisnici: Vladin i nevladin sektor u Srbiji, međunarodne organizacije</a:t>
            </a:r>
          </a:p>
          <a:p>
            <a:pPr marL="971550" lvl="1" indent="-514350">
              <a:buFont typeface="Arial" panose="020B0604020202020204" pitchFamily="34" charset="0"/>
              <a:buAutoNum type="arabicPeriod"/>
            </a:pPr>
            <a:r>
              <a:rPr lang="bs-Latn-BA" dirty="0"/>
              <a:t>Link: </a:t>
            </a:r>
            <a:r>
              <a:rPr lang="bs-Latn-BA" dirty="0">
                <a:hlinkClick r:id="rId3"/>
              </a:rPr>
              <a:t>https://www.unicef.org/serbia/publikacije/mics6-istrazivanje-visestrukih-pokazatelja-za-2019-godinu</a:t>
            </a:r>
            <a:endParaRPr lang="bs-Latn-BA" dirty="0"/>
          </a:p>
          <a:p>
            <a:pPr marL="0" indent="0">
              <a:buNone/>
            </a:pPr>
            <a:endParaRPr lang="bs-Latn-BA" dirty="0"/>
          </a:p>
          <a:p>
            <a:endParaRPr lang="bs-Latn-BA" dirty="0"/>
          </a:p>
        </p:txBody>
      </p:sp>
    </p:spTree>
    <p:extLst>
      <p:ext uri="{BB962C8B-B14F-4D97-AF65-F5344CB8AC3E}">
        <p14:creationId xmlns:p14="http://schemas.microsoft.com/office/powerpoint/2010/main" val="3969413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5C00B-9CFD-B6A7-2508-DF057EE1E3FD}"/>
              </a:ext>
            </a:extLst>
          </p:cNvPr>
          <p:cNvSpPr>
            <a:spLocks noGrp="1"/>
          </p:cNvSpPr>
          <p:nvPr>
            <p:ph type="title"/>
          </p:nvPr>
        </p:nvSpPr>
        <p:spPr/>
        <p:txBody>
          <a:bodyPr>
            <a:normAutofit/>
          </a:bodyPr>
          <a:lstStyle/>
          <a:p>
            <a:r>
              <a:rPr lang="bs-Latn-BA" dirty="0"/>
              <a:t>1. Slučaj</a:t>
            </a:r>
          </a:p>
        </p:txBody>
      </p:sp>
      <p:sp>
        <p:nvSpPr>
          <p:cNvPr id="3" name="Content Placeholder 2">
            <a:extLst>
              <a:ext uri="{FF2B5EF4-FFF2-40B4-BE49-F238E27FC236}">
                <a16:creationId xmlns:a16="http://schemas.microsoft.com/office/drawing/2014/main" id="{EACCFB1C-F682-DDA3-D7DC-E0868856CC6F}"/>
              </a:ext>
            </a:extLst>
          </p:cNvPr>
          <p:cNvSpPr>
            <a:spLocks noGrp="1"/>
          </p:cNvSpPr>
          <p:nvPr>
            <p:ph idx="1"/>
          </p:nvPr>
        </p:nvSpPr>
        <p:spPr/>
        <p:txBody>
          <a:bodyPr/>
          <a:lstStyle/>
          <a:p>
            <a:pPr marL="0" indent="0">
              <a:buNone/>
            </a:pPr>
            <a:r>
              <a:rPr lang="bs-Latn-BA" dirty="0"/>
              <a:t>Template za prikupljanje, analizu i tabelarno, grafičko i tekstualno izvještavanje Ankete zadovoljstva korisnika </a:t>
            </a:r>
            <a:r>
              <a:rPr lang="bs-Latn-BA" dirty="0" err="1"/>
              <a:t>opštinskih</a:t>
            </a:r>
            <a:r>
              <a:rPr lang="bs-Latn-BA" dirty="0"/>
              <a:t> usluga (lokalni nivo) u Bosni i Hercegovini (MEG </a:t>
            </a:r>
            <a:r>
              <a:rPr lang="bs-Latn-BA" dirty="0" err="1"/>
              <a:t>Projekat</a:t>
            </a:r>
            <a:r>
              <a:rPr lang="bs-Latn-BA" dirty="0"/>
              <a:t>)</a:t>
            </a:r>
          </a:p>
        </p:txBody>
      </p:sp>
    </p:spTree>
    <p:extLst>
      <p:ext uri="{BB962C8B-B14F-4D97-AF65-F5344CB8AC3E}">
        <p14:creationId xmlns:p14="http://schemas.microsoft.com/office/powerpoint/2010/main" val="930564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60941-3BD9-84E7-81C9-FC6AB7D4BC16}"/>
              </a:ext>
            </a:extLst>
          </p:cNvPr>
          <p:cNvSpPr>
            <a:spLocks noGrp="1"/>
          </p:cNvSpPr>
          <p:nvPr>
            <p:ph type="title"/>
          </p:nvPr>
        </p:nvSpPr>
        <p:spPr/>
        <p:txBody>
          <a:bodyPr/>
          <a:lstStyle/>
          <a:p>
            <a:r>
              <a:rPr lang="bs-Latn-BA" dirty="0"/>
              <a:t>Kako funkcioniše </a:t>
            </a:r>
            <a:r>
              <a:rPr lang="bs-Latn-BA" dirty="0" err="1"/>
              <a:t>templejt</a:t>
            </a:r>
            <a:r>
              <a:rPr lang="bs-Latn-BA" dirty="0"/>
              <a:t>?</a:t>
            </a:r>
          </a:p>
        </p:txBody>
      </p:sp>
      <p:sp>
        <p:nvSpPr>
          <p:cNvPr id="3" name="Content Placeholder 2">
            <a:extLst>
              <a:ext uri="{FF2B5EF4-FFF2-40B4-BE49-F238E27FC236}">
                <a16:creationId xmlns:a16="http://schemas.microsoft.com/office/drawing/2014/main" id="{25D7E265-794B-48D0-EFA5-206C6119055B}"/>
              </a:ext>
            </a:extLst>
          </p:cNvPr>
          <p:cNvSpPr>
            <a:spLocks noGrp="1"/>
          </p:cNvSpPr>
          <p:nvPr>
            <p:ph idx="1"/>
          </p:nvPr>
        </p:nvSpPr>
        <p:spPr/>
        <p:txBody>
          <a:bodyPr>
            <a:normAutofit lnSpcReduction="10000"/>
          </a:bodyPr>
          <a:lstStyle/>
          <a:p>
            <a:pPr marL="514350" indent="-514350">
              <a:buAutoNum type="arabicPeriod"/>
            </a:pPr>
            <a:r>
              <a:rPr lang="bs-Latn-BA" dirty="0"/>
              <a:t>Jedanput godišnje prikupljaju se podaci Ankete zadovoljstva korisnika </a:t>
            </a:r>
            <a:r>
              <a:rPr lang="bs-Latn-BA" dirty="0" err="1"/>
              <a:t>opštinskih</a:t>
            </a:r>
            <a:r>
              <a:rPr lang="bs-Latn-BA" dirty="0"/>
              <a:t> usluga u korisničkim opštinama </a:t>
            </a:r>
          </a:p>
          <a:p>
            <a:pPr marL="1428750" lvl="2" indent="-514350">
              <a:buAutoNum type="arabicPeriod"/>
            </a:pPr>
            <a:r>
              <a:rPr lang="bs-Latn-BA" dirty="0"/>
              <a:t>200 do 400 ispitanika se anketira jedanput godišnje</a:t>
            </a:r>
          </a:p>
          <a:p>
            <a:pPr marL="1428750" lvl="2" indent="-514350">
              <a:buAutoNum type="arabicPeriod"/>
            </a:pPr>
            <a:r>
              <a:rPr lang="bs-Latn-BA" dirty="0"/>
              <a:t>Anketiranje se vrši papirnim upitnikom (u prosjeku 27 zatvorenih pitanja, uključujući demografska pitanja)</a:t>
            </a:r>
          </a:p>
          <a:p>
            <a:pPr marL="1428750" lvl="2" indent="-514350">
              <a:buAutoNum type="arabicPeriod"/>
            </a:pPr>
            <a:r>
              <a:rPr lang="bs-Latn-BA" dirty="0"/>
              <a:t>Unos i kontrola podataka se vrši u MS Excelu</a:t>
            </a:r>
          </a:p>
          <a:p>
            <a:pPr marL="1428750" lvl="2" indent="-514350">
              <a:buAutoNum type="arabicPeriod"/>
            </a:pPr>
            <a:r>
              <a:rPr lang="bs-Latn-BA" dirty="0"/>
              <a:t>Očišćeni podaci se ubacuju u analitički </a:t>
            </a:r>
            <a:r>
              <a:rPr lang="bs-Latn-BA" dirty="0" err="1"/>
              <a:t>templejt</a:t>
            </a:r>
            <a:r>
              <a:rPr lang="bs-Latn-BA" dirty="0"/>
              <a:t> u MS Excelu</a:t>
            </a:r>
          </a:p>
          <a:p>
            <a:pPr marL="1428750" lvl="2" indent="-514350">
              <a:buAutoNum type="arabicPeriod"/>
            </a:pPr>
            <a:r>
              <a:rPr lang="bs-Latn-BA" dirty="0" err="1"/>
              <a:t>Templejt</a:t>
            </a:r>
            <a:r>
              <a:rPr lang="bs-Latn-BA" dirty="0"/>
              <a:t> automatski u odvojenom </a:t>
            </a:r>
            <a:r>
              <a:rPr lang="bs-Latn-BA" dirty="0" err="1"/>
              <a:t>sheet</a:t>
            </a:r>
            <a:r>
              <a:rPr lang="bs-Latn-BA" dirty="0"/>
              <a:t>-u proizvodi za svako anketno pitanje </a:t>
            </a:r>
          </a:p>
          <a:p>
            <a:pPr marL="1885950" lvl="3" indent="-514350">
              <a:buAutoNum type="arabicPeriod"/>
            </a:pPr>
            <a:r>
              <a:rPr lang="bs-Latn-BA" dirty="0"/>
              <a:t>Tabele</a:t>
            </a:r>
          </a:p>
          <a:p>
            <a:pPr marL="1885950" lvl="3" indent="-514350">
              <a:buAutoNum type="arabicPeriod"/>
            </a:pPr>
            <a:r>
              <a:rPr lang="bs-Latn-BA" dirty="0"/>
              <a:t>Grafikone </a:t>
            </a:r>
          </a:p>
          <a:p>
            <a:pPr marL="1885950" lvl="3" indent="-514350">
              <a:buAutoNum type="arabicPeriod"/>
            </a:pPr>
            <a:r>
              <a:rPr lang="bs-Latn-BA" dirty="0"/>
              <a:t>Tekstualni opis podataka u formi rečenica</a:t>
            </a:r>
          </a:p>
          <a:p>
            <a:pPr marL="1428750" lvl="2" indent="-514350">
              <a:buAutoNum type="arabicPeriod"/>
            </a:pPr>
            <a:r>
              <a:rPr lang="bs-Latn-BA" dirty="0"/>
              <a:t>Automatski se generiše cjelokupan statistički izvještaj za svaku opštinu i </a:t>
            </a:r>
            <a:r>
              <a:rPr lang="bs-Latn-BA" dirty="0" err="1"/>
              <a:t>importuje</a:t>
            </a:r>
            <a:r>
              <a:rPr lang="bs-Latn-BA" dirty="0"/>
              <a:t> u MS Word dokument (čitav proces traje 5-10 minuta). Izvještaj ima od 30 do 70 stranica. (Ovo je bila dodana vrijednost koje su prepoznale korisničke opštine)</a:t>
            </a:r>
          </a:p>
          <a:p>
            <a:pPr marL="1885950" lvl="3" indent="-514350">
              <a:buAutoNum type="arabicPeriod"/>
            </a:pPr>
            <a:endParaRPr lang="bs-Latn-BA" dirty="0"/>
          </a:p>
        </p:txBody>
      </p:sp>
    </p:spTree>
    <p:extLst>
      <p:ext uri="{BB962C8B-B14F-4D97-AF65-F5344CB8AC3E}">
        <p14:creationId xmlns:p14="http://schemas.microsoft.com/office/powerpoint/2010/main" val="9699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FF610-8813-3376-2381-2A4EF92A6F0A}"/>
              </a:ext>
            </a:extLst>
          </p:cNvPr>
          <p:cNvSpPr>
            <a:spLocks noGrp="1"/>
          </p:cNvSpPr>
          <p:nvPr>
            <p:ph type="title"/>
          </p:nvPr>
        </p:nvSpPr>
        <p:spPr/>
        <p:txBody>
          <a:bodyPr/>
          <a:lstStyle/>
          <a:p>
            <a:r>
              <a:rPr lang="bs-Latn-BA" dirty="0"/>
              <a:t>Koje su druge bitne karakteristike </a:t>
            </a:r>
            <a:r>
              <a:rPr lang="bs-Latn-BA" dirty="0" err="1"/>
              <a:t>templejta</a:t>
            </a:r>
            <a:r>
              <a:rPr lang="bs-Latn-BA" dirty="0"/>
              <a:t>?</a:t>
            </a:r>
          </a:p>
        </p:txBody>
      </p:sp>
      <p:sp>
        <p:nvSpPr>
          <p:cNvPr id="3" name="Content Placeholder 2">
            <a:extLst>
              <a:ext uri="{FF2B5EF4-FFF2-40B4-BE49-F238E27FC236}">
                <a16:creationId xmlns:a16="http://schemas.microsoft.com/office/drawing/2014/main" id="{6E91D57D-6CD3-483E-F18F-587CCE11CE73}"/>
              </a:ext>
            </a:extLst>
          </p:cNvPr>
          <p:cNvSpPr>
            <a:spLocks noGrp="1"/>
          </p:cNvSpPr>
          <p:nvPr>
            <p:ph idx="1"/>
          </p:nvPr>
        </p:nvSpPr>
        <p:spPr/>
        <p:txBody>
          <a:bodyPr/>
          <a:lstStyle/>
          <a:p>
            <a:pPr>
              <a:buFontTx/>
              <a:buChar char="-"/>
            </a:pPr>
            <a:r>
              <a:rPr lang="bs-Latn-BA" dirty="0"/>
              <a:t>MS Word i MS Excel fajlovi ne sadrže nikakve </a:t>
            </a:r>
            <a:r>
              <a:rPr lang="bs-Latn-BA" dirty="0" err="1"/>
              <a:t>skriptove</a:t>
            </a:r>
            <a:r>
              <a:rPr lang="bs-Latn-BA" dirty="0"/>
              <a:t> niti VBA programski kod (maksimalna sigurnost fajlova)</a:t>
            </a:r>
          </a:p>
          <a:p>
            <a:pPr>
              <a:buFontTx/>
              <a:buChar char="-"/>
            </a:pPr>
            <a:r>
              <a:rPr lang="bs-Latn-BA" dirty="0"/>
              <a:t>Koriste se samo osnovne i napredne funkcije MS Excela</a:t>
            </a:r>
          </a:p>
          <a:p>
            <a:pPr>
              <a:buFontTx/>
              <a:buChar char="-"/>
            </a:pPr>
            <a:r>
              <a:rPr lang="bs-Latn-BA" dirty="0" err="1"/>
              <a:t>Vlookup</a:t>
            </a:r>
            <a:r>
              <a:rPr lang="bs-Latn-BA" dirty="0"/>
              <a:t> funkcija se koristi za generisanje teksta</a:t>
            </a:r>
          </a:p>
          <a:p>
            <a:pPr>
              <a:buFontTx/>
              <a:buChar char="-"/>
            </a:pPr>
            <a:r>
              <a:rPr lang="bs-Latn-BA" dirty="0"/>
              <a:t>Inicijalno </a:t>
            </a:r>
            <a:r>
              <a:rPr lang="bs-Latn-BA" dirty="0" err="1"/>
              <a:t>templejt</a:t>
            </a:r>
            <a:r>
              <a:rPr lang="bs-Latn-BA" dirty="0"/>
              <a:t> je napravljen na bosanskom jeziku (miješanje srpskog i hrvatskog jezika, latinično pismo)</a:t>
            </a:r>
          </a:p>
          <a:p>
            <a:pPr>
              <a:buFontTx/>
              <a:buChar char="-"/>
            </a:pPr>
            <a:endParaRPr lang="bs-Latn-BA" dirty="0"/>
          </a:p>
        </p:txBody>
      </p:sp>
    </p:spTree>
    <p:extLst>
      <p:ext uri="{BB962C8B-B14F-4D97-AF65-F5344CB8AC3E}">
        <p14:creationId xmlns:p14="http://schemas.microsoft.com/office/powerpoint/2010/main" val="814784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8C0C9-5A0B-797F-6A4B-944B27AF5A86}"/>
              </a:ext>
            </a:extLst>
          </p:cNvPr>
          <p:cNvSpPr>
            <a:spLocks noGrp="1"/>
          </p:cNvSpPr>
          <p:nvPr>
            <p:ph type="title"/>
          </p:nvPr>
        </p:nvSpPr>
        <p:spPr/>
        <p:txBody>
          <a:bodyPr/>
          <a:lstStyle/>
          <a:p>
            <a:r>
              <a:rPr lang="bs-Latn-BA" dirty="0"/>
              <a:t>Kako se </a:t>
            </a:r>
            <a:r>
              <a:rPr lang="bs-Latn-BA" dirty="0" err="1"/>
              <a:t>templejt</a:t>
            </a:r>
            <a:r>
              <a:rPr lang="bs-Latn-BA" dirty="0"/>
              <a:t> razvijao kroz vrijeme?</a:t>
            </a:r>
          </a:p>
        </p:txBody>
      </p:sp>
      <p:sp>
        <p:nvSpPr>
          <p:cNvPr id="3" name="Content Placeholder 2">
            <a:extLst>
              <a:ext uri="{FF2B5EF4-FFF2-40B4-BE49-F238E27FC236}">
                <a16:creationId xmlns:a16="http://schemas.microsoft.com/office/drawing/2014/main" id="{50A47451-195F-4E36-F096-46F1A7B003EC}"/>
              </a:ext>
            </a:extLst>
          </p:cNvPr>
          <p:cNvSpPr>
            <a:spLocks noGrp="1"/>
          </p:cNvSpPr>
          <p:nvPr>
            <p:ph idx="1"/>
          </p:nvPr>
        </p:nvSpPr>
        <p:spPr/>
        <p:txBody>
          <a:bodyPr>
            <a:normAutofit fontScale="92500" lnSpcReduction="20000"/>
          </a:bodyPr>
          <a:lstStyle/>
          <a:p>
            <a:r>
              <a:rPr lang="bs-Latn-BA" dirty="0"/>
              <a:t>2018 su dodate nove kros </a:t>
            </a:r>
            <a:r>
              <a:rPr lang="bs-Latn-BA" dirty="0" err="1"/>
              <a:t>tabulacije</a:t>
            </a:r>
            <a:r>
              <a:rPr lang="bs-Latn-BA" dirty="0"/>
              <a:t> vezano za grafičko prikazivanje podataka po spolu</a:t>
            </a:r>
          </a:p>
          <a:p>
            <a:r>
              <a:rPr lang="bs-Latn-BA" dirty="0"/>
              <a:t>2021 općine sa hrvatskom većinom </a:t>
            </a:r>
            <a:r>
              <a:rPr lang="bs-Latn-BA" dirty="0" err="1"/>
              <a:t>zahtjevaju</a:t>
            </a:r>
            <a:r>
              <a:rPr lang="bs-Latn-BA" dirty="0"/>
              <a:t> </a:t>
            </a:r>
            <a:r>
              <a:rPr lang="bs-Latn-BA" dirty="0" err="1"/>
              <a:t>prevođenje</a:t>
            </a:r>
            <a:r>
              <a:rPr lang="bs-Latn-BA" dirty="0"/>
              <a:t> </a:t>
            </a:r>
            <a:r>
              <a:rPr lang="bs-Latn-BA" dirty="0" err="1"/>
              <a:t>templejta</a:t>
            </a:r>
            <a:r>
              <a:rPr lang="bs-Latn-BA" dirty="0"/>
              <a:t> sa bosanskog na hrvatski jezik</a:t>
            </a:r>
          </a:p>
          <a:p>
            <a:pPr lvl="1"/>
            <a:r>
              <a:rPr lang="bs-Latn-BA" dirty="0"/>
              <a:t>Automatski prevodioci sa bosanskog na hrvatski jezik nisu mogli prevoditi grafikone u MS Wordu pa je bilo potrebno </a:t>
            </a:r>
            <a:r>
              <a:rPr lang="bs-Latn-BA" dirty="0" err="1"/>
              <a:t>izmjeniti</a:t>
            </a:r>
            <a:r>
              <a:rPr lang="bs-Latn-BA" dirty="0"/>
              <a:t> MS Excel</a:t>
            </a:r>
          </a:p>
          <a:p>
            <a:r>
              <a:rPr lang="bs-Latn-BA" dirty="0"/>
              <a:t>2022 opštine sa srpskom većinom </a:t>
            </a:r>
            <a:r>
              <a:rPr lang="bs-Latn-BA" dirty="0" err="1"/>
              <a:t>zahtjevaju</a:t>
            </a:r>
            <a:r>
              <a:rPr lang="bs-Latn-BA" dirty="0"/>
              <a:t> </a:t>
            </a:r>
            <a:r>
              <a:rPr lang="bs-Latn-BA" dirty="0" err="1"/>
              <a:t>prevođenje</a:t>
            </a:r>
            <a:r>
              <a:rPr lang="bs-Latn-BA" dirty="0"/>
              <a:t> </a:t>
            </a:r>
            <a:r>
              <a:rPr lang="bs-Latn-BA" dirty="0" err="1"/>
              <a:t>templejta</a:t>
            </a:r>
            <a:r>
              <a:rPr lang="bs-Latn-BA" dirty="0"/>
              <a:t> na srpski jezik i ćirilicu</a:t>
            </a:r>
          </a:p>
          <a:p>
            <a:pPr lvl="1"/>
            <a:r>
              <a:rPr lang="bs-Latn-BA" dirty="0"/>
              <a:t>Iz istih razloga kao i kod hrvatskog jezika grafikoni su bili problem, prilikom </a:t>
            </a:r>
            <a:r>
              <a:rPr lang="bs-Latn-BA" dirty="0" err="1"/>
              <a:t>preslovljavanja</a:t>
            </a:r>
            <a:r>
              <a:rPr lang="bs-Latn-BA" dirty="0"/>
              <a:t> bosanskog jezika na ćirilicu (čime se dobijala ijekavska verzija srpskog jezika na ćirilici koja se koristi u Bosni i Hercegovini</a:t>
            </a:r>
          </a:p>
          <a:p>
            <a:r>
              <a:rPr lang="bs-Latn-BA" dirty="0"/>
              <a:t>Lektor za hrvatski i lektor srpski jezik su angažovani kako bi se podigao </a:t>
            </a:r>
            <a:r>
              <a:rPr lang="bs-Latn-BA" dirty="0" err="1"/>
              <a:t>kvalitet</a:t>
            </a:r>
            <a:r>
              <a:rPr lang="bs-Latn-BA" dirty="0"/>
              <a:t> prevoda izvještaja (u dogovoru sa korisničkim opštinama)</a:t>
            </a:r>
          </a:p>
        </p:txBody>
      </p:sp>
    </p:spTree>
    <p:extLst>
      <p:ext uri="{BB962C8B-B14F-4D97-AF65-F5344CB8AC3E}">
        <p14:creationId xmlns:p14="http://schemas.microsoft.com/office/powerpoint/2010/main" val="1899042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85FAF-3C09-58A7-AA53-AC659E65DE62}"/>
              </a:ext>
            </a:extLst>
          </p:cNvPr>
          <p:cNvSpPr>
            <a:spLocks noGrp="1"/>
          </p:cNvSpPr>
          <p:nvPr>
            <p:ph type="title"/>
          </p:nvPr>
        </p:nvSpPr>
        <p:spPr/>
        <p:txBody>
          <a:bodyPr/>
          <a:lstStyle/>
          <a:p>
            <a:r>
              <a:rPr lang="bs-Latn-BA" dirty="0"/>
              <a:t>Proces </a:t>
            </a:r>
            <a:r>
              <a:rPr lang="bs-Latn-BA" dirty="0" err="1"/>
              <a:t>prevođenja</a:t>
            </a:r>
            <a:endParaRPr lang="bs-Latn-BA" dirty="0"/>
          </a:p>
        </p:txBody>
      </p:sp>
      <p:sp>
        <p:nvSpPr>
          <p:cNvPr id="3" name="Content Placeholder 2">
            <a:extLst>
              <a:ext uri="{FF2B5EF4-FFF2-40B4-BE49-F238E27FC236}">
                <a16:creationId xmlns:a16="http://schemas.microsoft.com/office/drawing/2014/main" id="{9F1E8832-AC28-FCA3-2E12-280DE215ACEE}"/>
              </a:ext>
            </a:extLst>
          </p:cNvPr>
          <p:cNvSpPr>
            <a:spLocks noGrp="1"/>
          </p:cNvSpPr>
          <p:nvPr>
            <p:ph idx="1"/>
          </p:nvPr>
        </p:nvSpPr>
        <p:spPr/>
        <p:txBody>
          <a:bodyPr/>
          <a:lstStyle/>
          <a:p>
            <a:pPr marL="514350" indent="-514350">
              <a:buAutoNum type="arabicPeriod"/>
            </a:pPr>
            <a:r>
              <a:rPr lang="bs-Latn-BA" dirty="0"/>
              <a:t>Hrvatski jezik </a:t>
            </a:r>
          </a:p>
          <a:p>
            <a:pPr lvl="1"/>
            <a:r>
              <a:rPr lang="bs-Latn-BA" dirty="0" err="1"/>
              <a:t>Prevođenje</a:t>
            </a:r>
            <a:r>
              <a:rPr lang="bs-Latn-BA" dirty="0"/>
              <a:t> </a:t>
            </a:r>
            <a:r>
              <a:rPr lang="bs-Latn-BA" dirty="0" err="1"/>
              <a:t>templejta</a:t>
            </a:r>
            <a:r>
              <a:rPr lang="bs-Latn-BA" dirty="0"/>
              <a:t> za jednu općinu je trajalo oko jednog sata pa je odlučeno da se radi ručno koristeći funkciju </a:t>
            </a:r>
            <a:r>
              <a:rPr lang="bs-Latn-BA" dirty="0" err="1"/>
              <a:t>find</a:t>
            </a:r>
            <a:r>
              <a:rPr lang="bs-Latn-BA" dirty="0"/>
              <a:t>/</a:t>
            </a:r>
            <a:r>
              <a:rPr lang="bs-Latn-BA" dirty="0" err="1"/>
              <a:t>replace</a:t>
            </a:r>
            <a:r>
              <a:rPr lang="bs-Latn-BA" dirty="0"/>
              <a:t> budući da se radilo o manje od 10 općina</a:t>
            </a:r>
          </a:p>
          <a:p>
            <a:pPr marL="514350" indent="-514350">
              <a:buAutoNum type="arabicPeriod"/>
            </a:pPr>
            <a:r>
              <a:rPr lang="bs-Latn-BA" dirty="0"/>
              <a:t>Srpski jezik</a:t>
            </a:r>
          </a:p>
          <a:p>
            <a:pPr lvl="1"/>
            <a:r>
              <a:rPr lang="bs-Latn-BA" dirty="0"/>
              <a:t>Prebacivanje na ćirilicu se pokazalo posebno zahtjevno kod ubacivanja ćiriličnog teksta u MS Excel formule gdje se dobija hibridni latinično-ćirilični tekst (=COUNTIFS(Podaci!C8:OL8,"</a:t>
            </a:r>
            <a:r>
              <a:rPr lang="ru-RU" dirty="0" err="1">
                <a:solidFill>
                  <a:srgbClr val="FF0000"/>
                </a:solidFill>
              </a:rPr>
              <a:t>Врло</a:t>
            </a:r>
            <a:r>
              <a:rPr lang="ru-RU" dirty="0">
                <a:solidFill>
                  <a:srgbClr val="FF0000"/>
                </a:solidFill>
              </a:rPr>
              <a:t> </a:t>
            </a:r>
            <a:r>
              <a:rPr lang="ru-RU" dirty="0" err="1">
                <a:solidFill>
                  <a:srgbClr val="FF0000"/>
                </a:solidFill>
              </a:rPr>
              <a:t>задовољни</a:t>
            </a:r>
            <a:r>
              <a:rPr lang="ru-RU" dirty="0"/>
              <a:t>", </a:t>
            </a:r>
            <a:r>
              <a:rPr lang="bs-Latn-BA" dirty="0"/>
              <a:t>Podaci!C42:OL42,"</a:t>
            </a:r>
            <a:r>
              <a:rPr lang="ru-RU" dirty="0">
                <a:solidFill>
                  <a:srgbClr val="FF0000"/>
                </a:solidFill>
              </a:rPr>
              <a:t>Да</a:t>
            </a:r>
            <a:r>
              <a:rPr lang="ru-RU" dirty="0"/>
              <a:t>")</a:t>
            </a:r>
            <a:r>
              <a:rPr lang="bs-Latn-BA" dirty="0"/>
              <a:t> </a:t>
            </a:r>
          </a:p>
          <a:p>
            <a:pPr lvl="1"/>
            <a:r>
              <a:rPr lang="bs-Latn-BA" dirty="0"/>
              <a:t>odlučeno je da se napravi aplikacija u </a:t>
            </a:r>
            <a:r>
              <a:rPr lang="bs-Latn-BA" dirty="0" err="1"/>
              <a:t>Python</a:t>
            </a:r>
            <a:r>
              <a:rPr lang="bs-Latn-BA" dirty="0"/>
              <a:t>-u koja će ubaciti ćirilični tekst u latinični </a:t>
            </a:r>
            <a:r>
              <a:rPr lang="bs-Latn-BA" dirty="0" err="1"/>
              <a:t>templejt</a:t>
            </a:r>
            <a:r>
              <a:rPr lang="bs-Latn-BA" dirty="0"/>
              <a:t> obavljati koliko je moguće više automatski</a:t>
            </a:r>
          </a:p>
        </p:txBody>
      </p:sp>
    </p:spTree>
    <p:extLst>
      <p:ext uri="{BB962C8B-B14F-4D97-AF65-F5344CB8AC3E}">
        <p14:creationId xmlns:p14="http://schemas.microsoft.com/office/powerpoint/2010/main" val="1601065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D4BD9-C8D9-208D-48C0-E2772CE07161}"/>
              </a:ext>
            </a:extLst>
          </p:cNvPr>
          <p:cNvSpPr>
            <a:spLocks noGrp="1"/>
          </p:cNvSpPr>
          <p:nvPr>
            <p:ph type="title"/>
          </p:nvPr>
        </p:nvSpPr>
        <p:spPr/>
        <p:txBody>
          <a:bodyPr/>
          <a:lstStyle/>
          <a:p>
            <a:r>
              <a:rPr lang="bs-Latn-BA" dirty="0"/>
              <a:t>Razvoj </a:t>
            </a:r>
            <a:r>
              <a:rPr lang="bs-Latn-BA" dirty="0" err="1"/>
              <a:t>Python</a:t>
            </a:r>
            <a:r>
              <a:rPr lang="bs-Latn-BA" dirty="0"/>
              <a:t> programa za konverziju na ćirilicu (i srpski jezik)</a:t>
            </a:r>
          </a:p>
        </p:txBody>
      </p:sp>
      <p:sp>
        <p:nvSpPr>
          <p:cNvPr id="3" name="Content Placeholder 2">
            <a:extLst>
              <a:ext uri="{FF2B5EF4-FFF2-40B4-BE49-F238E27FC236}">
                <a16:creationId xmlns:a16="http://schemas.microsoft.com/office/drawing/2014/main" id="{F157693F-99D3-2F53-E50F-9F6E9937821B}"/>
              </a:ext>
            </a:extLst>
          </p:cNvPr>
          <p:cNvSpPr>
            <a:spLocks noGrp="1"/>
          </p:cNvSpPr>
          <p:nvPr>
            <p:ph idx="1"/>
          </p:nvPr>
        </p:nvSpPr>
        <p:spPr/>
        <p:txBody>
          <a:bodyPr/>
          <a:lstStyle/>
          <a:p>
            <a:r>
              <a:rPr lang="bs-Latn-BA" dirty="0" err="1"/>
              <a:t>Python</a:t>
            </a:r>
            <a:r>
              <a:rPr lang="bs-Latn-BA" dirty="0"/>
              <a:t> je </a:t>
            </a:r>
            <a:r>
              <a:rPr lang="bs-Latn-BA" dirty="0" err="1"/>
              <a:t>veom</a:t>
            </a:r>
            <a:r>
              <a:rPr lang="bs-Latn-BA" dirty="0"/>
              <a:t> moćan programski jezik koji može da mijenja čitav MS Excel </a:t>
            </a:r>
            <a:r>
              <a:rPr lang="bs-Latn-BA" dirty="0" err="1"/>
              <a:t>fajl</a:t>
            </a:r>
            <a:r>
              <a:rPr lang="bs-Latn-BA" dirty="0"/>
              <a:t> kao cjelinu - našem slučaju </a:t>
            </a:r>
            <a:r>
              <a:rPr lang="bs-Latn-BA" dirty="0" err="1"/>
              <a:t>fajl</a:t>
            </a:r>
            <a:r>
              <a:rPr lang="bs-Latn-BA" dirty="0"/>
              <a:t> koji ima preko 30 analitičkih </a:t>
            </a:r>
            <a:r>
              <a:rPr lang="bs-Latn-BA" dirty="0" err="1"/>
              <a:t>sheet</a:t>
            </a:r>
            <a:r>
              <a:rPr lang="bs-Latn-BA" dirty="0"/>
              <a:t>-ova</a:t>
            </a:r>
          </a:p>
          <a:p>
            <a:r>
              <a:rPr lang="bs-Latn-BA" dirty="0"/>
              <a:t>Jedna riječ se može </a:t>
            </a:r>
            <a:r>
              <a:rPr lang="bs-Latn-BA" dirty="0" err="1"/>
              <a:t>zamjeniti</a:t>
            </a:r>
            <a:r>
              <a:rPr lang="bs-Latn-BA" dirty="0"/>
              <a:t> drugom u svim </a:t>
            </a:r>
            <a:r>
              <a:rPr lang="bs-Latn-BA" dirty="0" err="1"/>
              <a:t>sheet</a:t>
            </a:r>
            <a:r>
              <a:rPr lang="bs-Latn-BA" dirty="0"/>
              <a:t>-ovima jednom komandom</a:t>
            </a:r>
          </a:p>
          <a:p>
            <a:r>
              <a:rPr lang="bs-Latn-BA" dirty="0"/>
              <a:t>Prva faza je išla u pravcu razvoja </a:t>
            </a:r>
            <a:r>
              <a:rPr lang="bs-Latn-BA" dirty="0" err="1"/>
              <a:t>riječnika</a:t>
            </a:r>
            <a:r>
              <a:rPr lang="bs-Latn-BA" dirty="0"/>
              <a:t> teksta s jedne strane na bosanskom jeziku a s druge strane na ćirilici i na srpskom jeziku</a:t>
            </a:r>
          </a:p>
          <a:p>
            <a:r>
              <a:rPr lang="bs-Latn-BA" dirty="0"/>
              <a:t>U prvoj fazi smo </a:t>
            </a:r>
            <a:r>
              <a:rPr lang="bs-Latn-BA" dirty="0" err="1"/>
              <a:t>pokušali</a:t>
            </a:r>
            <a:r>
              <a:rPr lang="bs-Latn-BA" dirty="0"/>
              <a:t> da napravimo univerzalni rječnik koji bi mijenjao čitav analitički </a:t>
            </a:r>
            <a:r>
              <a:rPr lang="bs-Latn-BA" dirty="0" err="1"/>
              <a:t>fajl</a:t>
            </a:r>
            <a:endParaRPr lang="bs-Latn-BA" dirty="0"/>
          </a:p>
          <a:p>
            <a:pPr marL="0" indent="0">
              <a:buNone/>
            </a:pPr>
            <a:endParaRPr lang="bs-Latn-BA" dirty="0"/>
          </a:p>
        </p:txBody>
      </p:sp>
    </p:spTree>
    <p:extLst>
      <p:ext uri="{BB962C8B-B14F-4D97-AF65-F5344CB8AC3E}">
        <p14:creationId xmlns:p14="http://schemas.microsoft.com/office/powerpoint/2010/main" val="3388753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1317</Words>
  <Application>Microsoft Office PowerPoint</Application>
  <PresentationFormat>Widescreen</PresentationFormat>
  <Paragraphs>95</Paragraphs>
  <Slides>21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Calibri</vt:lpstr>
      <vt:lpstr>Calibri Light</vt:lpstr>
      <vt:lpstr>Office Theme</vt:lpstr>
      <vt:lpstr>1_Office Theme</vt:lpstr>
      <vt:lpstr>Korištenje programskog jezika Python u adaptaciji i unapređenju postojećih statističkih istraživanja koje se koriste u evaluaciji lokalnih politika u Bosni i Hercegovini i nacionalnih politika u Srbiji </vt:lpstr>
      <vt:lpstr>O čemu je prezentacija?</vt:lpstr>
      <vt:lpstr>Osnovni podaci o projektima u kojima su vršene adaptacije evaluacionih templejta</vt:lpstr>
      <vt:lpstr>1. Slučaj</vt:lpstr>
      <vt:lpstr>Kako funkcioniše templejt?</vt:lpstr>
      <vt:lpstr>Koje su druge bitne karakteristike templejta?</vt:lpstr>
      <vt:lpstr>Kako se templejt razvijao kroz vrijeme?</vt:lpstr>
      <vt:lpstr>Proces prevođenja</vt:lpstr>
      <vt:lpstr>Razvoj Python programa za konverziju na ćirilicu (i srpski jezik)</vt:lpstr>
      <vt:lpstr>Naučene lekcije – vezane za programiranje u Python-u</vt:lpstr>
      <vt:lpstr>Naučene lekcije vezane za demokratske procese u evaluaciji</vt:lpstr>
      <vt:lpstr>PowerPoint Presentation</vt:lpstr>
      <vt:lpstr>2. Slučaj </vt:lpstr>
      <vt:lpstr>Analitički izvještaj MICS6 istraživanja Srbija i Srbija romska naselja 2019</vt:lpstr>
      <vt:lpstr>Koji je osnovni problem pri izradi tematskih sekundarnih analiza podataka?</vt:lpstr>
      <vt:lpstr>Šta je željeno stanje iz perspektive analitičara sekundarnih analiza u MICS6 istraživanju?</vt:lpstr>
      <vt:lpstr>Kako Python program može pomoći?</vt:lpstr>
      <vt:lpstr>Standardna MICS6 tabela:</vt:lpstr>
      <vt:lpstr>Poboljšana MICS6 tabela:</vt:lpstr>
      <vt:lpstr>Šta je sve automatizovano?</vt:lpstr>
      <vt:lpstr>Zaključci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Fahrudin Memic</dc:creator>
  <cp:lastModifiedBy>Fahrudin Memic</cp:lastModifiedBy>
  <cp:revision>6</cp:revision>
  <dcterms:created xsi:type="dcterms:W3CDTF">2023-09-27T16:53:20Z</dcterms:created>
  <dcterms:modified xsi:type="dcterms:W3CDTF">2023-09-27T21:44:29Z</dcterms:modified>
</cp:coreProperties>
</file>