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70" r:id="rId2"/>
    <p:sldId id="286" r:id="rId3"/>
    <p:sldId id="287" r:id="rId4"/>
    <p:sldId id="289" r:id="rId5"/>
    <p:sldId id="288" r:id="rId6"/>
    <p:sldId id="291" r:id="rId7"/>
    <p:sldId id="292" r:id="rId8"/>
    <p:sldId id="285" r:id="rId9"/>
    <p:sldId id="290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swald" panose="00000500000000000000" pitchFamily="2" charset="-18"/>
      <p:regular r:id="rId16"/>
      <p:bold r:id="rId17"/>
    </p:embeddedFont>
    <p:embeddedFont>
      <p:font typeface="Oswald Regular" panose="00000500000000000000" charset="-18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emenRisto.BIZJAK@maribor.si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008000"/>
    <a:srgbClr val="663300"/>
    <a:srgbClr val="660033"/>
    <a:srgbClr val="003399"/>
    <a:srgbClr val="009900"/>
    <a:srgbClr val="008F00"/>
    <a:srgbClr val="808000"/>
    <a:srgbClr val="6666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4EABD2-254F-4FA1-829D-9198DF5C1BAD}">
  <a:tblStyle styleId="{734EABD2-254F-4FA1-829D-9198DF5C1B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16" autoAdjust="0"/>
  </p:normalViewPr>
  <p:slideViewPr>
    <p:cSldViewPr snapToGrid="0">
      <p:cViewPr varScale="1">
        <p:scale>
          <a:sx n="201" d="100"/>
          <a:sy n="201" d="100"/>
        </p:scale>
        <p:origin x="654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25859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8bc71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8bc71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8bc71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8bc71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8bc71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8bc71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902342b01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902342b01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337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8bc71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8bc71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8bc71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8bc71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21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8bc71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8bc71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142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8bc71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8bc71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64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8bc71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8bc71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64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8239807" y="4692564"/>
            <a:ext cx="904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YES TEAM MARIBOR</a:t>
            </a:r>
            <a:endParaRPr sz="5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FUTURE CITIES OF SOUTH EAST EUROPE</a:t>
            </a:r>
            <a:endParaRPr sz="5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43121" y="4778250"/>
            <a:ext cx="766723" cy="26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61254" y="4778252"/>
            <a:ext cx="936477" cy="2618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1"/>
          <p:cNvCxnSpPr/>
          <p:nvPr/>
        </p:nvCxnSpPr>
        <p:spPr>
          <a:xfrm>
            <a:off x="6435613" y="4731644"/>
            <a:ext cx="900" cy="340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Google Shape;10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13602" y="4710523"/>
            <a:ext cx="367379" cy="34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>
            <a:off x="7228931" y="4731644"/>
            <a:ext cx="900" cy="340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1"/>
          <p:cNvCxnSpPr/>
          <p:nvPr/>
        </p:nvCxnSpPr>
        <p:spPr>
          <a:xfrm>
            <a:off x="8218299" y="4731644"/>
            <a:ext cx="900" cy="340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1"/>
          <p:cNvCxnSpPr/>
          <p:nvPr/>
        </p:nvCxnSpPr>
        <p:spPr>
          <a:xfrm>
            <a:off x="5741092" y="4710525"/>
            <a:ext cx="900" cy="340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2C538D92-49A0-6033-9335-172246198F9F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87327035-660A-7346-F54C-2A9F5557BFFC}"/>
              </a:ext>
            </a:extLst>
          </p:cNvPr>
          <p:cNvSpPr/>
          <p:nvPr/>
        </p:nvSpPr>
        <p:spPr>
          <a:xfrm>
            <a:off x="7075409" y="4636172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76985473-8C94-499C-89A2-71C2E6C220CD}"/>
              </a:ext>
            </a:extLst>
          </p:cNvPr>
          <p:cNvSpPr/>
          <p:nvPr/>
        </p:nvSpPr>
        <p:spPr>
          <a:xfrm>
            <a:off x="5684759" y="4708485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noFill/>
            </a:endParaRPr>
          </a:p>
        </p:txBody>
      </p:sp>
      <p:sp>
        <p:nvSpPr>
          <p:cNvPr id="5" name="Google Shape;75;p15">
            <a:extLst>
              <a:ext uri="{FF2B5EF4-FFF2-40B4-BE49-F238E27FC236}">
                <a16:creationId xmlns:a16="http://schemas.microsoft.com/office/drawing/2014/main" id="{C85E8C73-7C72-01F1-06B6-9DA9E017A1B6}"/>
              </a:ext>
            </a:extLst>
          </p:cNvPr>
          <p:cNvSpPr txBox="1"/>
          <p:nvPr/>
        </p:nvSpPr>
        <p:spPr>
          <a:xfrm>
            <a:off x="376100" y="1155922"/>
            <a:ext cx="8354883" cy="1131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22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Jože Kos Grabar *</a:t>
            </a:r>
          </a:p>
          <a:p>
            <a:pPr lvl="0">
              <a:lnSpc>
                <a:spcPts val="500"/>
              </a:lnSpc>
            </a:pPr>
            <a:endParaRPr lang="sl-SI" sz="6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  <a:p>
            <a:pPr lvl="0">
              <a:lnSpc>
                <a:spcPts val="2400"/>
              </a:lnSpc>
            </a:pP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Osrednji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dejavniki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in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rezultati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prostorskega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načrtovanja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endParaRPr lang="sl-SI" sz="24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  <a:p>
            <a:pPr lvl="0">
              <a:lnSpc>
                <a:spcPts val="2400"/>
              </a:lnSpc>
            </a:pP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na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občinski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ravni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v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Sloveniji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na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začetku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XXI.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stoletja</a:t>
            </a:r>
            <a:endParaRPr lang="sl-SI" sz="24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8560F87F-FAD7-2F3B-21F9-A2E57F680662}"/>
              </a:ext>
            </a:extLst>
          </p:cNvPr>
          <p:cNvSpPr txBox="1"/>
          <p:nvPr/>
        </p:nvSpPr>
        <p:spPr>
          <a:xfrm>
            <a:off x="3009470" y="117538"/>
            <a:ext cx="5122486" cy="949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ts val="1800"/>
              </a:lnSpc>
            </a:pPr>
            <a:r>
              <a:rPr lang="sl-SI" sz="17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5. BIENALNA KONFERENCA </a:t>
            </a:r>
          </a:p>
          <a:p>
            <a:pPr lvl="0">
              <a:lnSpc>
                <a:spcPts val="1800"/>
              </a:lnSpc>
            </a:pPr>
            <a:r>
              <a:rPr lang="sl-SI" sz="17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MREŽE EVALVATORJEV ZAHODNEGA BALKANA       WBEN5, Ljubljana, 29. in 30. september 2023</a:t>
            </a:r>
            <a:endParaRPr lang="en-US" sz="17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sp>
        <p:nvSpPr>
          <p:cNvPr id="4" name="Google Shape;54;p9">
            <a:extLst>
              <a:ext uri="{FF2B5EF4-FFF2-40B4-BE49-F238E27FC236}">
                <a16:creationId xmlns:a16="http://schemas.microsoft.com/office/drawing/2014/main" id="{2B08F461-1655-27CA-AEC0-083EBCAABEFF}"/>
              </a:ext>
            </a:extLst>
          </p:cNvPr>
          <p:cNvSpPr txBox="1"/>
          <p:nvPr/>
        </p:nvSpPr>
        <p:spPr>
          <a:xfrm>
            <a:off x="356256" y="2250224"/>
            <a:ext cx="8575068" cy="201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Uporabljeni način ‚evalvacije‘ za zadevno temo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Antropogene danosti in razvojni potenciali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(po sektorjih – prostorski vidik)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Naravne prostorske in </a:t>
            </a:r>
            <a:r>
              <a:rPr lang="sl-SI" sz="20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okoljske</a:t>
            </a:r>
            <a:r>
              <a:rPr lang="sl-SI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danosti, omejitve in varstvene zahteve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Prostorski rezultati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(procesi, stanje … perspektive)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Udeleženi družbeni subjekti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(vloga, perspektive)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Sistem prostorskega načrtovanja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(pretekle spremembe … perspektive)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73" y="159130"/>
            <a:ext cx="1488093" cy="730268"/>
          </a:xfrm>
          <a:prstGeom prst="rect">
            <a:avLst/>
          </a:prstGeom>
        </p:spPr>
      </p:pic>
      <p:sp>
        <p:nvSpPr>
          <p:cNvPr id="16" name="Google Shape;54;p9">
            <a:extLst>
              <a:ext uri="{FF2B5EF4-FFF2-40B4-BE49-F238E27FC236}">
                <a16:creationId xmlns:a16="http://schemas.microsoft.com/office/drawing/2014/main" id="{2B08F461-1655-27CA-AEC0-083EBCAABEFF}"/>
              </a:ext>
            </a:extLst>
          </p:cNvPr>
          <p:cNvSpPr txBox="1"/>
          <p:nvPr/>
        </p:nvSpPr>
        <p:spPr>
          <a:xfrm>
            <a:off x="3266987" y="4312545"/>
            <a:ext cx="5734203" cy="8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ts val="1600"/>
              </a:lnSpc>
            </a:pPr>
            <a:r>
              <a:rPr lang="sl-SI" sz="20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*</a:t>
            </a:r>
            <a:r>
              <a:rPr lang="sl-SI" sz="15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univ. dipl. inž. geod., pooblaščeni prostorski načrtovalec</a:t>
            </a:r>
          </a:p>
          <a:p>
            <a:pPr algn="r">
              <a:lnSpc>
                <a:spcPts val="1600"/>
              </a:lnSpc>
            </a:pPr>
            <a:r>
              <a:rPr lang="sl-SI" sz="15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   ZUM urbanizem, planiranje, projektiranje d.o.o., Maribor, Slovenija</a:t>
            </a:r>
          </a:p>
          <a:p>
            <a:pPr algn="r">
              <a:lnSpc>
                <a:spcPts val="1600"/>
              </a:lnSpc>
            </a:pPr>
            <a:r>
              <a:rPr lang="sl-SI" sz="15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   Slovensko društvo evalvatorjev (SDE), Ljubljana, Slovenija</a:t>
            </a:r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FA2A5E65-958B-23F3-C488-CAB67426ECFB}"/>
              </a:ext>
            </a:extLst>
          </p:cNvPr>
          <p:cNvCxnSpPr>
            <a:cxnSpLocks/>
          </p:cNvCxnSpPr>
          <p:nvPr/>
        </p:nvCxnSpPr>
        <p:spPr>
          <a:xfrm>
            <a:off x="3499615" y="4310633"/>
            <a:ext cx="5389108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>
            <a:extLst>
              <a:ext uri="{FF2B5EF4-FFF2-40B4-BE49-F238E27FC236}">
                <a16:creationId xmlns:a16="http://schemas.microsoft.com/office/drawing/2014/main" id="{0F29F9AE-E980-2889-47EB-07E36B31D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1" y="178292"/>
            <a:ext cx="673290" cy="91396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DA2313A-FC87-D923-8B0D-12C147C89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837" y="248626"/>
            <a:ext cx="640770" cy="6407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2C538D92-49A0-6033-9335-172246198F9F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87327035-660A-7346-F54C-2A9F5557BFFC}"/>
              </a:ext>
            </a:extLst>
          </p:cNvPr>
          <p:cNvSpPr/>
          <p:nvPr/>
        </p:nvSpPr>
        <p:spPr>
          <a:xfrm>
            <a:off x="7075409" y="4636172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76985473-8C94-499C-89A2-71C2E6C220CD}"/>
              </a:ext>
            </a:extLst>
          </p:cNvPr>
          <p:cNvSpPr/>
          <p:nvPr/>
        </p:nvSpPr>
        <p:spPr>
          <a:xfrm>
            <a:off x="5684759" y="4708485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noFill/>
            </a:endParaRPr>
          </a:p>
        </p:txBody>
      </p:sp>
      <p:sp>
        <p:nvSpPr>
          <p:cNvPr id="5" name="Google Shape;75;p15">
            <a:extLst>
              <a:ext uri="{FF2B5EF4-FFF2-40B4-BE49-F238E27FC236}">
                <a16:creationId xmlns:a16="http://schemas.microsoft.com/office/drawing/2014/main" id="{C85E8C73-7C72-01F1-06B6-9DA9E017A1B6}"/>
              </a:ext>
            </a:extLst>
          </p:cNvPr>
          <p:cNvSpPr txBox="1"/>
          <p:nvPr/>
        </p:nvSpPr>
        <p:spPr>
          <a:xfrm>
            <a:off x="358950" y="1170568"/>
            <a:ext cx="8354883" cy="6036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Uporabljeni način ‚evalvacije‘ za zadevno temo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F66BB49A-DE62-EA3C-F61C-649CDF65D928}"/>
              </a:ext>
            </a:extLst>
          </p:cNvPr>
          <p:cNvSpPr txBox="1">
            <a:spLocks/>
          </p:cNvSpPr>
          <p:nvPr/>
        </p:nvSpPr>
        <p:spPr>
          <a:xfrm>
            <a:off x="444934" y="1525754"/>
            <a:ext cx="8717773" cy="224135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85800" rtl="0" eaLnBrk="1" latinLnBrk="0" hangingPunct="1">
              <a:lnSpc>
                <a:spcPts val="26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accent1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sl-SI" sz="2000" u="sng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Osebna strokovna analiza in sinteza</a:t>
            </a:r>
            <a:r>
              <a:rPr lang="sl-SI" sz="20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l-SI" sz="20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l-SI" sz="18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zobraževanje in profesionalno 40-letno delovanje na področju prostorskega in urbanističnega planiranja na lokalni in regionalni ravni:</a:t>
            </a:r>
          </a:p>
          <a:p>
            <a:pPr marL="216000" indent="-1800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sl-SI" sz="16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dodiplomski </a:t>
            </a:r>
            <a:r>
              <a:rPr lang="sl-SI" sz="1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študij</a:t>
            </a:r>
            <a:r>
              <a:rPr lang="sl-SI" sz="16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(1978–1983) in podiplomski študij (1992–1995)</a:t>
            </a:r>
          </a:p>
          <a:p>
            <a:pPr marL="216000" indent="-1800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sl-SI" sz="1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priprava prostorskih aktov in strokovnih podlag </a:t>
            </a:r>
            <a:r>
              <a:rPr lang="sl-SI" sz="16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(1987–2023)</a:t>
            </a:r>
          </a:p>
          <a:p>
            <a:pPr marL="216000" indent="-1800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sl-SI" sz="16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avtorski </a:t>
            </a:r>
            <a:r>
              <a:rPr lang="sl-SI" sz="1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strokovni članki </a:t>
            </a:r>
            <a:r>
              <a:rPr lang="sl-SI" sz="16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(1994–2022)</a:t>
            </a:r>
          </a:p>
          <a:p>
            <a:pPr marL="216000" indent="-1800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sl-SI" sz="1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aktivnosti strokovnih združenj </a:t>
            </a:r>
            <a:r>
              <a:rPr lang="sl-SI" sz="16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(prostorsko planiranje, geodezija, </a:t>
            </a:r>
            <a:r>
              <a:rPr lang="sl-SI" sz="1600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evalviranje</a:t>
            </a:r>
            <a:r>
              <a:rPr lang="sl-SI" sz="16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1990–2023)</a:t>
            </a:r>
          </a:p>
        </p:txBody>
      </p:sp>
      <p:sp>
        <p:nvSpPr>
          <p:cNvPr id="31" name="Google Shape;75;p15">
            <a:extLst>
              <a:ext uri="{FF2B5EF4-FFF2-40B4-BE49-F238E27FC236}">
                <a16:creationId xmlns:a16="http://schemas.microsoft.com/office/drawing/2014/main" id="{8560F87F-FAD7-2F3B-21F9-A2E57F680662}"/>
              </a:ext>
            </a:extLst>
          </p:cNvPr>
          <p:cNvSpPr txBox="1"/>
          <p:nvPr/>
        </p:nvSpPr>
        <p:spPr>
          <a:xfrm>
            <a:off x="2965080" y="107268"/>
            <a:ext cx="5122486" cy="949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Osrednji dejavniki in rezultati prostorskega načrtovanja na občinski ravni v Sloveniji na začetku XXI. stoletja</a:t>
            </a:r>
            <a:endParaRPr lang="en-US" sz="16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73" y="159130"/>
            <a:ext cx="1488093" cy="73026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680F6B17-4521-136B-8C97-CA45173C6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1" y="178292"/>
            <a:ext cx="673290" cy="9139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5FFF2CD-AB5E-600B-C1B1-8ED14B83E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000783" y="3922823"/>
            <a:ext cx="6500581" cy="104974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3FC441B-55BE-DEA4-9A2E-743413404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31" y="3920266"/>
            <a:ext cx="6458132" cy="103975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F08464A-515E-4EDF-E9EB-9B9121531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837" y="248626"/>
            <a:ext cx="640770" cy="6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0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2C538D92-49A0-6033-9335-172246198F9F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87327035-660A-7346-F54C-2A9F5557BFFC}"/>
              </a:ext>
            </a:extLst>
          </p:cNvPr>
          <p:cNvSpPr/>
          <p:nvPr/>
        </p:nvSpPr>
        <p:spPr>
          <a:xfrm>
            <a:off x="7075409" y="4636172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76985473-8C94-499C-89A2-71C2E6C220CD}"/>
              </a:ext>
            </a:extLst>
          </p:cNvPr>
          <p:cNvSpPr/>
          <p:nvPr/>
        </p:nvSpPr>
        <p:spPr>
          <a:xfrm>
            <a:off x="5684759" y="4708485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noFill/>
            </a:endParaRPr>
          </a:p>
        </p:txBody>
      </p:sp>
      <p:sp>
        <p:nvSpPr>
          <p:cNvPr id="5" name="Google Shape;75;p15">
            <a:extLst>
              <a:ext uri="{FF2B5EF4-FFF2-40B4-BE49-F238E27FC236}">
                <a16:creationId xmlns:a16="http://schemas.microsoft.com/office/drawing/2014/main" id="{C85E8C73-7C72-01F1-06B6-9DA9E017A1B6}"/>
              </a:ext>
            </a:extLst>
          </p:cNvPr>
          <p:cNvSpPr txBox="1"/>
          <p:nvPr/>
        </p:nvSpPr>
        <p:spPr>
          <a:xfrm>
            <a:off x="287555" y="1108708"/>
            <a:ext cx="8803783" cy="6036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Antropogene </a:t>
            </a:r>
            <a:r>
              <a:rPr lang="it-IT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danosti</a:t>
            </a:r>
            <a:r>
              <a:rPr lang="it-IT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in </a:t>
            </a:r>
            <a:r>
              <a:rPr lang="it-IT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razvojni</a:t>
            </a:r>
            <a:r>
              <a:rPr lang="it-IT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it-IT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potenciali</a:t>
            </a:r>
            <a:r>
              <a:rPr lang="it-IT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it-IT" sz="18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(</a:t>
            </a:r>
            <a:r>
              <a:rPr lang="it-IT" sz="18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po</a:t>
            </a:r>
            <a:r>
              <a:rPr lang="it-IT" sz="18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it-IT" sz="18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sektorjih</a:t>
            </a:r>
            <a:r>
              <a:rPr lang="sl-SI" sz="18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– prostorski vidik</a:t>
            </a:r>
            <a:r>
              <a:rPr lang="it-IT" sz="18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)</a:t>
            </a:r>
            <a:endParaRPr lang="sl-SI" sz="18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sp>
        <p:nvSpPr>
          <p:cNvPr id="31" name="Google Shape;54;p9">
            <a:extLst>
              <a:ext uri="{FF2B5EF4-FFF2-40B4-BE49-F238E27FC236}">
                <a16:creationId xmlns:a16="http://schemas.microsoft.com/office/drawing/2014/main" id="{017582BD-4FFC-FDCA-4446-46DFD39EA7EE}"/>
              </a:ext>
            </a:extLst>
          </p:cNvPr>
          <p:cNvSpPr txBox="1"/>
          <p:nvPr/>
        </p:nvSpPr>
        <p:spPr>
          <a:xfrm>
            <a:off x="287555" y="1523512"/>
            <a:ext cx="4361045" cy="317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Poudarki DOSLEJ-POPREJ (po hierarhiji):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demografsko stanje, stanov. bivanje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promet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proizvodne in predelovalne dejavnosti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energetika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izobraževanje, razvoj kadrov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zdravstvo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oskrba-storitve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elektronske komunikacije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turizem, rekreacija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obramba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…</a:t>
            </a: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73" y="159130"/>
            <a:ext cx="1488093" cy="730268"/>
          </a:xfrm>
          <a:prstGeom prst="rect">
            <a:avLst/>
          </a:prstGeom>
        </p:spPr>
      </p:pic>
      <p:sp>
        <p:nvSpPr>
          <p:cNvPr id="20" name="Google Shape;75;p15">
            <a:extLst>
              <a:ext uri="{FF2B5EF4-FFF2-40B4-BE49-F238E27FC236}">
                <a16:creationId xmlns:a16="http://schemas.microsoft.com/office/drawing/2014/main" id="{8560F87F-FAD7-2F3B-21F9-A2E57F680662}"/>
              </a:ext>
            </a:extLst>
          </p:cNvPr>
          <p:cNvSpPr txBox="1"/>
          <p:nvPr/>
        </p:nvSpPr>
        <p:spPr>
          <a:xfrm>
            <a:off x="2965080" y="107268"/>
            <a:ext cx="5122486" cy="949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Osrednji dejavniki in rezultati prostorskega načrtovanja na občinski ravni v Sloveniji na začetku XXI. stoletja</a:t>
            </a:r>
            <a:endParaRPr lang="en-US" sz="16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8FC8D96-D69A-61E6-D03E-D4C32A25E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1" y="178292"/>
            <a:ext cx="673290" cy="913962"/>
          </a:xfrm>
          <a:prstGeom prst="rect">
            <a:avLst/>
          </a:prstGeom>
        </p:spPr>
      </p:pic>
      <p:sp>
        <p:nvSpPr>
          <p:cNvPr id="7" name="Google Shape;54;p9">
            <a:extLst>
              <a:ext uri="{FF2B5EF4-FFF2-40B4-BE49-F238E27FC236}">
                <a16:creationId xmlns:a16="http://schemas.microsoft.com/office/drawing/2014/main" id="{D21F3252-8721-4CA2-E86C-069147353194}"/>
              </a:ext>
            </a:extLst>
          </p:cNvPr>
          <p:cNvSpPr txBox="1"/>
          <p:nvPr/>
        </p:nvSpPr>
        <p:spPr>
          <a:xfrm>
            <a:off x="4484844" y="1528293"/>
            <a:ext cx="4721069" cy="351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Poudarki VNAPREJ (PERSPEKTIVNO, po </a:t>
            </a:r>
            <a:r>
              <a:rPr lang="sl-SI" sz="18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hierar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.):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demografsko stanje, stanov. bivanje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izobraževanje, razvoj kadrov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elektronske komunikacije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energetika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zdravstvo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oskrba-storitve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proizvodne in predelovalne dejavnosti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promet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obramba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turizem, rekreacija</a:t>
            </a:r>
          </a:p>
          <a:p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- …</a:t>
            </a: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4B206737-1968-1056-C3E9-327F977C4B69}"/>
              </a:ext>
            </a:extLst>
          </p:cNvPr>
          <p:cNvCxnSpPr>
            <a:cxnSpLocks/>
          </p:cNvCxnSpPr>
          <p:nvPr/>
        </p:nvCxnSpPr>
        <p:spPr>
          <a:xfrm>
            <a:off x="3624088" y="2029880"/>
            <a:ext cx="8607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9CC26D0E-FB23-99BC-F836-CD29316AF47E}"/>
              </a:ext>
            </a:extLst>
          </p:cNvPr>
          <p:cNvCxnSpPr>
            <a:cxnSpLocks/>
          </p:cNvCxnSpPr>
          <p:nvPr/>
        </p:nvCxnSpPr>
        <p:spPr>
          <a:xfrm>
            <a:off x="1137671" y="2297976"/>
            <a:ext cx="3347173" cy="142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499A9F2C-32C8-FCF7-204A-77E381830D9F}"/>
              </a:ext>
            </a:extLst>
          </p:cNvPr>
          <p:cNvCxnSpPr>
            <a:cxnSpLocks/>
          </p:cNvCxnSpPr>
          <p:nvPr/>
        </p:nvCxnSpPr>
        <p:spPr>
          <a:xfrm>
            <a:off x="3767711" y="2485584"/>
            <a:ext cx="756415" cy="1028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BAF0C32E-EB90-5BC0-D6FF-EB86BC83B7FF}"/>
              </a:ext>
            </a:extLst>
          </p:cNvPr>
          <p:cNvCxnSpPr>
            <a:cxnSpLocks/>
          </p:cNvCxnSpPr>
          <p:nvPr/>
        </p:nvCxnSpPr>
        <p:spPr>
          <a:xfrm>
            <a:off x="1474530" y="2757570"/>
            <a:ext cx="30103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>
            <a:extLst>
              <a:ext uri="{FF2B5EF4-FFF2-40B4-BE49-F238E27FC236}">
                <a16:creationId xmlns:a16="http://schemas.microsoft.com/office/drawing/2014/main" id="{1F691E5D-2D75-FF88-B84B-DCC8A1C30927}"/>
              </a:ext>
            </a:extLst>
          </p:cNvPr>
          <p:cNvCxnSpPr/>
          <p:nvPr/>
        </p:nvCxnSpPr>
        <p:spPr>
          <a:xfrm flipV="1">
            <a:off x="3001721" y="2336276"/>
            <a:ext cx="1483123" cy="684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>
            <a:extLst>
              <a:ext uri="{FF2B5EF4-FFF2-40B4-BE49-F238E27FC236}">
                <a16:creationId xmlns:a16="http://schemas.microsoft.com/office/drawing/2014/main" id="{DBDC0BEC-ECDF-B93A-CB12-49DE26E0A73C}"/>
              </a:ext>
            </a:extLst>
          </p:cNvPr>
          <p:cNvCxnSpPr>
            <a:cxnSpLocks/>
          </p:cNvCxnSpPr>
          <p:nvPr/>
        </p:nvCxnSpPr>
        <p:spPr>
          <a:xfrm flipV="1">
            <a:off x="1373994" y="3020879"/>
            <a:ext cx="3110850" cy="220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>
            <a:extLst>
              <a:ext uri="{FF2B5EF4-FFF2-40B4-BE49-F238E27FC236}">
                <a16:creationId xmlns:a16="http://schemas.microsoft.com/office/drawing/2014/main" id="{99317B3A-5453-42B5-5BBE-B3DDDCDAC88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886249" y="3286006"/>
            <a:ext cx="2598595" cy="175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>
            <a:extLst>
              <a:ext uri="{FF2B5EF4-FFF2-40B4-BE49-F238E27FC236}">
                <a16:creationId xmlns:a16="http://schemas.microsoft.com/office/drawing/2014/main" id="{52DB1776-EB0D-9BED-BB9E-F0F9B71E63F1}"/>
              </a:ext>
            </a:extLst>
          </p:cNvPr>
          <p:cNvCxnSpPr>
            <a:cxnSpLocks/>
          </p:cNvCxnSpPr>
          <p:nvPr/>
        </p:nvCxnSpPr>
        <p:spPr>
          <a:xfrm flipV="1">
            <a:off x="2704901" y="2537348"/>
            <a:ext cx="1779943" cy="1187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povezovalnik 29">
            <a:extLst>
              <a:ext uri="{FF2B5EF4-FFF2-40B4-BE49-F238E27FC236}">
                <a16:creationId xmlns:a16="http://schemas.microsoft.com/office/drawing/2014/main" id="{AA932111-D7EB-7C26-F488-7C7603FFABB5}"/>
              </a:ext>
            </a:extLst>
          </p:cNvPr>
          <p:cNvCxnSpPr/>
          <p:nvPr/>
        </p:nvCxnSpPr>
        <p:spPr>
          <a:xfrm>
            <a:off x="2163920" y="3973579"/>
            <a:ext cx="2320924" cy="229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uščični povezovalnik 33">
            <a:extLst>
              <a:ext uri="{FF2B5EF4-FFF2-40B4-BE49-F238E27FC236}">
                <a16:creationId xmlns:a16="http://schemas.microsoft.com/office/drawing/2014/main" id="{9021E1FE-EE4C-148D-95C1-C66F54D56160}"/>
              </a:ext>
            </a:extLst>
          </p:cNvPr>
          <p:cNvCxnSpPr>
            <a:cxnSpLocks/>
          </p:cNvCxnSpPr>
          <p:nvPr/>
        </p:nvCxnSpPr>
        <p:spPr>
          <a:xfrm flipV="1">
            <a:off x="1339673" y="4007091"/>
            <a:ext cx="3145171" cy="229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Slika 50">
            <a:extLst>
              <a:ext uri="{FF2B5EF4-FFF2-40B4-BE49-F238E27FC236}">
                <a16:creationId xmlns:a16="http://schemas.microsoft.com/office/drawing/2014/main" id="{7D03FB58-FAD5-F76E-B31B-9E99DDDA4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68" y="4380564"/>
            <a:ext cx="3145171" cy="555647"/>
          </a:xfrm>
          <a:prstGeom prst="rect">
            <a:avLst/>
          </a:prstGeom>
        </p:spPr>
      </p:pic>
      <p:pic>
        <p:nvPicPr>
          <p:cNvPr id="53" name="Slika 52">
            <a:extLst>
              <a:ext uri="{FF2B5EF4-FFF2-40B4-BE49-F238E27FC236}">
                <a16:creationId xmlns:a16="http://schemas.microsoft.com/office/drawing/2014/main" id="{D6CA3779-DC72-D87D-F5EA-D26A26084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734" y="4245892"/>
            <a:ext cx="2165268" cy="67568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4BE7DDA-ACB7-3248-971A-8C5F3B01E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837" y="248626"/>
            <a:ext cx="640770" cy="6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2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657847" y="4662127"/>
            <a:ext cx="1606924" cy="504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5B1DDE38-A38C-B720-F139-3F2E251034A5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8301CDD9-B77D-EE5C-092C-0FCB129990BB}"/>
              </a:ext>
            </a:extLst>
          </p:cNvPr>
          <p:cNvSpPr/>
          <p:nvPr/>
        </p:nvSpPr>
        <p:spPr>
          <a:xfrm>
            <a:off x="7027784" y="4722823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73" y="159130"/>
            <a:ext cx="1488093" cy="730268"/>
          </a:xfrm>
          <a:prstGeom prst="rect">
            <a:avLst/>
          </a:prstGeom>
        </p:spPr>
      </p:pic>
      <p:sp>
        <p:nvSpPr>
          <p:cNvPr id="59" name="Google Shape;75;p15">
            <a:extLst>
              <a:ext uri="{FF2B5EF4-FFF2-40B4-BE49-F238E27FC236}">
                <a16:creationId xmlns:a16="http://schemas.microsoft.com/office/drawing/2014/main" id="{8560F87F-FAD7-2F3B-21F9-A2E57F680662}"/>
              </a:ext>
            </a:extLst>
          </p:cNvPr>
          <p:cNvSpPr txBox="1"/>
          <p:nvPr/>
        </p:nvSpPr>
        <p:spPr>
          <a:xfrm>
            <a:off x="2965080" y="107268"/>
            <a:ext cx="5122486" cy="949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Osrednji dejavniki in rezultati prostorskega načrtovanja na občinski ravni v Sloveniji na začetku XXI. stoletja</a:t>
            </a:r>
            <a:endParaRPr lang="en-US" sz="16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EB3D6DE8-566D-E645-C7A2-676A201B9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1" y="178292"/>
            <a:ext cx="673290" cy="913962"/>
          </a:xfrm>
          <a:prstGeom prst="rect">
            <a:avLst/>
          </a:prstGeom>
        </p:spPr>
      </p:pic>
      <p:sp>
        <p:nvSpPr>
          <p:cNvPr id="4" name="Google Shape;75;p15">
            <a:extLst>
              <a:ext uri="{FF2B5EF4-FFF2-40B4-BE49-F238E27FC236}">
                <a16:creationId xmlns:a16="http://schemas.microsoft.com/office/drawing/2014/main" id="{1F520A67-F355-CA6B-CAA6-F8AFAC5836A6}"/>
              </a:ext>
            </a:extLst>
          </p:cNvPr>
          <p:cNvSpPr txBox="1"/>
          <p:nvPr/>
        </p:nvSpPr>
        <p:spPr>
          <a:xfrm>
            <a:off x="266698" y="1066948"/>
            <a:ext cx="8877301" cy="6036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3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Naravne prostorske in okoljske danosti, omejitve in varstvene zahteve</a:t>
            </a:r>
            <a:endParaRPr lang="sl-SI" sz="23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sp>
        <p:nvSpPr>
          <p:cNvPr id="5" name="Google Shape;54;p9">
            <a:extLst>
              <a:ext uri="{FF2B5EF4-FFF2-40B4-BE49-F238E27FC236}">
                <a16:creationId xmlns:a16="http://schemas.microsoft.com/office/drawing/2014/main" id="{398C7159-1756-2601-D08C-906E6BB1AFFA}"/>
              </a:ext>
            </a:extLst>
          </p:cNvPr>
          <p:cNvSpPr txBox="1"/>
          <p:nvPr/>
        </p:nvSpPr>
        <p:spPr>
          <a:xfrm>
            <a:off x="287555" y="1437338"/>
            <a:ext cx="3628566" cy="246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DANOSTI – 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ne/živa narava:</a:t>
            </a:r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1600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sončna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energija in svetloba,              druge danosti oz. dejavniki iz vesolja</a:t>
            </a:r>
          </a:p>
          <a:p>
            <a:pPr marL="285750" indent="-21600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zemlja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, prst, tla, relief, mineralne surovine</a:t>
            </a:r>
          </a:p>
          <a:p>
            <a:pPr marL="285750" indent="-21600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voda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, podzemni/</a:t>
            </a:r>
            <a:r>
              <a:rPr lang="sl-SI" sz="16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nazemni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/podnebni vodni tokovi</a:t>
            </a:r>
          </a:p>
          <a:p>
            <a:pPr marL="285750" indent="-21600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zrak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, ozračje, podnebni procesi</a:t>
            </a:r>
          </a:p>
          <a:p>
            <a:pPr marL="285750" indent="-21600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rastlinstvo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, glive, bakterije, virusi</a:t>
            </a:r>
          </a:p>
          <a:p>
            <a:pPr marL="285750" indent="-21600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živalstvo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(prostoživeče in gojeno)</a:t>
            </a:r>
          </a:p>
          <a:p>
            <a:pPr marL="285750" indent="-21600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…</a:t>
            </a: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  <p:sp>
        <p:nvSpPr>
          <p:cNvPr id="7" name="Google Shape;54;p9">
            <a:extLst>
              <a:ext uri="{FF2B5EF4-FFF2-40B4-BE49-F238E27FC236}">
                <a16:creationId xmlns:a16="http://schemas.microsoft.com/office/drawing/2014/main" id="{236F7E73-5689-5132-C1CD-C0A4F6DC5E5C}"/>
              </a:ext>
            </a:extLst>
          </p:cNvPr>
          <p:cNvSpPr txBox="1"/>
          <p:nvPr/>
        </p:nvSpPr>
        <p:spPr>
          <a:xfrm>
            <a:off x="4202877" y="1452001"/>
            <a:ext cx="4902823" cy="356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OMEJITVE in VARSTVENE ZAHTEVE:</a:t>
            </a:r>
          </a:p>
          <a:p>
            <a:pPr marL="285750" indent="-21600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skupni obseg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plodne zemlje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in kopenskih površin – dopusten obseg sprememb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namembnosti tal 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in dodatnega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poseljevanja</a:t>
            </a:r>
          </a:p>
          <a:p>
            <a:pPr marL="285750" indent="-21600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skupni obseg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vodnih virov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, oceanov in morij –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trajnost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na raba in dopustno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onesnaženje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, čiščenje onesnaženosti</a:t>
            </a:r>
          </a:p>
          <a:p>
            <a:pPr marL="285750" indent="-21600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stabilno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podnebje, nosilna kapaciteta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ozračja 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za vnos </a:t>
            </a:r>
            <a:r>
              <a:rPr lang="sl-SI" sz="16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novotvorjenih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plinov –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čist 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zrak,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T</a:t>
            </a:r>
            <a:r>
              <a:rPr lang="sl-SI" sz="1200" b="1" baseline="360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0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C 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zraka</a:t>
            </a:r>
          </a:p>
          <a:p>
            <a:pPr marL="285750" indent="-21600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rezerve neobnovljivih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energetskih virov 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in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mineralnih surovin 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– ponovna uporaba</a:t>
            </a:r>
            <a:endParaRPr lang="sl-SI" sz="1600" b="1" u="sng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1600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zadostne in trajnostne populacije prostoživečih živali – </a:t>
            </a:r>
            <a:r>
              <a:rPr lang="sl-SI" sz="16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neizumiranje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,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ohranitev/obnova/krepitev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biotske raznovrstnosti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</a:p>
          <a:p>
            <a:pPr marL="285750" indent="-21600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ohranitev in obnova </a:t>
            </a:r>
            <a:r>
              <a:rPr lang="sl-SI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naravnih vrednot</a:t>
            </a:r>
            <a:endParaRPr lang="sl-SI" sz="1600" b="1" u="sng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1600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…</a:t>
            </a: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0680868-2B69-20F4-D3AE-C756FE251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91" y="3901766"/>
            <a:ext cx="2837086" cy="102450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994F794-9BF8-DD4D-2A9E-974D7D192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837" y="248626"/>
            <a:ext cx="640770" cy="6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4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2C538D92-49A0-6033-9335-172246198F9F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87327035-660A-7346-F54C-2A9F5557BFFC}"/>
              </a:ext>
            </a:extLst>
          </p:cNvPr>
          <p:cNvSpPr/>
          <p:nvPr/>
        </p:nvSpPr>
        <p:spPr>
          <a:xfrm>
            <a:off x="7075409" y="4636172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76985473-8C94-499C-89A2-71C2E6C220CD}"/>
              </a:ext>
            </a:extLst>
          </p:cNvPr>
          <p:cNvSpPr/>
          <p:nvPr/>
        </p:nvSpPr>
        <p:spPr>
          <a:xfrm>
            <a:off x="5684759" y="4708485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noFill/>
            </a:endParaRPr>
          </a:p>
        </p:txBody>
      </p:sp>
      <p:sp>
        <p:nvSpPr>
          <p:cNvPr id="5" name="Google Shape;75;p15">
            <a:extLst>
              <a:ext uri="{FF2B5EF4-FFF2-40B4-BE49-F238E27FC236}">
                <a16:creationId xmlns:a16="http://schemas.microsoft.com/office/drawing/2014/main" id="{C85E8C73-7C72-01F1-06B6-9DA9E017A1B6}"/>
              </a:ext>
            </a:extLst>
          </p:cNvPr>
          <p:cNvSpPr txBox="1"/>
          <p:nvPr/>
        </p:nvSpPr>
        <p:spPr>
          <a:xfrm>
            <a:off x="296048" y="1084473"/>
            <a:ext cx="8778543" cy="6036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Prostorski rezultati </a:t>
            </a:r>
            <a:r>
              <a:rPr lang="pl-PL" sz="20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(</a:t>
            </a:r>
            <a:r>
              <a:rPr lang="pl-PL" sz="2000" b="1" u="sng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procesi, stanje</a:t>
            </a:r>
            <a:r>
              <a:rPr lang="pl-PL" sz="20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... perspektive) – 1</a:t>
            </a:r>
            <a:endParaRPr lang="sl-SI" sz="20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sp>
        <p:nvSpPr>
          <p:cNvPr id="31" name="Google Shape;54;p9">
            <a:extLst>
              <a:ext uri="{FF2B5EF4-FFF2-40B4-BE49-F238E27FC236}">
                <a16:creationId xmlns:a16="http://schemas.microsoft.com/office/drawing/2014/main" id="{017582BD-4FFC-FDCA-4446-46DFD39EA7EE}"/>
              </a:ext>
            </a:extLst>
          </p:cNvPr>
          <p:cNvSpPr txBox="1"/>
          <p:nvPr/>
        </p:nvSpPr>
        <p:spPr>
          <a:xfrm>
            <a:off x="173483" y="1530029"/>
            <a:ext cx="4293742" cy="3435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(pešajoča) policentričnost, </a:t>
            </a:r>
            <a:r>
              <a:rPr lang="sl-SI" sz="18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suburbanizacija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, razprševanje individualne poselitve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praznjenje podeželja, razvojna pasivnost obmejnih delov države, čezmejni privlaki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pretirane zgostitve delovnih mest,    dosti malih in srednje velikih podjetij, veliki trgovski centri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razvejanost cestnega omrežja,     obsežni dnevni prometni tokovi (avtomobil), šibek javni promet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73" y="159130"/>
            <a:ext cx="1488093" cy="730268"/>
          </a:xfrm>
          <a:prstGeom prst="rect">
            <a:avLst/>
          </a:prstGeom>
        </p:spPr>
      </p:pic>
      <p:sp>
        <p:nvSpPr>
          <p:cNvPr id="20" name="Google Shape;75;p15">
            <a:extLst>
              <a:ext uri="{FF2B5EF4-FFF2-40B4-BE49-F238E27FC236}">
                <a16:creationId xmlns:a16="http://schemas.microsoft.com/office/drawing/2014/main" id="{8560F87F-FAD7-2F3B-21F9-A2E57F680662}"/>
              </a:ext>
            </a:extLst>
          </p:cNvPr>
          <p:cNvSpPr txBox="1"/>
          <p:nvPr/>
        </p:nvSpPr>
        <p:spPr>
          <a:xfrm>
            <a:off x="2965080" y="107268"/>
            <a:ext cx="5122486" cy="949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Osrednji dejavniki in rezultati prostorskega načrtovanja na občinski ravni v Sloveniji na začetku XXI. stoletja</a:t>
            </a:r>
            <a:endParaRPr lang="en-US" sz="16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BBC13C8-F717-0216-6CF7-1734CEE82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1" y="178292"/>
            <a:ext cx="673290" cy="91396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D9F60B9-A343-6951-4ABA-2C447BD1D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220" y="1838657"/>
            <a:ext cx="4960780" cy="2614277"/>
          </a:xfrm>
          <a:prstGeom prst="rect">
            <a:avLst/>
          </a:prstGeom>
        </p:spPr>
      </p:pic>
      <p:sp>
        <p:nvSpPr>
          <p:cNvPr id="12" name="Google Shape;75;p15">
            <a:extLst>
              <a:ext uri="{FF2B5EF4-FFF2-40B4-BE49-F238E27FC236}">
                <a16:creationId xmlns:a16="http://schemas.microsoft.com/office/drawing/2014/main" id="{3A773ED1-9368-C633-4BE4-278F7165083F}"/>
              </a:ext>
            </a:extLst>
          </p:cNvPr>
          <p:cNvSpPr txBox="1"/>
          <p:nvPr/>
        </p:nvSpPr>
        <p:spPr>
          <a:xfrm>
            <a:off x="4045096" y="4512336"/>
            <a:ext cx="4989363" cy="5478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pl-PL" i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Pesnica pri Mariboru z okolico v suburbanem zaledju Maribora (foto dr. Andrej Žižek)</a:t>
            </a:r>
            <a:endParaRPr lang="sl-SI" i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426DF58-70E2-3100-48E8-987023612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837" y="248626"/>
            <a:ext cx="640770" cy="6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2C538D92-49A0-6033-9335-172246198F9F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87327035-660A-7346-F54C-2A9F5557BFFC}"/>
              </a:ext>
            </a:extLst>
          </p:cNvPr>
          <p:cNvSpPr/>
          <p:nvPr/>
        </p:nvSpPr>
        <p:spPr>
          <a:xfrm>
            <a:off x="7075409" y="4636172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76985473-8C94-499C-89A2-71C2E6C220CD}"/>
              </a:ext>
            </a:extLst>
          </p:cNvPr>
          <p:cNvSpPr/>
          <p:nvPr/>
        </p:nvSpPr>
        <p:spPr>
          <a:xfrm>
            <a:off x="5684759" y="4708485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noFill/>
            </a:endParaRPr>
          </a:p>
        </p:txBody>
      </p:sp>
      <p:sp>
        <p:nvSpPr>
          <p:cNvPr id="5" name="Google Shape;75;p15">
            <a:extLst>
              <a:ext uri="{FF2B5EF4-FFF2-40B4-BE49-F238E27FC236}">
                <a16:creationId xmlns:a16="http://schemas.microsoft.com/office/drawing/2014/main" id="{C85E8C73-7C72-01F1-06B6-9DA9E017A1B6}"/>
              </a:ext>
            </a:extLst>
          </p:cNvPr>
          <p:cNvSpPr txBox="1"/>
          <p:nvPr/>
        </p:nvSpPr>
        <p:spPr>
          <a:xfrm>
            <a:off x="296048" y="1103988"/>
            <a:ext cx="8778543" cy="6036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Prostorski rezultati </a:t>
            </a:r>
            <a:r>
              <a:rPr lang="pl-PL" sz="20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(</a:t>
            </a:r>
            <a:r>
              <a:rPr lang="pl-PL" sz="2000" b="1" u="sng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procesi, stanje</a:t>
            </a:r>
            <a:r>
              <a:rPr lang="pl-PL" sz="20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... perspektive) – 2</a:t>
            </a:r>
            <a:endParaRPr lang="sl-SI" sz="20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73" y="159130"/>
            <a:ext cx="1488093" cy="730268"/>
          </a:xfrm>
          <a:prstGeom prst="rect">
            <a:avLst/>
          </a:prstGeom>
        </p:spPr>
      </p:pic>
      <p:sp>
        <p:nvSpPr>
          <p:cNvPr id="20" name="Google Shape;75;p15">
            <a:extLst>
              <a:ext uri="{FF2B5EF4-FFF2-40B4-BE49-F238E27FC236}">
                <a16:creationId xmlns:a16="http://schemas.microsoft.com/office/drawing/2014/main" id="{8560F87F-FAD7-2F3B-21F9-A2E57F680662}"/>
              </a:ext>
            </a:extLst>
          </p:cNvPr>
          <p:cNvSpPr txBox="1"/>
          <p:nvPr/>
        </p:nvSpPr>
        <p:spPr>
          <a:xfrm>
            <a:off x="2965080" y="107268"/>
            <a:ext cx="5122486" cy="949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Osrednji dejavniki in rezultati prostorskega načrtovanja na občinski ravni v Sloveniji na začetku XXI. stoletja</a:t>
            </a:r>
            <a:endParaRPr lang="en-US" sz="16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BBC13C8-F717-0216-6CF7-1734CEE82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1" y="178292"/>
            <a:ext cx="673290" cy="9139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D978DD5-CA4C-CDF5-DFDF-8E50588A3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555" y="2266253"/>
            <a:ext cx="4894446" cy="2483658"/>
          </a:xfrm>
          <a:prstGeom prst="rect">
            <a:avLst/>
          </a:prstGeom>
        </p:spPr>
      </p:pic>
      <p:sp>
        <p:nvSpPr>
          <p:cNvPr id="11" name="Google Shape;75;p15">
            <a:extLst>
              <a:ext uri="{FF2B5EF4-FFF2-40B4-BE49-F238E27FC236}">
                <a16:creationId xmlns:a16="http://schemas.microsoft.com/office/drawing/2014/main" id="{F0237A97-9EFA-EC1F-F409-126AEBE5FCB5}"/>
              </a:ext>
            </a:extLst>
          </p:cNvPr>
          <p:cNvSpPr txBox="1"/>
          <p:nvPr/>
        </p:nvSpPr>
        <p:spPr>
          <a:xfrm>
            <a:off x="4249555" y="4762868"/>
            <a:ext cx="4894446" cy="4716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i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Peskokop v bližini Mislinje (foto Domen Kirn Krefl in Rasto Kirn)</a:t>
            </a:r>
            <a:endParaRPr lang="sl-SI" i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C501B41-A3DA-79A2-11EF-190C0E5F3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837" y="248626"/>
            <a:ext cx="640770" cy="640770"/>
          </a:xfrm>
          <a:prstGeom prst="rect">
            <a:avLst/>
          </a:prstGeom>
        </p:spPr>
      </p:pic>
      <p:sp>
        <p:nvSpPr>
          <p:cNvPr id="12" name="Google Shape;54;p9">
            <a:extLst>
              <a:ext uri="{FF2B5EF4-FFF2-40B4-BE49-F238E27FC236}">
                <a16:creationId xmlns:a16="http://schemas.microsoft.com/office/drawing/2014/main" id="{09B23CC2-AC62-15D2-E099-0F50FB44A334}"/>
              </a:ext>
            </a:extLst>
          </p:cNvPr>
          <p:cNvSpPr txBox="1"/>
          <p:nvPr/>
        </p:nvSpPr>
        <p:spPr>
          <a:xfrm>
            <a:off x="225956" y="1533671"/>
            <a:ext cx="8856585" cy="3435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fragmentacija prostora (kmet. zemljišča, gozdovi v nižinah), lastniško drobljenje posesti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stagnacija historičnih središč, ponekod zanemarjena kulturna dediščina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</a:t>
            </a:r>
            <a:r>
              <a:rPr lang="sl-SI" sz="18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pre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)intenzivna raba naravnih virov,                                                                     onesnaževanje prsti in podtalnice,                                                                                 mikrodelci v zraku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ogrožene naravne vrednote                                                                                                  (turizem, rekreacija …)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hrupna bivalna območja, svetlobno                                                                          onesnaževanje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ponavljajoči se, </a:t>
            </a:r>
            <a:r>
              <a:rPr lang="sl-SI" sz="18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neinovativni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                                                                                                                                 prostorsko razvojni projekti</a:t>
            </a:r>
          </a:p>
        </p:txBody>
      </p:sp>
    </p:spTree>
    <p:extLst>
      <p:ext uri="{BB962C8B-B14F-4D97-AF65-F5344CB8AC3E}">
        <p14:creationId xmlns:p14="http://schemas.microsoft.com/office/powerpoint/2010/main" val="317332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2C538D92-49A0-6033-9335-172246198F9F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87327035-660A-7346-F54C-2A9F5557BFFC}"/>
              </a:ext>
            </a:extLst>
          </p:cNvPr>
          <p:cNvSpPr/>
          <p:nvPr/>
        </p:nvSpPr>
        <p:spPr>
          <a:xfrm>
            <a:off x="7075409" y="4636172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76985473-8C94-499C-89A2-71C2E6C220CD}"/>
              </a:ext>
            </a:extLst>
          </p:cNvPr>
          <p:cNvSpPr/>
          <p:nvPr/>
        </p:nvSpPr>
        <p:spPr>
          <a:xfrm>
            <a:off x="5684759" y="4708485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noFill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73" y="159130"/>
            <a:ext cx="1488093" cy="730268"/>
          </a:xfrm>
          <a:prstGeom prst="rect">
            <a:avLst/>
          </a:prstGeom>
        </p:spPr>
      </p:pic>
      <p:sp>
        <p:nvSpPr>
          <p:cNvPr id="20" name="Google Shape;75;p15">
            <a:extLst>
              <a:ext uri="{FF2B5EF4-FFF2-40B4-BE49-F238E27FC236}">
                <a16:creationId xmlns:a16="http://schemas.microsoft.com/office/drawing/2014/main" id="{8560F87F-FAD7-2F3B-21F9-A2E57F680662}"/>
              </a:ext>
            </a:extLst>
          </p:cNvPr>
          <p:cNvSpPr txBox="1"/>
          <p:nvPr/>
        </p:nvSpPr>
        <p:spPr>
          <a:xfrm>
            <a:off x="2965080" y="107268"/>
            <a:ext cx="5122486" cy="949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Osrednji dejavniki in rezultati prostorskega načrtovanja na občinski ravni v Sloveniji na začetku XXI. stoletja</a:t>
            </a:r>
            <a:endParaRPr lang="en-US" sz="16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BBC13C8-F717-0216-6CF7-1734CEE82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1" y="178292"/>
            <a:ext cx="673290" cy="913962"/>
          </a:xfrm>
          <a:prstGeom prst="rect">
            <a:avLst/>
          </a:prstGeom>
        </p:spPr>
      </p:pic>
      <p:pic>
        <p:nvPicPr>
          <p:cNvPr id="6" name="Picture 2" descr="D:\Joze\RS_02\ZUM\Future_cities\OR_ZUM_20211227\Future_cities_20045\1_FCSEE\00_Maribor\5_razne_aktivnosti\Prevodi\City_of_the_future_SHEMA_prevod_SLO_Gašper_JKG.png">
            <a:extLst>
              <a:ext uri="{FF2B5EF4-FFF2-40B4-BE49-F238E27FC236}">
                <a16:creationId xmlns:a16="http://schemas.microsoft.com/office/drawing/2014/main" id="{56649738-F607-1C23-69A8-091F13AF5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07" y="924570"/>
            <a:ext cx="4610669" cy="372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88E6897D-E9FB-5CE2-D555-6157E52B3C7E}"/>
              </a:ext>
            </a:extLst>
          </p:cNvPr>
          <p:cNvSpPr txBox="1"/>
          <p:nvPr/>
        </p:nvSpPr>
        <p:spPr>
          <a:xfrm>
            <a:off x="5591955" y="4632766"/>
            <a:ext cx="3563603" cy="427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1600" i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Grafična shema: Thriving Communities</a:t>
            </a:r>
            <a:endParaRPr lang="sl-SI" sz="1600" i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sp>
        <p:nvSpPr>
          <p:cNvPr id="7" name="Google Shape;54;p9">
            <a:extLst>
              <a:ext uri="{FF2B5EF4-FFF2-40B4-BE49-F238E27FC236}">
                <a16:creationId xmlns:a16="http://schemas.microsoft.com/office/drawing/2014/main" id="{0F8E4DDA-F34E-FA9A-B2A8-6712EDD79233}"/>
              </a:ext>
            </a:extLst>
          </p:cNvPr>
          <p:cNvSpPr txBox="1"/>
          <p:nvPr/>
        </p:nvSpPr>
        <p:spPr>
          <a:xfrm>
            <a:off x="66" y="1927747"/>
            <a:ext cx="4395710" cy="309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brzdanje pomena zasebne lastnine in individualnega kapitala v prostoru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javno pred zasebnim, skupnostno pred individualnim (na javnih in skupnostnih območjih) 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sonaravno, trajnostno, zdravo, vitalno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energetsko varčno, obnovljivo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strokovno, tehnično in tehnološko sodobno/inovativno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74198EE-9CF0-AFDC-507E-166A0D92F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837" y="248626"/>
            <a:ext cx="640770" cy="640770"/>
          </a:xfrm>
          <a:prstGeom prst="rect">
            <a:avLst/>
          </a:prstGeom>
        </p:spPr>
      </p:pic>
      <p:sp>
        <p:nvSpPr>
          <p:cNvPr id="11" name="Google Shape;75;p15">
            <a:extLst>
              <a:ext uri="{FF2B5EF4-FFF2-40B4-BE49-F238E27FC236}">
                <a16:creationId xmlns:a16="http://schemas.microsoft.com/office/drawing/2014/main" id="{5A16929F-8F46-B8F2-0652-860EE2706455}"/>
              </a:ext>
            </a:extLst>
          </p:cNvPr>
          <p:cNvSpPr txBox="1"/>
          <p:nvPr/>
        </p:nvSpPr>
        <p:spPr>
          <a:xfrm>
            <a:off x="296040" y="1426296"/>
            <a:ext cx="1928047" cy="451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000" b="1" u="sng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perspektive</a:t>
            </a:r>
            <a:r>
              <a:rPr lang="pl-PL" sz="20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) – 3</a:t>
            </a:r>
            <a:endParaRPr lang="sl-SI" sz="20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sp>
        <p:nvSpPr>
          <p:cNvPr id="5" name="Google Shape;75;p15">
            <a:extLst>
              <a:ext uri="{FF2B5EF4-FFF2-40B4-BE49-F238E27FC236}">
                <a16:creationId xmlns:a16="http://schemas.microsoft.com/office/drawing/2014/main" id="{C85E8C73-7C72-01F1-06B6-9DA9E017A1B6}"/>
              </a:ext>
            </a:extLst>
          </p:cNvPr>
          <p:cNvSpPr txBox="1"/>
          <p:nvPr/>
        </p:nvSpPr>
        <p:spPr>
          <a:xfrm>
            <a:off x="291286" y="1107211"/>
            <a:ext cx="4666478" cy="451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Prostorski rezultati </a:t>
            </a:r>
            <a:r>
              <a:rPr lang="pl-PL" sz="20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(procesi, stanje ... </a:t>
            </a:r>
            <a:endParaRPr lang="sl-SI" sz="20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5271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BB17EDE9-A196-040C-105A-4A0DEE3A7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93" y="2603437"/>
            <a:ext cx="3638642" cy="2318141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2C538D92-49A0-6033-9335-172246198F9F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87327035-660A-7346-F54C-2A9F5557BFFC}"/>
              </a:ext>
            </a:extLst>
          </p:cNvPr>
          <p:cNvSpPr/>
          <p:nvPr/>
        </p:nvSpPr>
        <p:spPr>
          <a:xfrm>
            <a:off x="7075409" y="4636172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76985473-8C94-499C-89A2-71C2E6C220CD}"/>
              </a:ext>
            </a:extLst>
          </p:cNvPr>
          <p:cNvSpPr/>
          <p:nvPr/>
        </p:nvSpPr>
        <p:spPr>
          <a:xfrm>
            <a:off x="5684759" y="4708485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noFill/>
            </a:endParaRPr>
          </a:p>
        </p:txBody>
      </p:sp>
      <p:sp>
        <p:nvSpPr>
          <p:cNvPr id="5" name="Google Shape;75;p15">
            <a:extLst>
              <a:ext uri="{FF2B5EF4-FFF2-40B4-BE49-F238E27FC236}">
                <a16:creationId xmlns:a16="http://schemas.microsoft.com/office/drawing/2014/main" id="{C85E8C73-7C72-01F1-06B6-9DA9E017A1B6}"/>
              </a:ext>
            </a:extLst>
          </p:cNvPr>
          <p:cNvSpPr txBox="1"/>
          <p:nvPr/>
        </p:nvSpPr>
        <p:spPr>
          <a:xfrm>
            <a:off x="296956" y="1141705"/>
            <a:ext cx="8177329" cy="577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Udeleženi družbeni subjekti </a:t>
            </a:r>
            <a:r>
              <a:rPr lang="pl-PL" sz="20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(vloga, perspektive)</a:t>
            </a:r>
            <a:endParaRPr lang="sl-SI" sz="20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  <a:p>
            <a:pPr lvl="0"/>
            <a:endParaRPr lang="sl-SI" sz="20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73" y="159130"/>
            <a:ext cx="1488093" cy="730268"/>
          </a:xfrm>
          <a:prstGeom prst="rect">
            <a:avLst/>
          </a:prstGeom>
        </p:spPr>
      </p:pic>
      <p:sp>
        <p:nvSpPr>
          <p:cNvPr id="21" name="Google Shape;75;p15">
            <a:extLst>
              <a:ext uri="{FF2B5EF4-FFF2-40B4-BE49-F238E27FC236}">
                <a16:creationId xmlns:a16="http://schemas.microsoft.com/office/drawing/2014/main" id="{8560F87F-FAD7-2F3B-21F9-A2E57F680662}"/>
              </a:ext>
            </a:extLst>
          </p:cNvPr>
          <p:cNvSpPr txBox="1"/>
          <p:nvPr/>
        </p:nvSpPr>
        <p:spPr>
          <a:xfrm>
            <a:off x="2965080" y="107268"/>
            <a:ext cx="5122486" cy="949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Osrednji dejavniki in rezultati prostorskega načrtovanja na občinski ravni v Sloveniji na začetku XXI. stoletja</a:t>
            </a:r>
            <a:endParaRPr lang="en-US" sz="16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760C770-C2DD-8A39-6F18-EE423E9CA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1" y="178292"/>
            <a:ext cx="673290" cy="913962"/>
          </a:xfrm>
          <a:prstGeom prst="rect">
            <a:avLst/>
          </a:prstGeom>
        </p:spPr>
      </p:pic>
      <p:sp>
        <p:nvSpPr>
          <p:cNvPr id="17" name="Google Shape;54;p9">
            <a:extLst>
              <a:ext uri="{FF2B5EF4-FFF2-40B4-BE49-F238E27FC236}">
                <a16:creationId xmlns:a16="http://schemas.microsoft.com/office/drawing/2014/main" id="{F0EB9000-C19D-AF8E-E2CE-9C4BB787EC61}"/>
              </a:ext>
            </a:extLst>
          </p:cNvPr>
          <p:cNvSpPr txBox="1"/>
          <p:nvPr/>
        </p:nvSpPr>
        <p:spPr>
          <a:xfrm>
            <a:off x="224731" y="1568049"/>
            <a:ext cx="4785419" cy="107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750"/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Načini delovanja DOSLEJ-POPREJ: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hierarhično, lobistično, zaprto, </a:t>
            </a:r>
            <a:r>
              <a:rPr lang="sl-SI" sz="18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netransparentno</a:t>
            </a:r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16000">
              <a:buFont typeface="Wingdings" panose="05000000000000000000" pitchFamily="2" charset="2"/>
              <a:buChar char="§"/>
            </a:pPr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  <p:sp>
        <p:nvSpPr>
          <p:cNvPr id="18" name="Google Shape;54;p9">
            <a:extLst>
              <a:ext uri="{FF2B5EF4-FFF2-40B4-BE49-F238E27FC236}">
                <a16:creationId xmlns:a16="http://schemas.microsoft.com/office/drawing/2014/main" id="{0554DAF2-E31E-CA58-14A9-83A69F20D285}"/>
              </a:ext>
            </a:extLst>
          </p:cNvPr>
          <p:cNvSpPr txBox="1"/>
          <p:nvPr/>
        </p:nvSpPr>
        <p:spPr>
          <a:xfrm>
            <a:off x="4657656" y="1582639"/>
            <a:ext cx="4543405" cy="126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750"/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Načini delovanja VNAPREJ (PERSPEKTIVNO):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povezano, sodelujoče, </a:t>
            </a:r>
            <a:r>
              <a:rPr lang="sl-SI" sz="18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animirajoče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, informativno, odprto-vključujoče, enakostno, pravično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16000">
              <a:buFont typeface="Wingdings" panose="05000000000000000000" pitchFamily="2" charset="2"/>
              <a:buChar char="§"/>
            </a:pPr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FD38DE1-029D-98D4-B8B7-AC2D94752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837" y="248626"/>
            <a:ext cx="640770" cy="64077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BCF0A8C-5E77-1559-1A3C-906C41BF7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346" y="2850712"/>
            <a:ext cx="2129537" cy="2132907"/>
          </a:xfrm>
          <a:prstGeom prst="rect">
            <a:avLst/>
          </a:prstGeom>
        </p:spPr>
      </p:pic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D85F56A2-D341-AA0E-848B-5BB8328064C7}"/>
              </a:ext>
            </a:extLst>
          </p:cNvPr>
          <p:cNvSpPr txBox="1"/>
          <p:nvPr/>
        </p:nvSpPr>
        <p:spPr>
          <a:xfrm>
            <a:off x="7004868" y="3433448"/>
            <a:ext cx="2072449" cy="7337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K </a:t>
            </a:r>
            <a:r>
              <a:rPr lang="pl-PL" sz="16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–</a:t>
            </a:r>
            <a:r>
              <a:rPr lang="pl-PL" sz="16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pl-PL" sz="1600" i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koordinativno telo</a:t>
            </a:r>
          </a:p>
          <a:p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1 2 3 4 </a:t>
            </a:r>
            <a:r>
              <a:rPr lang="pl-PL" sz="1600" i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– glej grafični </a:t>
            </a:r>
          </a:p>
          <a:p>
            <a:r>
              <a:rPr lang="pl-PL" sz="1600" i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prikaz na levi</a:t>
            </a:r>
          </a:p>
          <a:p>
            <a:endParaRPr lang="sl-SI" sz="1600" i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3564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2C538D92-49A0-6033-9335-172246198F9F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87327035-660A-7346-F54C-2A9F5557BFFC}"/>
              </a:ext>
            </a:extLst>
          </p:cNvPr>
          <p:cNvSpPr/>
          <p:nvPr/>
        </p:nvSpPr>
        <p:spPr>
          <a:xfrm>
            <a:off x="7075409" y="4636172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76985473-8C94-499C-89A2-71C2E6C220CD}"/>
              </a:ext>
            </a:extLst>
          </p:cNvPr>
          <p:cNvSpPr/>
          <p:nvPr/>
        </p:nvSpPr>
        <p:spPr>
          <a:xfrm>
            <a:off x="5684759" y="4708485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noFill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73" y="159130"/>
            <a:ext cx="1488093" cy="730268"/>
          </a:xfrm>
          <a:prstGeom prst="rect">
            <a:avLst/>
          </a:prstGeom>
        </p:spPr>
      </p:pic>
      <p:sp>
        <p:nvSpPr>
          <p:cNvPr id="23" name="Google Shape;75;p15">
            <a:extLst>
              <a:ext uri="{FF2B5EF4-FFF2-40B4-BE49-F238E27FC236}">
                <a16:creationId xmlns:a16="http://schemas.microsoft.com/office/drawing/2014/main" id="{8560F87F-FAD7-2F3B-21F9-A2E57F680662}"/>
              </a:ext>
            </a:extLst>
          </p:cNvPr>
          <p:cNvSpPr txBox="1"/>
          <p:nvPr/>
        </p:nvSpPr>
        <p:spPr>
          <a:xfrm>
            <a:off x="2965080" y="107268"/>
            <a:ext cx="5122486" cy="6036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Osrednji dejavniki in rezultati prostorskega načrtovanja na občinski ravni v Sloveniji na začetku XXI. stoletja</a:t>
            </a:r>
            <a:endParaRPr lang="en-US" sz="16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A0FC5F8D-D830-AAAE-466E-6C75DBF44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1" y="178292"/>
            <a:ext cx="673290" cy="913962"/>
          </a:xfrm>
          <a:prstGeom prst="rect">
            <a:avLst/>
          </a:prstGeom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4B0CEAF8-B240-D54A-3890-B5289C6A6982}"/>
              </a:ext>
            </a:extLst>
          </p:cNvPr>
          <p:cNvSpPr txBox="1"/>
          <p:nvPr/>
        </p:nvSpPr>
        <p:spPr>
          <a:xfrm>
            <a:off x="258522" y="1157881"/>
            <a:ext cx="4785418" cy="7300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Sistem prostorskega načrtovanja                                                                </a:t>
            </a:r>
            <a:r>
              <a:rPr lang="pl-PL" sz="20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(pretekle spremembe ... perspektive)</a:t>
            </a:r>
            <a:endParaRPr lang="sl-SI" sz="20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sp>
        <p:nvSpPr>
          <p:cNvPr id="18" name="Google Shape;75;p15">
            <a:extLst>
              <a:ext uri="{FF2B5EF4-FFF2-40B4-BE49-F238E27FC236}">
                <a16:creationId xmlns:a16="http://schemas.microsoft.com/office/drawing/2014/main" id="{C85E8C73-7C72-01F1-06B6-9DA9E017A1B6}"/>
              </a:ext>
            </a:extLst>
          </p:cNvPr>
          <p:cNvSpPr txBox="1"/>
          <p:nvPr/>
        </p:nvSpPr>
        <p:spPr>
          <a:xfrm>
            <a:off x="5578716" y="4739728"/>
            <a:ext cx="3570666" cy="4446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1600" i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Grafična shema: Thriving Communities</a:t>
            </a:r>
            <a:endParaRPr lang="sl-SI" sz="1600" i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DB3C794-6EEC-DBD6-C01E-5F9134D5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301" y="685596"/>
            <a:ext cx="4070420" cy="4171173"/>
          </a:xfrm>
          <a:prstGeom prst="rect">
            <a:avLst/>
          </a:prstGeom>
        </p:spPr>
      </p:pic>
      <p:sp>
        <p:nvSpPr>
          <p:cNvPr id="11" name="Google Shape;54;p9">
            <a:extLst>
              <a:ext uri="{FF2B5EF4-FFF2-40B4-BE49-F238E27FC236}">
                <a16:creationId xmlns:a16="http://schemas.microsoft.com/office/drawing/2014/main" id="{BA11013F-68B0-1DC5-5D9E-884B550D8175}"/>
              </a:ext>
            </a:extLst>
          </p:cNvPr>
          <p:cNvSpPr txBox="1"/>
          <p:nvPr/>
        </p:nvSpPr>
        <p:spPr>
          <a:xfrm>
            <a:off x="201090" y="1918852"/>
            <a:ext cx="5122486" cy="214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750"/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DOSLEJ-POPREJ: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pogosto spreminjanje zakonodaje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parcialnost (ločenost prostor. in gospodar. plan.)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politično-ciljna diskontinuiteta, omejenost na štiriletne mandate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zamudnost, togost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16000">
              <a:buFont typeface="Wingdings" panose="05000000000000000000" pitchFamily="2" charset="2"/>
              <a:buChar char="§"/>
            </a:pPr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16000">
              <a:buFont typeface="Wingdings" panose="05000000000000000000" pitchFamily="2" charset="2"/>
              <a:buChar char="§"/>
            </a:pPr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  <p:sp>
        <p:nvSpPr>
          <p:cNvPr id="12" name="Google Shape;54;p9">
            <a:extLst>
              <a:ext uri="{FF2B5EF4-FFF2-40B4-BE49-F238E27FC236}">
                <a16:creationId xmlns:a16="http://schemas.microsoft.com/office/drawing/2014/main" id="{557ED4B4-39D8-E9FF-FBCA-C1F580550C73}"/>
              </a:ext>
            </a:extLst>
          </p:cNvPr>
          <p:cNvSpPr txBox="1"/>
          <p:nvPr/>
        </p:nvSpPr>
        <p:spPr>
          <a:xfrm>
            <a:off x="182641" y="3705508"/>
            <a:ext cx="4785419" cy="12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750"/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VNAPREJ (PERSPEKTIVNO):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celostno, interdisciplinarno, dolgoročno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Veljava strokam!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opolnomočena civilna družba</a:t>
            </a:r>
          </a:p>
          <a:p>
            <a:pPr marL="285750" indent="-216000">
              <a:buFont typeface="Wingdings" panose="05000000000000000000" pitchFamily="2" charset="2"/>
              <a:buChar char="§"/>
            </a:pPr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16000">
              <a:buFont typeface="Wingdings" panose="05000000000000000000" pitchFamily="2" charset="2"/>
              <a:buChar char="§"/>
            </a:pPr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514EC48-05C0-C251-1023-BDE8FC717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837" y="248626"/>
            <a:ext cx="640770" cy="6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17916"/>
      </p:ext>
    </p:extLst>
  </p:cSld>
  <p:clrMapOvr>
    <a:masterClrMapping/>
  </p:clrMapOvr>
</p:sld>
</file>

<file path=ppt/theme/theme1.xml><?xml version="1.0" encoding="utf-8"?>
<a:theme xmlns:a="http://schemas.openxmlformats.org/drawingml/2006/main" name="100 ZA PODSTRANI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906</Words>
  <Application>Microsoft Office PowerPoint</Application>
  <PresentationFormat>Diaprojekcija na zaslonu (16:9)</PresentationFormat>
  <Paragraphs>123</Paragraphs>
  <Slides>9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Wingdings</vt:lpstr>
      <vt:lpstr>Oswald Regular</vt:lpstr>
      <vt:lpstr>Arial</vt:lpstr>
      <vt:lpstr>Calibri</vt:lpstr>
      <vt:lpstr>Oswald</vt:lpstr>
      <vt:lpstr>100 ZA PODSTRANI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Klemen Risto BIZJAK</dc:creator>
  <cp:lastModifiedBy>Jože KOS GRABAR</cp:lastModifiedBy>
  <cp:revision>324</cp:revision>
  <dcterms:modified xsi:type="dcterms:W3CDTF">2023-09-28T14:00:13Z</dcterms:modified>
</cp:coreProperties>
</file>