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4039" r:id="rId6"/>
  </p:sldMasterIdLst>
  <p:notesMasterIdLst>
    <p:notesMasterId r:id="rId26"/>
  </p:notesMasterIdLst>
  <p:handoutMasterIdLst>
    <p:handoutMasterId r:id="rId27"/>
  </p:handoutMasterIdLst>
  <p:sldIdLst>
    <p:sldId id="365" r:id="rId7"/>
    <p:sldId id="442" r:id="rId8"/>
    <p:sldId id="467" r:id="rId9"/>
    <p:sldId id="468" r:id="rId10"/>
    <p:sldId id="462" r:id="rId11"/>
    <p:sldId id="459" r:id="rId12"/>
    <p:sldId id="448" r:id="rId13"/>
    <p:sldId id="449" r:id="rId14"/>
    <p:sldId id="469" r:id="rId15"/>
    <p:sldId id="416" r:id="rId16"/>
    <p:sldId id="450" r:id="rId17"/>
    <p:sldId id="451" r:id="rId18"/>
    <p:sldId id="452" r:id="rId19"/>
    <p:sldId id="470" r:id="rId20"/>
    <p:sldId id="415" r:id="rId21"/>
    <p:sldId id="455" r:id="rId22"/>
    <p:sldId id="471" r:id="rId23"/>
    <p:sldId id="472" r:id="rId24"/>
    <p:sldId id="421" r:id="rId25"/>
  </p:sldIdLst>
  <p:sldSz cx="9144000" cy="6858000" type="screen4x3"/>
  <p:notesSz cx="6797675" cy="9926638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pos="5465">
          <p15:clr>
            <a:srgbClr val="A4A3A4"/>
          </p15:clr>
        </p15:guide>
        <p15:guide id="10" pos="368">
          <p15:clr>
            <a:srgbClr val="A4A3A4"/>
          </p15:clr>
        </p15:guide>
        <p15:guide id="11" pos="2947">
          <p15:clr>
            <a:srgbClr val="A4A3A4"/>
          </p15:clr>
        </p15:guide>
        <p15:guide id="1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ROGERSON" initials="MR" lastIdx="9" clrIdx="0"/>
  <p:cmAuthor id="1" name="Timo Lehtinen" initials="T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  <a:srgbClr val="FBFBFB"/>
    <a:srgbClr val="242852"/>
    <a:srgbClr val="006D34"/>
    <a:srgbClr val="EDE9DF"/>
    <a:srgbClr val="A8B721"/>
    <a:srgbClr val="00B4E4"/>
    <a:srgbClr val="83D3E7"/>
    <a:srgbClr val="B5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2" autoAdjust="0"/>
    <p:restoredTop sz="90000" autoAdjust="0"/>
  </p:normalViewPr>
  <p:slideViewPr>
    <p:cSldViewPr showGuides="1">
      <p:cViewPr varScale="1">
        <p:scale>
          <a:sx n="81" d="100"/>
          <a:sy n="81" d="100"/>
        </p:scale>
        <p:origin x="1848" y="90"/>
      </p:cViewPr>
      <p:guideLst>
        <p:guide orient="horz" pos="1616"/>
        <p:guide orient="horz" pos="2387"/>
        <p:guide orient="horz" pos="2296"/>
        <p:guide orient="horz" pos="3974"/>
        <p:guide orient="horz" pos="527"/>
        <p:guide orient="horz" pos="300"/>
        <p:guide orient="horz" pos="4201"/>
        <p:guide orient="horz" pos="890"/>
        <p:guide pos="5465"/>
        <p:guide pos="368"/>
        <p:guide pos="2947"/>
        <p:guide pos="2876"/>
      </p:guideLst>
    </p:cSldViewPr>
  </p:slideViewPr>
  <p:outlineViewPr>
    <p:cViewPr>
      <p:scale>
        <a:sx n="33" d="100"/>
        <a:sy n="33" d="100"/>
      </p:scale>
      <p:origin x="0" y="-14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156" y="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400" cy="496333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4" y="3"/>
            <a:ext cx="2946400" cy="496333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>
              <a:defRPr sz="1200"/>
            </a:lvl1pPr>
          </a:lstStyle>
          <a:p>
            <a:pPr>
              <a:defRPr/>
            </a:pPr>
            <a:fld id="{95B2559B-C338-4C48-8A07-644A07145727}" type="datetimeFigureOut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8714"/>
            <a:ext cx="2946400" cy="496333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4" y="9428714"/>
            <a:ext cx="2946400" cy="496333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>
              <a:defRPr sz="1200"/>
            </a:lvl1pPr>
          </a:lstStyle>
          <a:p>
            <a:pPr>
              <a:defRPr/>
            </a:pPr>
            <a:fld id="{0A72D4E2-566B-4811-9DEC-9049334EF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5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400" cy="496333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4" y="3"/>
            <a:ext cx="2946400" cy="496333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FA42B9-B6E0-4D49-AF9B-69D5EC832698}" type="datetimeFigureOut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7" rIns="92098" bIns="4604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6" y="4714355"/>
            <a:ext cx="5438775" cy="4468584"/>
          </a:xfrm>
          <a:prstGeom prst="rect">
            <a:avLst/>
          </a:prstGeom>
        </p:spPr>
        <p:txBody>
          <a:bodyPr vert="horz" lIns="92098" tIns="46047" rIns="92098" bIns="4604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714"/>
            <a:ext cx="2946400" cy="496333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4" y="9428714"/>
            <a:ext cx="2946400" cy="496333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67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B6CB-5509-4A79-BD49-534C1A01638B}" type="datetime1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F80309B9-2322-4042-AD0A-9D9A8AE7B4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 descr="ECA_Hor_Logo_Colour_Outline_Master__Slovenian SL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76" y="1916832"/>
            <a:ext cx="2311304" cy="1102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9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E20F-0CC3-400C-997D-DF2D5B6CE9A6}" type="datetime1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3E4BDF9-1497-4ADD-8399-52B0AD1D0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4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01A6-9C98-4ED4-888A-564F2C65D29A}" type="datetime1">
              <a:rPr lang="en-GB"/>
              <a:pPr>
                <a:defRPr/>
              </a:pPr>
              <a:t>01/12/2022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3065AE8-0A37-40AE-A40B-3827E2C19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0B93-AA94-4B45-853C-ADC461020040}" type="datetime1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E0FD01F-A2DD-4F9F-9199-CD88EF514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4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0276-2EA1-42D0-92AF-BFAA06042125}" type="datetime1">
              <a:rPr lang="en-GB"/>
              <a:pPr>
                <a:defRPr/>
              </a:pPr>
              <a:t>01/12/2022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DED8AAB-2444-4C44-A334-CD8002CA7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6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02EE-5FC5-4597-A55B-E67537A76B32}" type="datetime1">
              <a:rPr lang="en-GB"/>
              <a:pPr>
                <a:defRPr/>
              </a:pPr>
              <a:t>01/12/2022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379E50D-ED7C-4A6C-94FF-1721718A7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3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577B-7E2F-47D6-9365-25B8743BD918}" type="datetime1">
              <a:rPr lang="en-GB"/>
              <a:pPr>
                <a:defRPr/>
              </a:pPr>
              <a:t>01/12/2022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66440BB-5FC2-4922-ACD8-0F6D24EB1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2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6102-4014-4E06-8E20-26D4269E43FB}" type="datetime1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E6EAB5A-2521-42AD-8625-A3AB19F43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6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21D6-88D5-4577-BB66-47AFF5296C14}" type="datetime1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95C5407-E8FA-4A53-84CB-895E3A38E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9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6F06-3EC0-4534-A83E-5C6222BE4ACA}" type="datetime1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98B0772-CD6B-4C54-BC1A-5ED40EDF8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88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6D09-48C7-4BD3-BFA8-13D32E665D0C}" type="datetime1">
              <a:rPr lang="en-GB"/>
              <a:pPr>
                <a:defRPr/>
              </a:pPr>
              <a:t>01/12/2022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8676E4A-172E-4D24-9C08-5C42B3B49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2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E2AC-CCA3-4020-BAA8-22BAB9A83A29}" type="datetime1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74162547-A0C9-4700-845F-04698929466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 descr="ECA_Hor_Logo_Colour_Outline_Master__Slovenian SL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4820601"/>
            <a:ext cx="2238375" cy="107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871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68C7-A0A7-4AA5-B718-8020B902FD26}" type="datetime1">
              <a:rPr lang="en-GB"/>
              <a:pPr>
                <a:defRPr/>
              </a:pPr>
              <a:t>01/12/2022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1D37A32-B700-468E-B85B-F01775F2F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67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FA27-3F81-4F9A-BAE1-2BBAB081F143}" type="datetime1">
              <a:rPr lang="en-GB"/>
              <a:pPr>
                <a:defRPr/>
              </a:pPr>
              <a:t>01/12/2022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F636F35-799B-43EC-8DDA-893F75FCE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0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DB94-BAA4-436B-A082-DCE41C76E5EB}" type="datetime1">
              <a:rPr lang="en-GB"/>
              <a:pPr>
                <a:defRPr/>
              </a:pPr>
              <a:t>01/12/2022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FA9D773-7393-4D07-BE71-E70C3067E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59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 userDrawn="1"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 userDrawn="1"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776B-34DB-4725-8440-71B74B79253E}" type="datetime1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47E85A5-A260-47A3-9A59-6771850C5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6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5D67-819C-4889-923B-FE90162B25B9}" type="datetime1">
              <a:rPr lang="en-GB"/>
              <a:pPr>
                <a:defRPr/>
              </a:pPr>
              <a:t>01/12/2022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42E0AB9-A97A-48D3-82AE-A9E0D75AB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0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81013" y="0"/>
            <a:ext cx="41402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6046-D967-486E-8C15-D9DE921E43A2}" type="datetime1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9577961-E76D-4440-9DB7-93B1CE6D03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8" name="Picture 9" descr="S:\COS\EXT COMM\Visual Identity\Task B_Logo\Deliverables\All versions\For digital use\Vertical\JPEG\Ver_Full_Colour_JPG\ECA_Ver_Logo_Colour_Outline_Master__Slovenian.jpg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5384800"/>
            <a:ext cx="92233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90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ED92-1956-47AA-9C30-0D3E36FAAD58}" type="datetime1">
              <a:rPr lang="en-GB"/>
              <a:pPr>
                <a:defRPr/>
              </a:pPr>
              <a:t>01/12/2022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C0C0350-E5EB-413E-AE2F-EFE9E53D9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67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47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85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96B0-E0E4-4EC9-9EFC-A1153608B0B4}" type="datetime1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D8E204E0-9E24-48F9-8DF7-90B6D1D999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 descr="ECA_Hor_Logo_Colour_Outline_Master__Slovenian SL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79" y="5899415"/>
            <a:ext cx="1839268" cy="898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810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52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98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01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16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6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89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24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87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9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0526-3B73-4075-8092-247644B6AE3E}" type="datetime1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574D94B5-E072-4700-83C9-BFD6191A20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34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1BFB-3283-49B3-9CD0-16C4A17CA211}" type="datetime1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2A856954-1499-48C7-8D5E-8C959730D5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39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A8BA-38D8-489C-8B14-EB764B568B1C}" type="datetime1">
              <a:rPr lang="en-GB"/>
              <a:pPr>
                <a:defRPr/>
              </a:pPr>
              <a:t>01/12/2022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219CD234-DE79-4A9B-A757-D007C096C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2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39" y="404813"/>
            <a:ext cx="8064500" cy="431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F225-7BE9-45EC-BF60-C0B66CAA6F75}" type="datetime1">
              <a:rPr lang="en-GB"/>
              <a:pPr>
                <a:defRPr/>
              </a:pPr>
              <a:t>01/12/2022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2ADAF973-9307-41EF-A5E3-7F5D4FC7FB1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93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43" y="404813"/>
            <a:ext cx="8064500" cy="431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268760"/>
            <a:ext cx="8064500" cy="49955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2FA7-26AF-47A2-B570-ECCE907AFBA3}" type="datetime1">
              <a:rPr lang="en-GB"/>
              <a:pPr>
                <a:defRPr/>
              </a:pPr>
              <a:t>01/12/2022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12" y="404613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7520-C67A-489B-817A-C29F3322B1D1}" type="datetime1">
              <a:rPr lang="en-GB"/>
              <a:pPr>
                <a:defRPr/>
              </a:pPr>
              <a:t>01/12/2022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78CAF34-5ABE-49DC-92EF-B8501D3BA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3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76263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8E4B0-A9FA-43A9-AADD-798E1013C76F}" type="datetime1">
              <a:rPr lang="en-GB"/>
              <a:pPr>
                <a:defRPr/>
              </a:pPr>
              <a:t>01/12/2022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" name="Picture 9" descr="ECA_Hor_Logo_Colour_Outline_Master__Slovenian SL"/>
          <p:cNvPicPr/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165304"/>
            <a:ext cx="1440160" cy="6844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13" r:id="rId7"/>
    <p:sldLayoutId id="2147484014" r:id="rId8"/>
    <p:sldLayoutId id="2147484015" r:id="rId9"/>
    <p:sldLayoutId id="2147484032" r:id="rId10"/>
    <p:sldLayoutId id="2147484016" r:id="rId11"/>
    <p:sldLayoutId id="2147484033" r:id="rId12"/>
    <p:sldLayoutId id="2147484017" r:id="rId13"/>
    <p:sldLayoutId id="2147484018" r:id="rId14"/>
    <p:sldLayoutId id="2147484019" r:id="rId15"/>
    <p:sldLayoutId id="2147484034" r:id="rId16"/>
    <p:sldLayoutId id="2147484035" r:id="rId17"/>
    <p:sldLayoutId id="2147484036" r:id="rId18"/>
    <p:sldLayoutId id="2147484020" r:id="rId19"/>
    <p:sldLayoutId id="2147484021" r:id="rId20"/>
    <p:sldLayoutId id="2147484022" r:id="rId21"/>
    <p:sldLayoutId id="2147484023" r:id="rId22"/>
    <p:sldLayoutId id="2147484037" r:id="rId23"/>
    <p:sldLayoutId id="2147484024" r:id="rId24"/>
    <p:sldLayoutId id="2147484038" r:id="rId25"/>
    <p:sldLayoutId id="2147484025" r:id="rId2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9pPr>
    </p:titleStyle>
    <p:bodyStyle>
      <a:lvl1pPr marL="265113" indent="-2651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F947-33F5-4963-A358-AD8ED11AC6B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29327" y="2309590"/>
            <a:ext cx="6480398" cy="3900710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</a:pPr>
            <a:r>
              <a:rPr lang="sl-SI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Poročilo Evropskega računskega sodišča o reviziji projekta LEADER iz Evropskega kmetijskega sklada za razvoj podeželja - izzivi uveljavitve participativnega razvojnega načrtovanja</a:t>
            </a:r>
            <a:endParaRPr lang="sl-SI" sz="3200" dirty="0">
              <a:solidFill>
                <a:schemeClr val="tx1"/>
              </a:solidFill>
            </a:endParaRPr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>
          <a:xfrm>
            <a:off x="329327" y="5885966"/>
            <a:ext cx="5435600" cy="64866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l-SI" dirty="0"/>
              <a:t>Samo Jereb, nekdanji član ERS</a:t>
            </a:r>
          </a:p>
        </p:txBody>
      </p:sp>
      <p:sp>
        <p:nvSpPr>
          <p:cNvPr id="1536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3225" y="647700"/>
            <a:ext cx="5219700" cy="360363"/>
          </a:xfrm>
        </p:spPr>
        <p:txBody>
          <a:bodyPr/>
          <a:lstStyle/>
          <a:p>
            <a:pPr eaLnBrk="1" hangingPunct="1"/>
            <a:r>
              <a:rPr lang="sl-SI" dirty="0"/>
              <a:t>december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9750" y="221444"/>
            <a:ext cx="8064500" cy="75662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l-SI" dirty="0"/>
              <a:t>Standardi za izdelavo strategij  so nezahtevni – omogočajo širok izbor projektov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99" y="1089280"/>
            <a:ext cx="8280000" cy="4860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/>
              <a:t>Države</a:t>
            </a:r>
            <a:r>
              <a:rPr lang="en-GB" dirty="0"/>
              <a:t> </a:t>
            </a:r>
            <a:r>
              <a:rPr lang="en-GB" dirty="0" err="1"/>
              <a:t>članice</a:t>
            </a:r>
            <a:r>
              <a:rPr lang="en-GB" dirty="0"/>
              <a:t> so morale za </a:t>
            </a:r>
            <a:r>
              <a:rPr lang="en-GB" dirty="0" err="1"/>
              <a:t>izbiro</a:t>
            </a:r>
            <a:r>
              <a:rPr lang="en-GB" dirty="0"/>
              <a:t> </a:t>
            </a:r>
            <a:r>
              <a:rPr lang="en-GB" dirty="0" err="1"/>
              <a:t>strategij</a:t>
            </a:r>
            <a:r>
              <a:rPr lang="en-GB" dirty="0"/>
              <a:t> </a:t>
            </a:r>
            <a:r>
              <a:rPr lang="en-GB" dirty="0" err="1"/>
              <a:t>lokalnega</a:t>
            </a:r>
            <a:r>
              <a:rPr lang="en-GB" dirty="0"/>
              <a:t> </a:t>
            </a:r>
            <a:r>
              <a:rPr lang="en-GB" dirty="0" err="1"/>
              <a:t>razvoja</a:t>
            </a:r>
            <a:r>
              <a:rPr lang="en-GB" dirty="0"/>
              <a:t> </a:t>
            </a:r>
            <a:r>
              <a:rPr lang="en-GB" dirty="0" err="1"/>
              <a:t>opredeliti</a:t>
            </a:r>
            <a:r>
              <a:rPr lang="sl-SI" dirty="0"/>
              <a:t> </a:t>
            </a:r>
            <a:r>
              <a:rPr lang="en-GB" dirty="0" err="1"/>
              <a:t>ocenjevalna</a:t>
            </a:r>
            <a:r>
              <a:rPr lang="en-GB" dirty="0"/>
              <a:t> </a:t>
            </a:r>
            <a:r>
              <a:rPr lang="en-GB" dirty="0" err="1"/>
              <a:t>merila</a:t>
            </a:r>
            <a:r>
              <a:rPr lang="en-GB" dirty="0"/>
              <a:t>, </a:t>
            </a:r>
            <a:r>
              <a:rPr lang="en-GB" dirty="0" err="1"/>
              <a:t>kar</a:t>
            </a:r>
            <a:r>
              <a:rPr lang="en-GB" dirty="0"/>
              <a:t> je </a:t>
            </a:r>
            <a:r>
              <a:rPr lang="en-GB" dirty="0" err="1"/>
              <a:t>vključevalo</a:t>
            </a:r>
            <a:r>
              <a:rPr lang="en-GB" dirty="0"/>
              <a:t> </a:t>
            </a:r>
            <a:r>
              <a:rPr lang="en-GB" dirty="0" err="1"/>
              <a:t>tudi</a:t>
            </a:r>
            <a:r>
              <a:rPr lang="en-GB" dirty="0"/>
              <a:t> </a:t>
            </a:r>
            <a:r>
              <a:rPr lang="en-GB" dirty="0" err="1"/>
              <a:t>opredelitev</a:t>
            </a:r>
            <a:r>
              <a:rPr lang="en-GB" dirty="0"/>
              <a:t> </a:t>
            </a:r>
            <a:r>
              <a:rPr lang="en-GB" dirty="0" err="1"/>
              <a:t>standardov</a:t>
            </a:r>
            <a:r>
              <a:rPr lang="en-GB" dirty="0"/>
              <a:t> </a:t>
            </a:r>
            <a:r>
              <a:rPr lang="en-GB" dirty="0" err="1"/>
              <a:t>kakovosti</a:t>
            </a:r>
            <a:r>
              <a:rPr lang="en-GB" dirty="0"/>
              <a:t>, ki so </a:t>
            </a:r>
            <a:r>
              <a:rPr lang="sl-SI" dirty="0"/>
              <a:t>j</a:t>
            </a:r>
            <a:r>
              <a:rPr lang="en-GB" dirty="0" err="1"/>
              <a:t>ih</a:t>
            </a:r>
            <a:r>
              <a:rPr lang="sl-SI" dirty="0"/>
              <a:t> </a:t>
            </a:r>
            <a:r>
              <a:rPr lang="en-GB" dirty="0"/>
              <a:t>morale </a:t>
            </a:r>
            <a:r>
              <a:rPr lang="en-GB" dirty="0" err="1"/>
              <a:t>izpolnjevati</a:t>
            </a:r>
            <a:r>
              <a:rPr lang="en-GB" dirty="0"/>
              <a:t> </a:t>
            </a:r>
            <a:r>
              <a:rPr lang="en-GB" dirty="0" err="1"/>
              <a:t>vse</a:t>
            </a:r>
            <a:r>
              <a:rPr lang="en-GB" dirty="0"/>
              <a:t> </a:t>
            </a:r>
            <a:r>
              <a:rPr lang="en-GB" dirty="0" err="1"/>
              <a:t>strategije</a:t>
            </a:r>
            <a:r>
              <a:rPr lang="en-GB" dirty="0"/>
              <a:t>. </a:t>
            </a:r>
            <a:r>
              <a:rPr lang="en-GB" dirty="0" err="1"/>
              <a:t>Sodišče</a:t>
            </a:r>
            <a:r>
              <a:rPr lang="en-GB" dirty="0"/>
              <a:t> je </a:t>
            </a:r>
            <a:r>
              <a:rPr lang="en-GB" dirty="0" err="1"/>
              <a:t>ugotovilo</a:t>
            </a:r>
            <a:r>
              <a:rPr lang="en-GB" dirty="0"/>
              <a:t>, da je</a:t>
            </a:r>
            <a:r>
              <a:rPr lang="sl-SI" dirty="0"/>
              <a:t>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 err="1"/>
              <a:t>devet</a:t>
            </a:r>
            <a:r>
              <a:rPr lang="en-GB" dirty="0"/>
              <a:t> </a:t>
            </a:r>
            <a:r>
              <a:rPr lang="en-GB" dirty="0" err="1"/>
              <a:t>držav</a:t>
            </a:r>
            <a:r>
              <a:rPr lang="en-GB" dirty="0"/>
              <a:t> </a:t>
            </a:r>
            <a:r>
              <a:rPr lang="en-GB" dirty="0" err="1"/>
              <a:t>članic</a:t>
            </a:r>
            <a:r>
              <a:rPr lang="sl-SI" dirty="0"/>
              <a:t> </a:t>
            </a:r>
            <a:r>
              <a:rPr lang="en-GB" dirty="0" err="1"/>
              <a:t>opredelilo</a:t>
            </a:r>
            <a:r>
              <a:rPr lang="en-GB" dirty="0"/>
              <a:t> </a:t>
            </a:r>
            <a:r>
              <a:rPr lang="en-GB" dirty="0" err="1"/>
              <a:t>standarde</a:t>
            </a:r>
            <a:r>
              <a:rPr lang="en-GB" dirty="0"/>
              <a:t> </a:t>
            </a:r>
            <a:r>
              <a:rPr lang="en-GB" dirty="0" err="1"/>
              <a:t>kakovosti</a:t>
            </a:r>
            <a:r>
              <a:rPr lang="en-GB" dirty="0"/>
              <a:t>, </a:t>
            </a:r>
            <a:r>
              <a:rPr lang="en-GB" dirty="0" err="1"/>
              <a:t>vendar</a:t>
            </a:r>
            <a:r>
              <a:rPr lang="en-GB" dirty="0"/>
              <a:t> so </a:t>
            </a:r>
            <a:r>
              <a:rPr lang="en-GB" dirty="0" err="1"/>
              <a:t>bili</a:t>
            </a:r>
            <a:r>
              <a:rPr lang="en-GB" dirty="0"/>
              <a:t> na </a:t>
            </a:r>
            <a:r>
              <a:rPr lang="en-GB" dirty="0" err="1"/>
              <a:t>Češkem</a:t>
            </a:r>
            <a:r>
              <a:rPr lang="en-GB" dirty="0"/>
              <a:t>, v </a:t>
            </a:r>
            <a:r>
              <a:rPr lang="en-GB" dirty="0" err="1"/>
              <a:t>Grčiji</a:t>
            </a:r>
            <a:r>
              <a:rPr lang="en-GB" dirty="0"/>
              <a:t> in na </a:t>
            </a:r>
            <a:r>
              <a:rPr lang="en-GB" dirty="0" err="1"/>
              <a:t>Slovaškem</a:t>
            </a:r>
            <a:r>
              <a:rPr lang="en-GB" dirty="0"/>
              <a:t> </a:t>
            </a:r>
            <a:r>
              <a:rPr lang="en-GB" b="1" dirty="0" err="1"/>
              <a:t>manj</a:t>
            </a:r>
            <a:r>
              <a:rPr lang="sl-SI" b="1" dirty="0"/>
              <a:t> </a:t>
            </a:r>
            <a:r>
              <a:rPr lang="en-GB" b="1" dirty="0" err="1"/>
              <a:t>zahtevni</a:t>
            </a:r>
            <a:r>
              <a:rPr lang="en-GB" dirty="0"/>
              <a:t>. </a:t>
            </a:r>
            <a:r>
              <a:rPr lang="sl-SI" dirty="0"/>
              <a:t>6 držav članic je </a:t>
            </a:r>
            <a:r>
              <a:rPr lang="sl-SI" b="1" dirty="0"/>
              <a:t>izbralo vse predložene strategije.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 err="1"/>
              <a:t>Romunija</a:t>
            </a:r>
            <a:r>
              <a:rPr lang="en-GB" dirty="0"/>
              <a:t> </a:t>
            </a:r>
            <a:r>
              <a:rPr lang="en-GB" dirty="0" err="1"/>
              <a:t>teh</a:t>
            </a:r>
            <a:r>
              <a:rPr lang="en-GB" dirty="0"/>
              <a:t> </a:t>
            </a:r>
            <a:r>
              <a:rPr lang="en-GB" b="1" dirty="0" err="1"/>
              <a:t>standardov</a:t>
            </a:r>
            <a:r>
              <a:rPr lang="en-GB" b="1" dirty="0"/>
              <a:t> </a:t>
            </a:r>
            <a:r>
              <a:rPr lang="en-GB" b="1" dirty="0" err="1"/>
              <a:t>ni</a:t>
            </a:r>
            <a:r>
              <a:rPr lang="en-GB" b="1" dirty="0"/>
              <a:t> </a:t>
            </a:r>
            <a:r>
              <a:rPr lang="en-GB" b="1" dirty="0" err="1"/>
              <a:t>opredelila</a:t>
            </a:r>
            <a:r>
              <a:rPr lang="sl-SI" dirty="0"/>
              <a:t>, je pa p</a:t>
            </a:r>
            <a:r>
              <a:rPr lang="en-GB" dirty="0" err="1"/>
              <a:t>odvojila</a:t>
            </a:r>
            <a:r>
              <a:rPr lang="en-GB" dirty="0"/>
              <a:t> </a:t>
            </a:r>
            <a:r>
              <a:rPr lang="en-GB" dirty="0" err="1"/>
              <a:t>število</a:t>
            </a:r>
            <a:r>
              <a:rPr lang="en-GB" dirty="0"/>
              <a:t> </a:t>
            </a:r>
            <a:r>
              <a:rPr lang="en-GB" dirty="0" err="1"/>
              <a:t>prvotno</a:t>
            </a:r>
            <a:r>
              <a:rPr lang="sl-SI" dirty="0"/>
              <a:t> </a:t>
            </a:r>
            <a:r>
              <a:rPr lang="en-GB" dirty="0" err="1"/>
              <a:t>načrtovanih</a:t>
            </a:r>
            <a:r>
              <a:rPr lang="en-GB" dirty="0"/>
              <a:t> </a:t>
            </a:r>
            <a:r>
              <a:rPr lang="en-GB" dirty="0" err="1"/>
              <a:t>lokalnih</a:t>
            </a:r>
            <a:r>
              <a:rPr lang="en-GB" dirty="0"/>
              <a:t> </a:t>
            </a:r>
            <a:r>
              <a:rPr lang="en-GB" dirty="0" err="1"/>
              <a:t>akcijskih</a:t>
            </a:r>
            <a:r>
              <a:rPr lang="en-GB" dirty="0"/>
              <a:t> </a:t>
            </a:r>
            <a:r>
              <a:rPr lang="en-GB" dirty="0" err="1"/>
              <a:t>skupin</a:t>
            </a:r>
            <a:r>
              <a:rPr lang="en-GB" dirty="0"/>
              <a:t> (s 120 na 239).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2" y="6299999"/>
            <a:ext cx="929637" cy="304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sl-SI" sz="1000" b="1" dirty="0">
                <a:solidFill>
                  <a:schemeClr val="bg1"/>
                </a:solidFill>
              </a:rPr>
              <a:t>Prosojnica</a:t>
            </a:r>
            <a:r>
              <a:rPr lang="es-ES" sz="1000" b="1" dirty="0">
                <a:solidFill>
                  <a:schemeClr val="bg1"/>
                </a:solidFill>
              </a:rPr>
              <a:t> </a:t>
            </a:r>
            <a:fld id="{A8076D91-874E-4C7B-B6EB-82F7F4C1C57C}" type="slidenum">
              <a:rPr lang="en-GB" sz="1000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GB" sz="1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D3072-15A3-4751-E7DF-628042CE4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50" t="27600" r="23225" b="27600"/>
          <a:stretch/>
        </p:blipFill>
        <p:spPr>
          <a:xfrm>
            <a:off x="1547664" y="3284984"/>
            <a:ext cx="6048672" cy="36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5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000" cy="540000"/>
          </a:xfrm>
        </p:spPr>
        <p:txBody>
          <a:bodyPr>
            <a:noAutofit/>
          </a:bodyPr>
          <a:lstStyle/>
          <a:p>
            <a:pPr algn="ctr"/>
            <a:r>
              <a:rPr lang="sl-SI" sz="2000" dirty="0"/>
              <a:t>Izbirni postopek projektov je zahteven in dolgotrajen</a:t>
            </a:r>
            <a:br>
              <a:rPr lang="en-GB" sz="2000" dirty="0"/>
            </a:b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z="1000" dirty="0"/>
              <a:t>Prosojnica</a:t>
            </a:r>
            <a:r>
              <a:rPr lang="en-GB" sz="1000" dirty="0"/>
              <a:t> </a:t>
            </a:r>
            <a:fld id="{D8E204E0-9E24-48F9-8DF7-90B6D1D999CE}" type="slidenum">
              <a:rPr lang="en-GB" sz="1000" smtClean="0"/>
              <a:pPr>
                <a:defRPr/>
              </a:pPr>
              <a:t>11</a:t>
            </a:fld>
            <a:endParaRPr lang="en-GB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D3B91-866B-E264-B9BE-4C21B3E2B716}"/>
              </a:ext>
            </a:extLst>
          </p:cNvPr>
          <p:cNvSpPr txBox="1"/>
          <p:nvPr/>
        </p:nvSpPr>
        <p:spPr>
          <a:xfrm>
            <a:off x="395536" y="764704"/>
            <a:ext cx="8208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Sedem od desetih držav članic je za poenostavitev izbirnega postopka uporabljalo spletne prijave, poenostavljene možnosti obračunavanja stroškov ali druga orodja. </a:t>
            </a:r>
          </a:p>
          <a:p>
            <a:endParaRPr lang="sl-SI" dirty="0"/>
          </a:p>
          <a:p>
            <a:r>
              <a:rPr lang="sl-SI" dirty="0"/>
              <a:t>V štirih državah članicah (Grčija, Portugalska, Češka in Slovaška) je bil postopek prijave in odobritve projektov še posebej zapleten in dolgotrajen. </a:t>
            </a:r>
            <a:r>
              <a:rPr lang="sl-SI" b="1" dirty="0"/>
              <a:t>Postopek je obsegal do osem korakov in je v povprečju trajal približno eno leto, v skrajnih primerih pa več kot dve leti. </a:t>
            </a:r>
            <a:r>
              <a:rPr lang="sl-SI" dirty="0"/>
              <a:t>Vlagatelji so morali svoje vloge najprej predložiti LAS, ki je preverila upravičenost in skladnost projekta s strategijo lokalnega razvoja, nato so jih predložili še pristojnim organom. </a:t>
            </a:r>
          </a:p>
          <a:p>
            <a:endParaRPr lang="sl-SI" dirty="0"/>
          </a:p>
          <a:p>
            <a:r>
              <a:rPr lang="sl-SI" dirty="0"/>
              <a:t>V Grčiji so morali vlagatelji oddati vlogo tako v elektronski kot v papirni obliki. </a:t>
            </a:r>
          </a:p>
          <a:p>
            <a:endParaRPr lang="sl-SI" dirty="0"/>
          </a:p>
          <a:p>
            <a:r>
              <a:rPr lang="sl-SI" dirty="0"/>
              <a:t>Te dodatne upravne zahteve so prispevale k temu, da so države članice v času revizije Sodišča (2021) </a:t>
            </a:r>
            <a:r>
              <a:rPr lang="sl-SI" b="1" dirty="0"/>
              <a:t>dokončale in plačale razmeroma malo projektov </a:t>
            </a:r>
            <a:r>
              <a:rPr lang="sl-SI" dirty="0"/>
              <a:t>(39 % načrtovane porabe v okviru pobude Leader).</a:t>
            </a:r>
          </a:p>
        </p:txBody>
      </p:sp>
    </p:spTree>
    <p:extLst>
      <p:ext uri="{BB962C8B-B14F-4D97-AF65-F5344CB8AC3E}">
        <p14:creationId xmlns:p14="http://schemas.microsoft.com/office/powerpoint/2010/main" val="45213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16632"/>
            <a:ext cx="8064000" cy="1080120"/>
          </a:xfrm>
        </p:spPr>
        <p:txBody>
          <a:bodyPr>
            <a:noAutofit/>
          </a:bodyPr>
          <a:lstStyle/>
          <a:p>
            <a:pPr algn="ctr"/>
            <a:r>
              <a:rPr lang="sl-SI" sz="2200" dirty="0"/>
              <a:t>S pristopom Leader se spodbuja angažiranost na lokalni ravni, vendar so ženske in mladi premalo zastopani v LAS</a:t>
            </a:r>
            <a:endParaRPr lang="fr-F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z="1000" dirty="0"/>
              <a:t>Prosojnica</a:t>
            </a:r>
            <a:r>
              <a:rPr lang="en-GB" sz="1000" dirty="0"/>
              <a:t> </a:t>
            </a:r>
            <a:fld id="{D8E204E0-9E24-48F9-8DF7-90B6D1D999CE}" type="slidenum">
              <a:rPr lang="en-GB" sz="1000" smtClean="0"/>
              <a:pPr>
                <a:defRPr/>
              </a:pPr>
              <a:t>12</a:t>
            </a:fld>
            <a:endParaRPr lang="en-GB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EE5BB-993C-23A7-8828-868A3F42ED13}"/>
              </a:ext>
            </a:extLst>
          </p:cNvPr>
          <p:cNvSpPr txBox="1"/>
          <p:nvPr/>
        </p:nvSpPr>
        <p:spPr>
          <a:xfrm>
            <a:off x="539999" y="1196752"/>
            <a:ext cx="82804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Sodišče je ugotovilo, da so lokalne akcijske skupine, ki jih je preučilo, zagotavljale forum za lokalno komuniciranje in izpolnjevale pravne zahteve, ki se uporabljajo za sestavo organov skupin za odločanje. </a:t>
            </a:r>
          </a:p>
          <a:p>
            <a:endParaRPr lang="sl-SI" dirty="0"/>
          </a:p>
          <a:p>
            <a:r>
              <a:rPr lang="sl-SI" dirty="0"/>
              <a:t>To je pomenilo, da v odločanju </a:t>
            </a:r>
            <a:r>
              <a:rPr lang="sl-SI" b="1" dirty="0">
                <a:solidFill>
                  <a:schemeClr val="accent1"/>
                </a:solidFill>
              </a:rPr>
              <a:t>niso več prevladovali javni organi </a:t>
            </a:r>
            <a:r>
              <a:rPr lang="sl-SI" dirty="0"/>
              <a:t>(za razliko od ugotovitve Sodišča iz leta 2010). </a:t>
            </a:r>
          </a:p>
          <a:p>
            <a:endParaRPr lang="sl-SI" dirty="0"/>
          </a:p>
          <a:p>
            <a:r>
              <a:rPr lang="sl-SI" dirty="0"/>
              <a:t>Analiza Sodišča je pokazala, da so </a:t>
            </a:r>
            <a:r>
              <a:rPr lang="sl-SI" b="1" dirty="0">
                <a:solidFill>
                  <a:srgbClr val="FF0000"/>
                </a:solidFill>
              </a:rPr>
              <a:t>moški zasedali 60 % ali več </a:t>
            </a:r>
            <a:r>
              <a:rPr lang="sl-SI" dirty="0"/>
              <a:t>položajev v desetih od 18 LAS, od katerih je Sodišče prejelo podatke. </a:t>
            </a:r>
          </a:p>
          <a:p>
            <a:endParaRPr lang="sl-SI" dirty="0"/>
          </a:p>
          <a:p>
            <a:r>
              <a:rPr lang="sl-SI" dirty="0"/>
              <a:t>Mladi so bili premalo zastopani, saj v organih odločanja </a:t>
            </a:r>
            <a:r>
              <a:rPr lang="sl-SI" b="1" dirty="0">
                <a:solidFill>
                  <a:srgbClr val="FF0000"/>
                </a:solidFill>
              </a:rPr>
              <a:t>16 od 20 preučenih LAS ni bilo osebe, mlajše od 30 let</a:t>
            </a:r>
            <a:r>
              <a:rPr lang="sl-SI" dirty="0"/>
              <a:t>. To povzroča tveganje, da organi odločanja v postopku odločanja ne bodo upoštevali njihovih stališč in interesov.</a:t>
            </a:r>
          </a:p>
        </p:txBody>
      </p:sp>
    </p:spTree>
    <p:extLst>
      <p:ext uri="{BB962C8B-B14F-4D97-AF65-F5344CB8AC3E}">
        <p14:creationId xmlns:p14="http://schemas.microsoft.com/office/powerpoint/2010/main" val="95675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000" cy="540000"/>
          </a:xfrm>
        </p:spPr>
        <p:txBody>
          <a:bodyPr>
            <a:noAutofit/>
          </a:bodyPr>
          <a:lstStyle/>
          <a:p>
            <a:pPr algn="ctr"/>
            <a:r>
              <a:rPr lang="sl-SI" sz="2200" dirty="0"/>
              <a:t>Dodatne koristi pobude Leader in lokalnega razvoja, ki ga vodi skupnost, še vedno niso bile dokazane</a:t>
            </a:r>
            <a:endParaRPr lang="fr-F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z="1000" dirty="0"/>
              <a:t>Prosojnica</a:t>
            </a:r>
            <a:r>
              <a:rPr lang="en-GB" sz="1000" dirty="0"/>
              <a:t> </a:t>
            </a:r>
            <a:fld id="{D8E204E0-9E24-48F9-8DF7-90B6D1D999CE}" type="slidenum">
              <a:rPr lang="en-GB" sz="1000" smtClean="0"/>
              <a:pPr>
                <a:defRPr/>
              </a:pPr>
              <a:t>13</a:t>
            </a:fld>
            <a:endParaRPr lang="en-GB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D0AD9-6B9B-5F7C-6746-F19898E12442}"/>
              </a:ext>
            </a:extLst>
          </p:cNvPr>
          <p:cNvSpPr txBox="1"/>
          <p:nvPr/>
        </p:nvSpPr>
        <p:spPr>
          <a:xfrm>
            <a:off x="467544" y="1268760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Sodišče je v svojem prejšnjem posebnem poročilu o pobudi Leader ugotovilo, da</a:t>
            </a:r>
          </a:p>
          <a:p>
            <a:r>
              <a:rPr lang="sl-SI" dirty="0">
                <a:solidFill>
                  <a:srgbClr val="FF0000"/>
                </a:solidFill>
              </a:rPr>
              <a:t>ni dovolj dokazov o njeni dodani vrednosti</a:t>
            </a:r>
            <a:r>
              <a:rPr lang="sl-SI" dirty="0"/>
              <a:t>, in Komisiji priporočilo, naj takoj ukrepa, da poskrbi, da lahko poroča o dodani vrednosti in dobrem finančnem </a:t>
            </a:r>
            <a:r>
              <a:rPr lang="sl-SI" dirty="0" err="1"/>
              <a:t>poslovodenju</a:t>
            </a:r>
            <a:r>
              <a:rPr lang="sl-SI" dirty="0"/>
              <a:t> programa Leader. </a:t>
            </a:r>
          </a:p>
          <a:p>
            <a:endParaRPr lang="sl-SI" dirty="0"/>
          </a:p>
          <a:p>
            <a:r>
              <a:rPr lang="sl-SI" b="1" dirty="0"/>
              <a:t>Komisija pričakuje, da bodo zaradi pobude Leader rezultati projektov, socialni kapital in lokalno upravljanje boljši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dirty="0"/>
              <a:t>V naslednjih delih poročila je Sodišče posamično obravnavalo vsakega od teh</a:t>
            </a:r>
          </a:p>
          <a:p>
            <a:r>
              <a:rPr lang="sl-SI" dirty="0"/>
              <a:t>vidikov, pri čemer je najprej preučilo, ali je Komisija v zadnjem desetletju dosegla</a:t>
            </a:r>
          </a:p>
          <a:p>
            <a:r>
              <a:rPr lang="sl-SI" dirty="0"/>
              <a:t>napredek pri poročanju o koristih pobude Leader.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171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000" cy="540000"/>
          </a:xfrm>
        </p:spPr>
        <p:txBody>
          <a:bodyPr>
            <a:noAutofit/>
          </a:bodyPr>
          <a:lstStyle/>
          <a:p>
            <a:pPr algn="ctr"/>
            <a:r>
              <a:rPr lang="sl-SI" sz="2200" dirty="0"/>
              <a:t>Dodatne koristi pobude Leader in lokalnega razvoja, ki ga vodi skupnost, še vedno niso bile dokazane</a:t>
            </a:r>
            <a:endParaRPr lang="fr-F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z="1000" dirty="0"/>
              <a:t>Prosojnica</a:t>
            </a:r>
            <a:r>
              <a:rPr lang="en-GB" sz="1000" dirty="0"/>
              <a:t> </a:t>
            </a:r>
            <a:fld id="{D8E204E0-9E24-48F9-8DF7-90B6D1D999CE}" type="slidenum">
              <a:rPr lang="en-GB" sz="1000" smtClean="0"/>
              <a:pPr>
                <a:defRPr/>
              </a:pPr>
              <a:t>14</a:t>
            </a:fld>
            <a:endParaRPr lang="en-GB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D2085-04D9-DE47-AD12-90A00F5F9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51" t="29000" r="23224" b="27600"/>
          <a:stretch/>
        </p:blipFill>
        <p:spPr>
          <a:xfrm>
            <a:off x="431850" y="1052736"/>
            <a:ext cx="5292277" cy="3566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FF687D-9551-B4A5-EBA5-F4225083ACD5}"/>
              </a:ext>
            </a:extLst>
          </p:cNvPr>
          <p:cNvSpPr txBox="1"/>
          <p:nvPr/>
        </p:nvSpPr>
        <p:spPr>
          <a:xfrm>
            <a:off x="338428" y="4619270"/>
            <a:ext cx="82089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Ti kazalniki ne omogočajo smiselne ocene stroškov in koristi pristopa Leader.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/>
              <a:t>So predvsem kazalniki vložkov in </a:t>
            </a:r>
            <a:r>
              <a:rPr lang="sl-SI" dirty="0" err="1"/>
              <a:t>izložkov</a:t>
            </a:r>
            <a:r>
              <a:rPr lang="sl-SI" dirty="0"/>
              <a:t> in se z njimi ne merijo rezultati ali dodana vrednost programov porabe.</a:t>
            </a:r>
          </a:p>
          <a:p>
            <a:r>
              <a:rPr lang="sl-SI" b="1" dirty="0">
                <a:solidFill>
                  <a:srgbClr val="FF0000"/>
                </a:solidFill>
              </a:rPr>
              <a:t>Predhodna evalvacija ni bila izdelana-  </a:t>
            </a:r>
            <a:r>
              <a:rPr lang="sl-SI" dirty="0"/>
              <a:t>sedanja evalvacija koristi pobude LEADER bo na voljo v letu 2023. </a:t>
            </a:r>
          </a:p>
        </p:txBody>
      </p:sp>
    </p:spTree>
    <p:extLst>
      <p:ext uri="{BB962C8B-B14F-4D97-AF65-F5344CB8AC3E}">
        <p14:creationId xmlns:p14="http://schemas.microsoft.com/office/powerpoint/2010/main" val="116921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l-SI" sz="1800" dirty="0"/>
              <a:t>Države članice so pobudo Leader uporabile za financiranje projektov, ki</a:t>
            </a:r>
            <a:br>
              <a:rPr lang="sl-SI" sz="1800" dirty="0"/>
            </a:br>
            <a:r>
              <a:rPr lang="sl-SI" sz="1800" dirty="0"/>
              <a:t>izhajajo iz lokalnih strategij, toda za nekatere projekte so obstajali drugi</a:t>
            </a:r>
            <a:br>
              <a:rPr lang="sl-SI" sz="1800" dirty="0"/>
            </a:br>
            <a:r>
              <a:rPr lang="sl-SI" sz="1800" dirty="0"/>
              <a:t>specifični programi porabe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6" y="1051786"/>
            <a:ext cx="8064896" cy="5400600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sl-SI" sz="1400" dirty="0">
                <a:solidFill>
                  <a:schemeClr val="tx1"/>
                </a:solidFill>
              </a:rPr>
              <a:t>Pri reviziji 95 projektov se je preverjalo ali bi bili izvedeni tudi brez pristopa LEADER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sl-SI" sz="9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sl-SI" sz="1400" b="1" dirty="0">
                <a:solidFill>
                  <a:srgbClr val="FF0000"/>
                </a:solidFill>
              </a:rPr>
              <a:t>Nemčija </a:t>
            </a:r>
            <a:r>
              <a:rPr lang="sl-SI" sz="1400" b="1" dirty="0">
                <a:solidFill>
                  <a:schemeClr val="accent1"/>
                </a:solidFill>
              </a:rPr>
              <a:t>(?)</a:t>
            </a:r>
            <a:r>
              <a:rPr lang="sl-SI" sz="1400" dirty="0">
                <a:solidFill>
                  <a:schemeClr val="tx1"/>
                </a:solidFill>
              </a:rPr>
              <a:t> (Saška - 364,3 milijona EUR oz. 41,5 % načrtovanih sredstev za razvoj podeželja). Zato so morale tradicionalne dejavnosti lokalnih organov v Nemčiji (Saška) potekati prek lokalnih akcijskih skupin. Te dejavnosti so vključevale financiranje vaških cest, ulične razsvetljave, vzdrževanja cest in projektov za razširitev vrtcev. 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sl-SI" sz="1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sl-SI" sz="1400" b="1" dirty="0">
                <a:solidFill>
                  <a:srgbClr val="FF0000"/>
                </a:solidFill>
              </a:rPr>
              <a:t>Češka in Romunija</a:t>
            </a:r>
            <a:r>
              <a:rPr lang="sl-SI" sz="1400" dirty="0">
                <a:solidFill>
                  <a:schemeClr val="tx1"/>
                </a:solidFill>
              </a:rPr>
              <a:t>: podpora za posodobitev kmetij in mlade kmete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sl-SI" sz="1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sl-SI" sz="1400" dirty="0">
                <a:solidFill>
                  <a:schemeClr val="tx1"/>
                </a:solidFill>
              </a:rPr>
              <a:t>Na</a:t>
            </a:r>
            <a:r>
              <a:rPr lang="sl-SI" sz="1400" b="1" dirty="0">
                <a:solidFill>
                  <a:schemeClr val="tx1"/>
                </a:solidFill>
              </a:rPr>
              <a:t> </a:t>
            </a:r>
            <a:r>
              <a:rPr lang="sl-SI" sz="1400" b="1" dirty="0">
                <a:solidFill>
                  <a:schemeClr val="accent1"/>
                </a:solidFill>
              </a:rPr>
              <a:t>Irskem in Švedskem</a:t>
            </a:r>
            <a:r>
              <a:rPr lang="sl-SI" sz="1400" dirty="0">
                <a:solidFill>
                  <a:schemeClr val="accent1"/>
                </a:solidFill>
              </a:rPr>
              <a:t> </a:t>
            </a:r>
            <a:r>
              <a:rPr lang="sl-SI" sz="1400" dirty="0">
                <a:solidFill>
                  <a:schemeClr val="tx1"/>
                </a:solidFill>
              </a:rPr>
              <a:t>je bilo to povečini preprečeno zaradi pravil teh držav o upravičenosti:</a:t>
            </a:r>
          </a:p>
          <a:p>
            <a:pPr algn="just">
              <a:lnSpc>
                <a:spcPct val="100000"/>
              </a:lnSpc>
            </a:pPr>
            <a:r>
              <a:rPr lang="sl-SI" sz="1400" dirty="0">
                <a:solidFill>
                  <a:schemeClr val="tx1"/>
                </a:solidFill>
              </a:rPr>
              <a:t>irski organi so iz financiranja v okviru pobude Leader </a:t>
            </a:r>
            <a:r>
              <a:rPr lang="sl-SI" sz="1400" b="1" dirty="0">
                <a:solidFill>
                  <a:schemeClr val="accent1"/>
                </a:solidFill>
              </a:rPr>
              <a:t>izključili številne sektorje in dejavnosti</a:t>
            </a:r>
            <a:r>
              <a:rPr lang="sl-SI" sz="1400" dirty="0">
                <a:solidFill>
                  <a:schemeClr val="tx1"/>
                </a:solidFill>
              </a:rPr>
              <a:t>, </a:t>
            </a:r>
            <a:r>
              <a:rPr lang="sl-SI" sz="1400" b="1" dirty="0">
                <a:solidFill>
                  <a:schemeClr val="accent1"/>
                </a:solidFill>
              </a:rPr>
              <a:t>za</a:t>
            </a:r>
            <a:r>
              <a:rPr lang="sl-SI" sz="1400" dirty="0">
                <a:solidFill>
                  <a:schemeClr val="tx1"/>
                </a:solidFill>
              </a:rPr>
              <a:t> </a:t>
            </a:r>
            <a:r>
              <a:rPr lang="sl-SI" sz="1400" b="1" dirty="0">
                <a:solidFill>
                  <a:schemeClr val="accent1"/>
                </a:solidFill>
              </a:rPr>
              <a:t>katere so obstajale druge možnosti financiranja</a:t>
            </a:r>
            <a:r>
              <a:rPr lang="sl-SI" sz="1400" dirty="0">
                <a:solidFill>
                  <a:schemeClr val="tx1"/>
                </a:solidFill>
              </a:rPr>
              <a:t>, vključno s kmetijstvom, prenovo zasebnih stanovanjskih nepremičnin in splošnimi vzdrževalnimi deli, ki jih izvajajo javni organi, </a:t>
            </a:r>
            <a:r>
              <a:rPr lang="sl-SI" sz="1400" b="1" dirty="0">
                <a:solidFill>
                  <a:schemeClr val="accent1"/>
                </a:solidFill>
              </a:rPr>
              <a:t>ter projekte, ki so že prejemali druga sredstva EU ali nacionalna sredstva, </a:t>
            </a:r>
          </a:p>
          <a:p>
            <a:pPr algn="just">
              <a:lnSpc>
                <a:spcPct val="100000"/>
              </a:lnSpc>
            </a:pPr>
            <a:r>
              <a:rPr lang="sl-SI" sz="1400" dirty="0">
                <a:solidFill>
                  <a:schemeClr val="tx1"/>
                </a:solidFill>
              </a:rPr>
              <a:t>Švedska je imela pravila o tem, da se </a:t>
            </a:r>
            <a:r>
              <a:rPr lang="sl-SI" sz="1400" b="1" dirty="0">
                <a:solidFill>
                  <a:schemeClr val="accent1"/>
                </a:solidFill>
              </a:rPr>
              <a:t>ne financirajo stroški za izvajanje zakonsko predpisanih nalog </a:t>
            </a:r>
            <a:r>
              <a:rPr lang="sl-SI" sz="1400" dirty="0">
                <a:solidFill>
                  <a:schemeClr val="tx1"/>
                </a:solidFill>
              </a:rPr>
              <a:t>ali izpolnjevanje pravnih zahtev EU ali nacionalnih pravnih zahtev (npr. skladnost z direktivo EU). Projekti v okviru pobude Leader in lokalnega razvoja, ki ga vodi skupnost, so morali na Švedskem </a:t>
            </a:r>
            <a:r>
              <a:rPr lang="sl-SI" sz="1400" b="1" dirty="0">
                <a:solidFill>
                  <a:schemeClr val="accent1"/>
                </a:solidFill>
              </a:rPr>
              <a:t>koristiti tudi širši lokalni skupnosti in ne le posameznim nosilcem projektov</a:t>
            </a:r>
            <a:r>
              <a:rPr lang="sl-SI" sz="1400" dirty="0">
                <a:solidFill>
                  <a:schemeClr val="tx1"/>
                </a:solidFill>
              </a:rPr>
              <a:t>.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2" y="6299999"/>
            <a:ext cx="929637" cy="304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sl-SI" sz="1000" b="1" dirty="0">
                <a:solidFill>
                  <a:schemeClr val="bg1"/>
                </a:solidFill>
              </a:rPr>
              <a:t>Prosojnica</a:t>
            </a:r>
            <a:r>
              <a:rPr lang="es-ES" sz="1000" b="1" dirty="0">
                <a:solidFill>
                  <a:schemeClr val="bg1"/>
                </a:solidFill>
              </a:rPr>
              <a:t> </a:t>
            </a:r>
            <a:fld id="{A8076D91-874E-4C7B-B6EB-82F7F4C1C57C}" type="slidenum">
              <a:rPr lang="en-GB" sz="10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88640"/>
            <a:ext cx="8064000" cy="854487"/>
          </a:xfrm>
        </p:spPr>
        <p:txBody>
          <a:bodyPr>
            <a:noAutofit/>
          </a:bodyPr>
          <a:lstStyle/>
          <a:p>
            <a:pPr algn="just"/>
            <a:r>
              <a:rPr lang="sl-SI" sz="1800" dirty="0"/>
              <a:t>Čeprav strokovnjaki menijo, da je težko ovrednotiti nekatere potencialne</a:t>
            </a:r>
            <a:br>
              <a:rPr lang="sl-SI" sz="1800" dirty="0"/>
            </a:br>
            <a:r>
              <a:rPr lang="sl-SI" sz="1800" dirty="0"/>
              <a:t>koristi pristopa Leader, je Sodišče našlo dokaze, da bi bilo to mogoče</a:t>
            </a:r>
            <a:br>
              <a:rPr lang="sl-SI" sz="1800" dirty="0"/>
            </a:br>
            <a:r>
              <a:rPr lang="sl-SI" sz="1800" dirty="0"/>
              <a:t>storiti </a:t>
            </a:r>
            <a:endParaRPr lang="fr-F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z="1000" dirty="0"/>
              <a:t>Prosojnica</a:t>
            </a:r>
            <a:r>
              <a:rPr lang="en-GB" sz="1000" dirty="0"/>
              <a:t> </a:t>
            </a:r>
            <a:fld id="{D8E204E0-9E24-48F9-8DF7-90B6D1D999CE}" type="slidenum">
              <a:rPr lang="en-GB" sz="1000" smtClean="0"/>
              <a:pPr>
                <a:defRPr/>
              </a:pPr>
              <a:t>16</a:t>
            </a:fld>
            <a:endParaRPr lang="en-GB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8AD39-3017-EEE3-BBD3-EF7F603A36CA}"/>
              </a:ext>
            </a:extLst>
          </p:cNvPr>
          <p:cNvSpPr txBox="1"/>
          <p:nvPr/>
        </p:nvSpPr>
        <p:spPr>
          <a:xfrm>
            <a:off x="395536" y="1047276"/>
            <a:ext cx="81007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Komisija kot koristi pobude Leader poleg boljših rezultatov opredeljuje tudi</a:t>
            </a:r>
          </a:p>
          <a:p>
            <a:r>
              <a:rPr lang="sl-SI" dirty="0"/>
              <a:t>izboljšani socialni kapital in upravljanje: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Socialni kapital </a:t>
            </a:r>
            <a:r>
              <a:rPr lang="sl-SI" dirty="0"/>
              <a:t>je </a:t>
            </a:r>
            <a:r>
              <a:rPr lang="sl-SI" dirty="0" err="1"/>
              <a:t>večrazsežnostni</a:t>
            </a:r>
            <a:r>
              <a:rPr lang="sl-SI" dirty="0"/>
              <a:t> koncept, ki zajema lastnosti družbenih organizacij, kot so mreže, norme in družbeno zaupanje, ki olajšujejo usklajevanje in sodelovanje v obojestransko korist.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Upravljanje</a:t>
            </a:r>
            <a:r>
              <a:rPr lang="sl-SI" dirty="0"/>
              <a:t> obsega institucije, procese in mehanizme, prek katerih javni in gospodarski deležniki ter deležniki civilne družbe izražajo svoje interese, uveljavljajo svoje zakonite pravice, izpolnjujejo svoje obveznosti in razrešujejo nesoglasja.</a:t>
            </a:r>
          </a:p>
          <a:p>
            <a:endParaRPr lang="sl-SI" dirty="0"/>
          </a:p>
          <a:p>
            <a:r>
              <a:rPr lang="sl-SI" b="1" dirty="0"/>
              <a:t>Švedsko naknadno vrednotenje </a:t>
            </a:r>
            <a:r>
              <a:rPr lang="sl-SI" dirty="0"/>
              <a:t>za obdobje 2007–2013 je vsebovalo izrecne ugotovitve v zvezi z lokalnim upravljanjem. Po mnenju ocenjevalcev pobuda Leader </a:t>
            </a:r>
            <a:r>
              <a:rPr lang="sl-SI" b="1" dirty="0"/>
              <a:t>ni pozitivno prispevala k vertikalnemu upravljanju</a:t>
            </a:r>
            <a:r>
              <a:rPr lang="sl-SI" dirty="0"/>
              <a:t>, tj. k položaju lokalnih akcijskih skupin v odnosu do drugih organov in institucij. Kar zadeva </a:t>
            </a:r>
            <a:r>
              <a:rPr lang="sl-SI" b="1" dirty="0"/>
              <a:t>horizontalno upravljanje</a:t>
            </a:r>
            <a:r>
              <a:rPr lang="sl-SI" dirty="0"/>
              <a:t>, tj. sodelovanje z drugimi regionalnimi deležniki, so ocenjevalci poudarili, da so se zaradi pobude Leader pri lokalnih javnih zadevah </a:t>
            </a:r>
            <a:r>
              <a:rPr lang="sl-SI" b="1" dirty="0"/>
              <a:t>angažirali predstavniki lokalnih podjetij in civilne družbe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849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88640"/>
            <a:ext cx="8064000" cy="854487"/>
          </a:xfrm>
        </p:spPr>
        <p:txBody>
          <a:bodyPr>
            <a:noAutofit/>
          </a:bodyPr>
          <a:lstStyle/>
          <a:p>
            <a:pPr algn="ctr"/>
            <a:r>
              <a:rPr lang="sl-SI" sz="1800" dirty="0"/>
              <a:t>Priporočila</a:t>
            </a:r>
            <a:endParaRPr lang="fr-F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z="1000" dirty="0"/>
              <a:t>Prosojnica</a:t>
            </a:r>
            <a:r>
              <a:rPr lang="en-GB" sz="1000" dirty="0"/>
              <a:t> </a:t>
            </a:r>
            <a:fld id="{D8E204E0-9E24-48F9-8DF7-90B6D1D999CE}" type="slidenum">
              <a:rPr lang="en-GB" sz="1000" smtClean="0"/>
              <a:pPr>
                <a:defRPr/>
              </a:pPr>
              <a:t>17</a:t>
            </a:fld>
            <a:endParaRPr lang="en-GB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8AD39-3017-EEE3-BBD3-EF7F603A36CA}"/>
              </a:ext>
            </a:extLst>
          </p:cNvPr>
          <p:cNvSpPr txBox="1"/>
          <p:nvPr/>
        </p:nvSpPr>
        <p:spPr>
          <a:xfrm>
            <a:off x="425720" y="612844"/>
            <a:ext cx="81007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Priporočilo 1 </a:t>
            </a:r>
            <a:r>
              <a:rPr lang="sl-SI" dirty="0"/>
              <a:t>– Komisija naj </a:t>
            </a:r>
            <a:r>
              <a:rPr lang="sl-SI" b="1" dirty="0"/>
              <a:t>celovito ovrednoti stroške in koristi</a:t>
            </a:r>
            <a:r>
              <a:rPr lang="sl-SI" dirty="0"/>
              <a:t>. V to vrednotenje pobude Leader naj bo zajeto naslednje (točke a–e):</a:t>
            </a:r>
          </a:p>
          <a:p>
            <a:endParaRPr lang="sl-SI" dirty="0"/>
          </a:p>
          <a:p>
            <a:r>
              <a:rPr lang="sl-SI" dirty="0"/>
              <a:t>(a) uporaba postopka izbire lokalnih akcijskih skupin, s katerim se sredstva namenijo </a:t>
            </a:r>
            <a:r>
              <a:rPr lang="sl-SI" b="1" dirty="0"/>
              <a:t>kakovostnim strategijam </a:t>
            </a:r>
            <a:r>
              <a:rPr lang="sl-SI" dirty="0"/>
              <a:t>lokalnega razvoja;</a:t>
            </a:r>
          </a:p>
          <a:p>
            <a:endParaRPr lang="sl-SI" dirty="0"/>
          </a:p>
          <a:p>
            <a:r>
              <a:rPr lang="sl-SI" dirty="0"/>
              <a:t>(b) ukrepi za </a:t>
            </a:r>
            <a:r>
              <a:rPr lang="sl-SI" b="1" dirty="0"/>
              <a:t>zmanjšanje stroškov in kompleksnosti </a:t>
            </a:r>
            <a:r>
              <a:rPr lang="sl-SI" dirty="0"/>
              <a:t>upravnih postopkov (npr. dodatne upravne zahteve za nosilce projektov, dolgi izbirni postopki);</a:t>
            </a:r>
          </a:p>
          <a:p>
            <a:endParaRPr lang="sl-SI" dirty="0"/>
          </a:p>
          <a:p>
            <a:r>
              <a:rPr lang="sl-SI" dirty="0"/>
              <a:t>(c) obseg, v katerem so </a:t>
            </a:r>
            <a:r>
              <a:rPr lang="sl-SI" b="1" dirty="0"/>
              <a:t>ciljne skupine glede na spol, starost in druge vidike ustrezno zastopane</a:t>
            </a:r>
            <a:r>
              <a:rPr lang="sl-SI" dirty="0"/>
              <a:t> v organih odločanja;</a:t>
            </a:r>
          </a:p>
          <a:p>
            <a:endParaRPr lang="sl-SI" dirty="0"/>
          </a:p>
          <a:p>
            <a:r>
              <a:rPr lang="sl-SI" dirty="0"/>
              <a:t>(d) obseg, v katerem projekti, ki se financirajo v okviru pobude Leader, prinašajo </a:t>
            </a:r>
            <a:r>
              <a:rPr lang="sl-SI" b="1" dirty="0"/>
              <a:t>dodatne koristi </a:t>
            </a:r>
            <a:r>
              <a:rPr lang="sl-SI" dirty="0"/>
              <a:t>v primerjavi z drugimi projekti in</a:t>
            </a:r>
          </a:p>
          <a:p>
            <a:endParaRPr lang="sl-SI" dirty="0"/>
          </a:p>
          <a:p>
            <a:r>
              <a:rPr lang="sl-SI" dirty="0"/>
              <a:t>(e) obseg, v katerem se sredstva pobude Leader uporabljajo </a:t>
            </a:r>
            <a:r>
              <a:rPr lang="sl-SI" b="1" dirty="0"/>
              <a:t>za financiranje zakonsko predpisanih nalog</a:t>
            </a:r>
            <a:r>
              <a:rPr lang="sl-SI" dirty="0"/>
              <a:t> EU ter nacionalnih, regionalnih ali lokalnih organov.</a:t>
            </a:r>
          </a:p>
          <a:p>
            <a:endParaRPr lang="sl-SI" dirty="0"/>
          </a:p>
          <a:p>
            <a:r>
              <a:rPr lang="sl-SI" dirty="0"/>
              <a:t>Ciljni rok za izvedbo: leto 2023.</a:t>
            </a:r>
          </a:p>
        </p:txBody>
      </p:sp>
    </p:spTree>
    <p:extLst>
      <p:ext uri="{BB962C8B-B14F-4D97-AF65-F5344CB8AC3E}">
        <p14:creationId xmlns:p14="http://schemas.microsoft.com/office/powerpoint/2010/main" val="332528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88640"/>
            <a:ext cx="8064000" cy="854487"/>
          </a:xfrm>
        </p:spPr>
        <p:txBody>
          <a:bodyPr>
            <a:noAutofit/>
          </a:bodyPr>
          <a:lstStyle/>
          <a:p>
            <a:pPr algn="ctr"/>
            <a:r>
              <a:rPr lang="sl-SI" sz="1800" dirty="0"/>
              <a:t>Priporočila</a:t>
            </a:r>
            <a:endParaRPr lang="fr-F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z="1000" dirty="0"/>
              <a:t>Prosojnica</a:t>
            </a:r>
            <a:r>
              <a:rPr lang="en-GB" sz="1000" dirty="0"/>
              <a:t> </a:t>
            </a:r>
            <a:fld id="{D8E204E0-9E24-48F9-8DF7-90B6D1D999CE}" type="slidenum">
              <a:rPr lang="en-GB" sz="1000" smtClean="0"/>
              <a:pPr>
                <a:defRPr/>
              </a:pPr>
              <a:t>18</a:t>
            </a:fld>
            <a:endParaRPr lang="en-GB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8AD39-3017-EEE3-BBD3-EF7F603A36CA}"/>
              </a:ext>
            </a:extLst>
          </p:cNvPr>
          <p:cNvSpPr txBox="1"/>
          <p:nvPr/>
        </p:nvSpPr>
        <p:spPr>
          <a:xfrm>
            <a:off x="425720" y="612844"/>
            <a:ext cx="81007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b="1" dirty="0"/>
              <a:t>Priporočilo 2 </a:t>
            </a:r>
            <a:r>
              <a:rPr lang="sl-SI" dirty="0"/>
              <a:t>– Komisija naj pri oceni uspešnosti in učinkovitosti lokalnega razvoja, ki ga vodi skupnost, kolikor je mogoče, zajame elemente, navedene v točkah (a) do (e) priporočila 1.</a:t>
            </a:r>
          </a:p>
          <a:p>
            <a:endParaRPr lang="sl-SI" dirty="0"/>
          </a:p>
          <a:p>
            <a:r>
              <a:rPr lang="sl-SI" dirty="0"/>
              <a:t>Ciljni rok za izvedbo: leto 2025 (za </a:t>
            </a:r>
            <a:r>
              <a:rPr lang="sl-SI" b="1" dirty="0"/>
              <a:t>naknadna vrednotenja </a:t>
            </a:r>
            <a:r>
              <a:rPr lang="sl-SI" dirty="0"/>
              <a:t>za obdobje 2014–2020).</a:t>
            </a:r>
          </a:p>
        </p:txBody>
      </p:sp>
    </p:spTree>
    <p:extLst>
      <p:ext uri="{BB962C8B-B14F-4D97-AF65-F5344CB8AC3E}">
        <p14:creationId xmlns:p14="http://schemas.microsoft.com/office/powerpoint/2010/main" val="4088267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00457" y="2204864"/>
            <a:ext cx="3959225" cy="1224136"/>
          </a:xfrm>
        </p:spPr>
        <p:txBody>
          <a:bodyPr/>
          <a:lstStyle/>
          <a:p>
            <a:pPr algn="ctr" eaLnBrk="1" hangingPunct="1"/>
            <a:r>
              <a:rPr lang="sl-SI" dirty="0"/>
              <a:t>Hvala za pozornost!</a:t>
            </a:r>
            <a:br>
              <a:rPr lang="sl-SI" dirty="0"/>
            </a:br>
            <a:br>
              <a:rPr lang="sl-SI" dirty="0"/>
            </a:br>
            <a:r>
              <a:rPr lang="sl-SI" dirty="0"/>
              <a:t>Vprašanja ?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7926362" y="6309321"/>
            <a:ext cx="1038125" cy="2954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sl-SI" sz="1000" b="1" dirty="0">
                <a:solidFill>
                  <a:schemeClr val="bg1"/>
                </a:solidFill>
              </a:rPr>
              <a:t>Prosojnica</a:t>
            </a:r>
            <a:r>
              <a:rPr lang="es-ES" sz="1000" b="1" dirty="0">
                <a:solidFill>
                  <a:schemeClr val="bg1"/>
                </a:solidFill>
              </a:rPr>
              <a:t> </a:t>
            </a:r>
            <a:fld id="{A8076D91-874E-4C7B-B6EB-82F7F4C1C57C}" type="slidenum">
              <a:rPr lang="en-GB" sz="1000" b="1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5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56" y="319734"/>
            <a:ext cx="8460488" cy="540000"/>
          </a:xfrm>
        </p:spPr>
        <p:txBody>
          <a:bodyPr>
            <a:normAutofit/>
          </a:bodyPr>
          <a:lstStyle/>
          <a:p>
            <a:r>
              <a:rPr lang="sl-SI" sz="2600" dirty="0"/>
              <a:t>LEADER – participacija preko lokalnih akcijskih skupin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z="1000" dirty="0"/>
              <a:t>Prosojnica</a:t>
            </a:r>
            <a:r>
              <a:rPr lang="en-GB" sz="1000" dirty="0"/>
              <a:t> </a:t>
            </a:r>
            <a:fld id="{D8E204E0-9E24-48F9-8DF7-90B6D1D999CE}" type="slidenum">
              <a:rPr lang="en-GB" sz="1000" smtClean="0"/>
              <a:pPr>
                <a:defRPr/>
              </a:pPr>
              <a:t>2</a:t>
            </a:fld>
            <a:endParaRPr lang="en-GB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10558E-7284-9173-AA0E-60C063B97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26200" r="20863" b="8000"/>
          <a:stretch/>
        </p:blipFill>
        <p:spPr>
          <a:xfrm>
            <a:off x="1151620" y="715342"/>
            <a:ext cx="6840760" cy="618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56" y="319734"/>
            <a:ext cx="8460488" cy="540000"/>
          </a:xfrm>
        </p:spPr>
        <p:txBody>
          <a:bodyPr>
            <a:normAutofit fontScale="90000"/>
          </a:bodyPr>
          <a:lstStyle/>
          <a:p>
            <a:r>
              <a:rPr lang="sl-SI" dirty="0"/>
              <a:t>LEADER – pomembnost participacije se povečuje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z="1000" dirty="0"/>
              <a:t>Prosojnica</a:t>
            </a:r>
            <a:r>
              <a:rPr lang="en-GB" sz="1000" dirty="0"/>
              <a:t> </a:t>
            </a:r>
            <a:fld id="{D8E204E0-9E24-48F9-8DF7-90B6D1D999CE}" type="slidenum">
              <a:rPr lang="en-GB" sz="1000" smtClean="0"/>
              <a:pPr>
                <a:defRPr/>
              </a:pPr>
              <a:t>3</a:t>
            </a:fld>
            <a:endParaRPr lang="en-GB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B11133-275D-54DC-EDC8-15B0BE98E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63" t="17801" r="30312" b="10801"/>
          <a:stretch/>
        </p:blipFill>
        <p:spPr>
          <a:xfrm>
            <a:off x="107504" y="741259"/>
            <a:ext cx="4824536" cy="5998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9D0C4F-D33C-BE64-FEB5-21AD0297F806}"/>
              </a:ext>
            </a:extLst>
          </p:cNvPr>
          <p:cNvSpPr txBox="1"/>
          <p:nvPr/>
        </p:nvSpPr>
        <p:spPr>
          <a:xfrm>
            <a:off x="3491880" y="582286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Nov LEADER v MFF 2021-2027 se bo začel financirati z letom 2022. Nova pravila.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B7163-1ADF-6168-D25D-7A03D3687654}"/>
              </a:ext>
            </a:extLst>
          </p:cNvPr>
          <p:cNvSpPr txBox="1"/>
          <p:nvPr/>
        </p:nvSpPr>
        <p:spPr>
          <a:xfrm>
            <a:off x="4833428" y="1853791"/>
            <a:ext cx="4014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Odločanje na lokalni ravni </a:t>
            </a:r>
            <a:r>
              <a:rPr lang="sl-SI" b="1" dirty="0"/>
              <a:t>lahko prinese dodatne koristi. </a:t>
            </a:r>
            <a:r>
              <a:rPr lang="sl-SI" dirty="0"/>
              <a:t>Iz smernic Komisije za vrednotenje pristopa Leader je razvidno, da se te koristi kažejo v:</a:t>
            </a:r>
          </a:p>
          <a:p>
            <a:endParaRPr lang="sl-SI" b="1" dirty="0"/>
          </a:p>
          <a:p>
            <a:r>
              <a:rPr lang="sl-SI" b="1" dirty="0"/>
              <a:t>o izboljšanju socialnega kapitala,</a:t>
            </a:r>
          </a:p>
          <a:p>
            <a:endParaRPr lang="sl-SI" b="1" dirty="0"/>
          </a:p>
          <a:p>
            <a:r>
              <a:rPr lang="sl-SI" b="1" dirty="0"/>
              <a:t>o izboljšanju lokalnega upravljanja,</a:t>
            </a:r>
          </a:p>
          <a:p>
            <a:endParaRPr lang="sl-SI" b="1" dirty="0"/>
          </a:p>
          <a:p>
            <a:r>
              <a:rPr lang="sl-SI" b="1" dirty="0"/>
              <a:t>o boljših rezultatih projektov.</a:t>
            </a:r>
          </a:p>
        </p:txBody>
      </p:sp>
    </p:spTree>
    <p:extLst>
      <p:ext uri="{BB962C8B-B14F-4D97-AF65-F5344CB8AC3E}">
        <p14:creationId xmlns:p14="http://schemas.microsoft.com/office/powerpoint/2010/main" val="421223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56" y="319734"/>
            <a:ext cx="8460488" cy="540000"/>
          </a:xfrm>
        </p:spPr>
        <p:txBody>
          <a:bodyPr>
            <a:normAutofit/>
          </a:bodyPr>
          <a:lstStyle/>
          <a:p>
            <a:r>
              <a:rPr lang="sl-SI" dirty="0"/>
              <a:t>LEADER – povečuje se tudi kompleksnost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z="1000" dirty="0"/>
              <a:t>Prosojnica</a:t>
            </a:r>
            <a:r>
              <a:rPr lang="en-GB" sz="1000" dirty="0"/>
              <a:t> </a:t>
            </a:r>
            <a:fld id="{D8E204E0-9E24-48F9-8DF7-90B6D1D999CE}" type="slidenum">
              <a:rPr lang="en-GB" sz="1000" smtClean="0"/>
              <a:pPr>
                <a:defRPr/>
              </a:pPr>
              <a:t>4</a:t>
            </a:fld>
            <a:endParaRPr lang="en-GB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CA4EB-BD78-3043-6B3B-58DCFE1E6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30400" r="20863" b="22001"/>
          <a:stretch/>
        </p:blipFill>
        <p:spPr>
          <a:xfrm>
            <a:off x="467543" y="859734"/>
            <a:ext cx="8173219" cy="53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3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17245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l-SI" sz="2000" dirty="0"/>
              <a:t>LEADER - revizija ERS iz leta 2010 	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60464" cy="531927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sl-SI" dirty="0">
                <a:solidFill>
                  <a:schemeClr val="tx1"/>
                </a:solidFill>
              </a:rPr>
              <a:t>V posebnem poročilu o pobudi LEADER iz leta 2010 je ugotovilo, da so LAS izvedle številne projekte, ki so koristili lokalnim podjetjem in skupnostim. Odkrilo je tudi slabosti v zvezi z naslednjim: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postopki za izbiro projektov, pri katerih so pri odločanju </a:t>
            </a:r>
            <a:r>
              <a:rPr lang="sl-SI" b="1" dirty="0">
                <a:solidFill>
                  <a:schemeClr val="tx1"/>
                </a:solidFill>
              </a:rPr>
              <a:t>prevladovali javni organi</a:t>
            </a:r>
            <a:r>
              <a:rPr lang="sl-SI" dirty="0">
                <a:solidFill>
                  <a:schemeClr val="tx1"/>
                </a:solidFill>
              </a:rPr>
              <a:t>, pravila o morebitnih navzkrižjih interesov pa so bila nejasna,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uporabo pristopa od spodaj navzgor, nekatere LAS namreč </a:t>
            </a:r>
            <a:r>
              <a:rPr lang="sl-SI" b="1" dirty="0">
                <a:solidFill>
                  <a:schemeClr val="tx1"/>
                </a:solidFill>
              </a:rPr>
              <a:t>niso uspele spodbuditi angažiranosti na lokalni ravni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zmožnostjo lokalnih akcijskih skupin, da razvijejo lokalne rešitve, ki bi se </a:t>
            </a:r>
            <a:r>
              <a:rPr lang="sl-SI" b="1" dirty="0">
                <a:solidFill>
                  <a:schemeClr val="tx1"/>
                </a:solidFill>
              </a:rPr>
              <a:t>razlikovale od tradicionalnih ukrepov </a:t>
            </a:r>
            <a:r>
              <a:rPr lang="sl-SI" dirty="0">
                <a:solidFill>
                  <a:schemeClr val="tx1"/>
                </a:solidFill>
              </a:rPr>
              <a:t>za razvoj podeželja, npr. financirale so projekte, ki bi se lahko financirali v okviru drugih programov porabe,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l-SI" b="1" dirty="0">
                <a:solidFill>
                  <a:schemeClr val="tx1"/>
                </a:solidFill>
              </a:rPr>
              <a:t>spremljanjem in vrednotenjem, zlasti v zvezi s koristmi</a:t>
            </a:r>
            <a:r>
              <a:rPr lang="sl-SI" dirty="0">
                <a:solidFill>
                  <a:schemeClr val="tx1"/>
                </a:solidFill>
              </a:rPr>
              <a:t>, doseženimi s pristopom Leader. 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sl-SI" dirty="0">
              <a:solidFill>
                <a:schemeClr val="tx1"/>
              </a:solidFill>
            </a:endParaRP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sl-SI" b="1" dirty="0">
                <a:solidFill>
                  <a:schemeClr val="tx1"/>
                </a:solidFill>
              </a:rPr>
              <a:t>Podobne slabosti so ugotovljene tudi v poročilu iz leta 2022.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2" y="6299999"/>
            <a:ext cx="929637" cy="304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sl-SI" sz="1000" b="1" dirty="0">
                <a:solidFill>
                  <a:schemeClr val="bg1"/>
                </a:solidFill>
              </a:rPr>
              <a:t>Prosojnica</a:t>
            </a:r>
            <a:r>
              <a:rPr lang="es-ES" sz="1000" b="1" dirty="0">
                <a:solidFill>
                  <a:schemeClr val="bg1"/>
                </a:solidFill>
              </a:rPr>
              <a:t> </a:t>
            </a:r>
            <a:fld id="{A8076D91-874E-4C7B-B6EB-82F7F4C1C57C}" type="slidenum">
              <a:rPr lang="en-GB" sz="10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6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9" y="260648"/>
            <a:ext cx="8064000" cy="540000"/>
          </a:xfrm>
        </p:spPr>
        <p:txBody>
          <a:bodyPr>
            <a:noAutofit/>
          </a:bodyPr>
          <a:lstStyle/>
          <a:p>
            <a:pPr algn="ctr"/>
            <a:r>
              <a:rPr lang="sl-SI" sz="2000" dirty="0"/>
              <a:t>LEADER - revizija ERS v letu 2022</a:t>
            </a:r>
            <a:br>
              <a:rPr lang="sl-SI" sz="2000" dirty="0"/>
            </a:br>
            <a:br>
              <a:rPr lang="sl-SI" sz="2000" dirty="0"/>
            </a:br>
            <a:br>
              <a:rPr lang="sl-SI" sz="2000" dirty="0"/>
            </a:b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z="1000" dirty="0"/>
              <a:t>Prosojnica</a:t>
            </a:r>
            <a:r>
              <a:rPr lang="en-GB" sz="1000" dirty="0"/>
              <a:t> </a:t>
            </a:r>
            <a:fld id="{D8E204E0-9E24-48F9-8DF7-90B6D1D999CE}" type="slidenum">
              <a:rPr lang="en-GB" sz="1000" smtClean="0"/>
              <a:pPr>
                <a:defRPr/>
              </a:pPr>
              <a:t>6</a:t>
            </a:fld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268758"/>
            <a:ext cx="8496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Glavno revizijsko vprašanje je bilo, ali je pristop LEADER/lokalni razvoj, ki ga vodi skupnost, v letih 2014-2020 prinesel </a:t>
            </a:r>
            <a:r>
              <a:rPr lang="sl-SI" sz="1600" b="1" dirty="0"/>
              <a:t>koristi, ki upravičujejo njegove dodatne stroške in tveganja. </a:t>
            </a:r>
          </a:p>
          <a:p>
            <a:endParaRPr lang="sl-SI" sz="1600" dirty="0"/>
          </a:p>
          <a:p>
            <a:r>
              <a:rPr lang="sl-SI" sz="1600" dirty="0"/>
              <a:t>Da bi Sodišče to ocenilo, je preučilo, ali:</a:t>
            </a:r>
          </a:p>
          <a:p>
            <a:endParaRPr lang="sl-SI" sz="1600" dirty="0"/>
          </a:p>
          <a:p>
            <a:r>
              <a:rPr lang="sl-SI" sz="1600" dirty="0"/>
              <a:t>(1) se je s pobudo Leader in lokalnim razvojem, ki ga vodi skupnost, </a:t>
            </a:r>
            <a:r>
              <a:rPr lang="sl-SI" sz="1600" b="1" dirty="0"/>
              <a:t>spodbujala</a:t>
            </a:r>
          </a:p>
          <a:p>
            <a:r>
              <a:rPr lang="sl-SI" sz="1600" b="1" dirty="0"/>
              <a:t>angažiranost na lokalni ravni;</a:t>
            </a:r>
          </a:p>
          <a:p>
            <a:endParaRPr lang="sl-SI" sz="1600" dirty="0"/>
          </a:p>
          <a:p>
            <a:r>
              <a:rPr lang="sl-SI" sz="1600" dirty="0"/>
              <a:t>(2) sta pobuda Leader in lokalni razvoj, ki ga vodi skupnost, privedla do </a:t>
            </a:r>
            <a:r>
              <a:rPr lang="sl-SI" sz="1600" b="1" dirty="0"/>
              <a:t>projektov z</a:t>
            </a:r>
          </a:p>
          <a:p>
            <a:r>
              <a:rPr lang="sl-SI" sz="1600" b="1" dirty="0"/>
              <a:t>dokazljivimi koristmi v smislu lokalnega upravljanja, izboljšanega socialnega</a:t>
            </a:r>
          </a:p>
          <a:p>
            <a:r>
              <a:rPr lang="sl-SI" sz="1600" b="1" dirty="0"/>
              <a:t>kapitala in boljših rezultatov</a:t>
            </a:r>
            <a:r>
              <a:rPr lang="sl-SI" sz="1600" dirty="0"/>
              <a:t>;</a:t>
            </a:r>
          </a:p>
          <a:p>
            <a:endParaRPr lang="sl-SI" sz="1600" dirty="0"/>
          </a:p>
          <a:p>
            <a:r>
              <a:rPr lang="sl-SI" sz="1600" dirty="0"/>
              <a:t>(3) je uvedba novega pristopa financiranja iz več skladov prispevala k </a:t>
            </a:r>
            <a:r>
              <a:rPr lang="sl-SI" sz="1600" b="1" dirty="0"/>
              <a:t>boljšemu</a:t>
            </a:r>
          </a:p>
          <a:p>
            <a:r>
              <a:rPr lang="sl-SI" sz="1600" b="1" dirty="0"/>
              <a:t>usklajevanju podpore lokalnemu razvoju.</a:t>
            </a:r>
          </a:p>
        </p:txBody>
      </p:sp>
    </p:spTree>
    <p:extLst>
      <p:ext uri="{BB962C8B-B14F-4D97-AF65-F5344CB8AC3E}">
        <p14:creationId xmlns:p14="http://schemas.microsoft.com/office/powerpoint/2010/main" val="71212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576064"/>
          </a:xfrm>
        </p:spPr>
        <p:txBody>
          <a:bodyPr>
            <a:noAutofit/>
          </a:bodyPr>
          <a:lstStyle/>
          <a:p>
            <a:pPr algn="ctr"/>
            <a:r>
              <a:rPr lang="sl-SI" sz="1800" dirty="0"/>
              <a:t>V reviziji izbrane države z različnimi pristopi k financiranju</a:t>
            </a:r>
            <a:br>
              <a:rPr lang="en-GB" sz="1800" dirty="0"/>
            </a:br>
            <a:endParaRPr lang="fr-F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z="1000" dirty="0"/>
              <a:t>Prosojnica</a:t>
            </a:r>
            <a:r>
              <a:rPr lang="en-GB" sz="1000" dirty="0"/>
              <a:t> </a:t>
            </a:r>
            <a:fld id="{D8E204E0-9E24-48F9-8DF7-90B6D1D999CE}" type="slidenum">
              <a:rPr lang="en-GB" sz="1000" smtClean="0"/>
              <a:pPr>
                <a:defRPr/>
              </a:pPr>
              <a:t>7</a:t>
            </a:fld>
            <a:endParaRPr lang="en-GB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A2D99-BE76-E321-65A0-6033F5D68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6" t="16401" r="22437" b="10801"/>
          <a:stretch/>
        </p:blipFill>
        <p:spPr>
          <a:xfrm>
            <a:off x="1259632" y="638522"/>
            <a:ext cx="5688632" cy="60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436" y="126074"/>
            <a:ext cx="9285786" cy="800648"/>
          </a:xfrm>
        </p:spPr>
        <p:txBody>
          <a:bodyPr>
            <a:noAutofit/>
          </a:bodyPr>
          <a:lstStyle/>
          <a:p>
            <a:pPr algn="ctr"/>
            <a:r>
              <a:rPr lang="sl-SI" sz="2000" dirty="0"/>
              <a:t>Lokalne akcijske skupine spodbujajo angažiranost na lokalni ravni, vendar pomenijo dodatne stroške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z="1000" dirty="0"/>
              <a:t>Prosojnica</a:t>
            </a:r>
            <a:r>
              <a:rPr lang="en-GB" sz="1000" dirty="0"/>
              <a:t> </a:t>
            </a:r>
            <a:fld id="{D8E204E0-9E24-48F9-8DF7-90B6D1D999CE}" type="slidenum">
              <a:rPr lang="en-GB" sz="1000" smtClean="0"/>
              <a:pPr>
                <a:defRPr/>
              </a:pPr>
              <a:t>8</a:t>
            </a:fld>
            <a:endParaRPr lang="en-GB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BA5E1-7618-1A55-2D5E-B1506F984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85" t="20601" r="23225" b="5201"/>
          <a:stretch/>
        </p:blipFill>
        <p:spPr>
          <a:xfrm>
            <a:off x="-33266" y="728700"/>
            <a:ext cx="4657071" cy="540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1D7039-F340-F794-2C7A-7D4DC5CE7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38" t="24800" r="23573" b="15001"/>
          <a:stretch/>
        </p:blipFill>
        <p:spPr>
          <a:xfrm>
            <a:off x="4571999" y="1124744"/>
            <a:ext cx="457200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7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82562"/>
            <a:ext cx="8064000" cy="618086"/>
          </a:xfrm>
        </p:spPr>
        <p:txBody>
          <a:bodyPr>
            <a:noAutofit/>
          </a:bodyPr>
          <a:lstStyle/>
          <a:p>
            <a:pPr algn="ctr"/>
            <a:r>
              <a:rPr lang="sl-SI" sz="2000" dirty="0"/>
              <a:t>Lokalne akcijske skupine spodbujajo angažiranost na lokalni ravni, njihovi postopki odobritve pa so počasni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z="1000" dirty="0"/>
              <a:t>Prosojnica</a:t>
            </a:r>
            <a:r>
              <a:rPr lang="en-GB" sz="1000" dirty="0"/>
              <a:t> </a:t>
            </a:r>
            <a:fld id="{D8E204E0-9E24-48F9-8DF7-90B6D1D999CE}" type="slidenum">
              <a:rPr lang="en-GB" sz="1000" smtClean="0"/>
              <a:pPr>
                <a:defRPr/>
              </a:pPr>
              <a:t>9</a:t>
            </a:fld>
            <a:endParaRPr lang="en-GB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EF275-5BB7-4E2B-8B1D-33F49CAE8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62" t="30400" r="23226" b="16401"/>
          <a:stretch/>
        </p:blipFill>
        <p:spPr>
          <a:xfrm>
            <a:off x="683568" y="725352"/>
            <a:ext cx="7416824" cy="59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79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</p:tagLst>
</file>

<file path=ppt/theme/theme1.xml><?xml version="1.0" encoding="utf-8"?>
<a:theme xmlns:a="http://schemas.openxmlformats.org/drawingml/2006/main" name="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BB8429D3F2D4B90397BDAE08B1EA3" ma:contentTypeVersion="0" ma:contentTypeDescription="Create a new document." ma:contentTypeScope="" ma:versionID="ff61662b8f5d0f711f2f2888879894d3">
  <xsd:schema xmlns:xsd="http://www.w3.org/2001/XMLSchema" xmlns:xs="http://www.w3.org/2001/XMLSchema" xmlns:p="http://schemas.microsoft.com/office/2006/metadata/properties" xmlns:ns2="192064a5-2386-4711-9645-fc7efad62054" targetNamespace="http://schemas.microsoft.com/office/2006/metadata/properties" ma:root="true" ma:fieldsID="0e43487084d7aaf64197304bd194a44f" ns2:_="">
    <xsd:import namespace="192064a5-2386-4711-9645-fc7efad6205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064a5-2386-4711-9645-fc7efad620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60D8F0-9417-42ED-ADC5-BF3560526C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34CF1C-AB45-409F-923F-1A63B7986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064a5-2386-4711-9645-fc7efad62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097C0C-1276-4030-A4CD-AF85F7FB29B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B14D502-45BD-40FD-BD98-57CD664A8D3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192064a5-2386-4711-9645-fc7efad6205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19204</TotalTime>
  <Words>1693</Words>
  <Application>Microsoft Office PowerPoint</Application>
  <PresentationFormat>On-screen Show (4:3)</PresentationFormat>
  <Paragraphs>127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Myriad Pro</vt:lpstr>
      <vt:lpstr>Times New Roman</vt:lpstr>
      <vt:lpstr>Office Theme</vt:lpstr>
      <vt:lpstr>Custom Design</vt:lpstr>
      <vt:lpstr>Poročilo Evropskega računskega sodišča o reviziji projekta LEADER iz Evropskega kmetijskega sklada za razvoj podeželja - izzivi uveljavitve participativnega razvojnega načrtovanja</vt:lpstr>
      <vt:lpstr>LEADER – participacija preko lokalnih akcijskih skupin</vt:lpstr>
      <vt:lpstr>LEADER – pomembnost participacije se povečuje</vt:lpstr>
      <vt:lpstr>LEADER – povečuje se tudi kompleksnost</vt:lpstr>
      <vt:lpstr>LEADER - revizija ERS iz leta 2010                       </vt:lpstr>
      <vt:lpstr>LEADER - revizija ERS v letu 2022   </vt:lpstr>
      <vt:lpstr>V reviziji izbrane države z različnimi pristopi k financiranju </vt:lpstr>
      <vt:lpstr>Lokalne akcijske skupine spodbujajo angažiranost na lokalni ravni, vendar pomenijo dodatne stroške</vt:lpstr>
      <vt:lpstr>Lokalne akcijske skupine spodbujajo angažiranost na lokalni ravni, njihovi postopki odobritve pa so počasni</vt:lpstr>
      <vt:lpstr>Standardi za izdelavo strategij  so nezahtevni – omogočajo širok izbor projektov</vt:lpstr>
      <vt:lpstr>Izbirni postopek projektov je zahteven in dolgotrajen </vt:lpstr>
      <vt:lpstr>S pristopom Leader se spodbuja angažiranost na lokalni ravni, vendar so ženske in mladi premalo zastopani v LAS</vt:lpstr>
      <vt:lpstr>Dodatne koristi pobude Leader in lokalnega razvoja, ki ga vodi skupnost, še vedno niso bile dokazane</vt:lpstr>
      <vt:lpstr>Dodatne koristi pobude Leader in lokalnega razvoja, ki ga vodi skupnost, še vedno niso bile dokazane</vt:lpstr>
      <vt:lpstr>Države članice so pobudo Leader uporabile za financiranje projektov, ki izhajajo iz lokalnih strategij, toda za nekatere projekte so obstajali drugi specifični programi porabe</vt:lpstr>
      <vt:lpstr>Čeprav strokovnjaki menijo, da je težko ovrednotiti nekatere potencialne koristi pristopa Leader, je Sodišče našlo dokaze, da bi bilo to mogoče storiti </vt:lpstr>
      <vt:lpstr>Priporočila</vt:lpstr>
      <vt:lpstr>Priporočila</vt:lpstr>
      <vt:lpstr>Hvala za pozornost!  Vprašanja ?</vt:lpstr>
    </vt:vector>
  </TitlesOfParts>
  <Company>Emperor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Victoria Creswell</dc:creator>
  <dc:description>PRESENTATION</dc:description>
  <cp:lastModifiedBy>Samo Jereb</cp:lastModifiedBy>
  <cp:revision>615</cp:revision>
  <cp:lastPrinted>2021-10-18T15:05:57Z</cp:lastPrinted>
  <dcterms:created xsi:type="dcterms:W3CDTF">2013-08-06T13:50:03Z</dcterms:created>
  <dcterms:modified xsi:type="dcterms:W3CDTF">2022-12-01T13:11:11Z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0x0101000E6BB8429D3F2D4B90397BDAE08B1EA3</vt:lpwstr>
  </property>
  <property fmtid="{D5CDD505-2E9C-101B-9397-08002B2CF9AE}" pid="3" name="Eca_OrganisationTaxHTField0">
    <vt:lpwstr>European Court of Auditors|723c3162-adba-4aed-b99f-6e3e3f369d74</vt:lpwstr>
  </property>
  <property fmtid="{D5CDD505-2E9C-101B-9397-08002B2CF9AE}" pid="4" name="Eca_ConfidentialityLevelTaxHTField0">
    <vt:lpwstr>Internal|7394ceda-a5ec-41d6-a3a2-3d61019f25a3</vt:lpwstr>
  </property>
  <property fmtid="{D5CDD505-2E9C-101B-9397-08002B2CF9AE}" pid="5" name="termstore_sfDiv">
    <vt:lpwstr>150;#Directorate of the Presidency|a3f77e99-9212-46ff-8cee-52670a2f0846</vt:lpwstr>
  </property>
  <property fmtid="{D5CDD505-2E9C-101B-9397-08002B2CF9AE}" pid="6" name="Eca_Organisation">
    <vt:lpwstr>2;#European Court of Auditors|723c3162-adba-4aed-b99f-6e3e3f369d74</vt:lpwstr>
  </property>
  <property fmtid="{D5CDD505-2E9C-101B-9397-08002B2CF9AE}" pid="7" name="termstore_sfLang">
    <vt:lpwstr>99;#SL - Slovene|5d4076b4-5b0f-4e67-8f47-cad8bda7caa3</vt:lpwstr>
  </property>
  <property fmtid="{D5CDD505-2E9C-101B-9397-08002B2CF9AE}" pid="8" name="Eca_Doc_Topics">
    <vt:lpwstr/>
  </property>
  <property fmtid="{D5CDD505-2E9C-101B-9397-08002B2CF9AE}" pid="9" name="Eca_CoreKeywordsDoc">
    <vt:lpwstr/>
  </property>
  <property fmtid="{D5CDD505-2E9C-101B-9397-08002B2CF9AE}" pid="10" name="Eca_ConfidentialityLevel">
    <vt:lpwstr>1;#Internal|7394ceda-a5ec-41d6-a3a2-3d61019f25a3</vt:lpwstr>
  </property>
  <property fmtid="{D5CDD505-2E9C-101B-9397-08002B2CF9AE}" pid="11" name="Eca_Doc_Confidentiality_Levels">
    <vt:lpwstr>1;#Internal|7394ceda-a5ec-41d6-a3a2-3d61019f25a3</vt:lpwstr>
  </property>
  <property fmtid="{D5CDD505-2E9C-101B-9397-08002B2CF9AE}" pid="12" name="termstore_sfCategory">
    <vt:lpwstr>4;#Other|55fb0063-9bf0-4abb-9086-362d7641cacf</vt:lpwstr>
  </property>
  <property fmtid="{D5CDD505-2E9C-101B-9397-08002B2CF9AE}" pid="13" name="Eca_Doc_Organisation">
    <vt:lpwstr>2;#European Court of Auditors|723c3162-adba-4aed-b99f-6e3e3f369d74</vt:lpwstr>
  </property>
  <property fmtid="{D5CDD505-2E9C-101B-9397-08002B2CF9AE}" pid="14" name="Eca_Doc_Auditee">
    <vt:lpwstr/>
  </property>
  <property fmtid="{D5CDD505-2E9C-101B-9397-08002B2CF9AE}" pid="15" name="termstore_sfGaDec">
    <vt:lpwstr/>
  </property>
  <property fmtid="{D5CDD505-2E9C-101B-9397-08002B2CF9AE}" pid="16" name="termstore_sfStatut">
    <vt:lpwstr>19;#Main part - PP|5f451bac-2385-465d-8382-8c0255fcf9fa</vt:lpwstr>
  </property>
  <property fmtid="{D5CDD505-2E9C-101B-9397-08002B2CF9AE}" pid="17" name="Eca_Doc_ProcedureStage">
    <vt:lpwstr/>
  </property>
  <property fmtid="{D5CDD505-2E9C-101B-9397-08002B2CF9AE}" pid="18" name="Eca_Doc_AuditType">
    <vt:lpwstr/>
  </property>
  <property fmtid="{D5CDD505-2E9C-101B-9397-08002B2CF9AE}" pid="19" name="Eca_Doc_FileFormat">
    <vt:lpwstr/>
  </property>
  <property fmtid="{D5CDD505-2E9C-101B-9397-08002B2CF9AE}" pid="20" name="Eca_Doc_ReportingMember">
    <vt:lpwstr/>
  </property>
  <property fmtid="{D5CDD505-2E9C-101B-9397-08002B2CF9AE}" pid="21" name="Eca_Doc_ProcedureStep">
    <vt:lpwstr/>
  </property>
  <property fmtid="{D5CDD505-2E9C-101B-9397-08002B2CF9AE}" pid="22" name="Eca_Doc_BusinessGrouping">
    <vt:lpwstr/>
  </property>
  <property fmtid="{D5CDD505-2E9C-101B-9397-08002B2CF9AE}" pid="23" name="Eca_Doc_Country">
    <vt:lpwstr/>
  </property>
  <property fmtid="{D5CDD505-2E9C-101B-9397-08002B2CF9AE}" pid="24" name="termstore_sfGaDecDiffusion">
    <vt:lpwstr>216;#Addendum|03526aca-5be4-47e6-abe8-3539de4144ef</vt:lpwstr>
  </property>
  <property fmtid="{D5CDD505-2E9C-101B-9397-08002B2CF9AE}" pid="25" name="Eca_Doc_Procedure">
    <vt:lpwstr/>
  </property>
  <property fmtid="{D5CDD505-2E9C-101B-9397-08002B2CF9AE}" pid="26" name="termstore_sfVersion">
    <vt:lpwstr>93;#Translation|4e8ddf2d-e6a3-4dd1-b141-507d44e56be2</vt:lpwstr>
  </property>
  <property fmtid="{D5CDD505-2E9C-101B-9397-08002B2CF9AE}" pid="27" name="DcsId">
    <vt:lpwstr>2afdd0f4-9409-41de-bbcf-ff6d951e029f</vt:lpwstr>
  </property>
</Properties>
</file>