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70" r:id="rId2"/>
    <p:sldId id="286" r:id="rId3"/>
    <p:sldId id="287" r:id="rId4"/>
    <p:sldId id="289" r:id="rId5"/>
    <p:sldId id="288" r:id="rId6"/>
    <p:sldId id="285" r:id="rId7"/>
    <p:sldId id="290" r:id="rId8"/>
  </p:sldIdLst>
  <p:sldSz cx="9144000" cy="5143500" type="screen16x9"/>
  <p:notesSz cx="6858000" cy="9144000"/>
  <p:embeddedFontLst>
    <p:embeddedFont>
      <p:font typeface="Oswald Regular" charset="-18"/>
      <p:regular r:id="rId10"/>
      <p:bold r:id="rId11"/>
    </p:embeddedFont>
    <p:embeddedFont>
      <p:font typeface="Oswald" charset="-18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emenRisto.BIZJAK@maribor.si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34EA2"/>
    <a:srgbClr val="663300"/>
    <a:srgbClr val="660033"/>
    <a:srgbClr val="003399"/>
    <a:srgbClr val="009900"/>
    <a:srgbClr val="008F00"/>
    <a:srgbClr val="808000"/>
    <a:srgbClr val="6666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34EABD2-254F-4FA1-829D-9198DF5C1BAD}">
  <a:tblStyle styleId="{734EABD2-254F-4FA1-829D-9198DF5C1B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25859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8bc71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8bc71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8bc71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8bc71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8bc71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8bc71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902342b01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902342b01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337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8bc71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8bc71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8bc71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8bc71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640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d8bc71c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d8bc71c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64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8239807" y="4692564"/>
            <a:ext cx="904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YES TEAM MARIBOR</a:t>
            </a:r>
            <a:endParaRPr sz="5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FUTURE CITIES OF SOUTH EAST EUROPE</a:t>
            </a:r>
            <a:endParaRPr sz="500">
              <a:solidFill>
                <a:schemeClr val="dk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43121" y="4778250"/>
            <a:ext cx="766723" cy="26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61254" y="4778252"/>
            <a:ext cx="936477" cy="2618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1"/>
          <p:cNvCxnSpPr/>
          <p:nvPr/>
        </p:nvCxnSpPr>
        <p:spPr>
          <a:xfrm>
            <a:off x="6435613" y="4731644"/>
            <a:ext cx="900" cy="340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Google Shape;10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13602" y="4710523"/>
            <a:ext cx="367379" cy="34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>
            <a:off x="7228931" y="4731644"/>
            <a:ext cx="900" cy="340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1"/>
          <p:cNvCxnSpPr/>
          <p:nvPr/>
        </p:nvCxnSpPr>
        <p:spPr>
          <a:xfrm>
            <a:off x="8218299" y="4731644"/>
            <a:ext cx="900" cy="340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1"/>
          <p:cNvCxnSpPr/>
          <p:nvPr/>
        </p:nvCxnSpPr>
        <p:spPr>
          <a:xfrm>
            <a:off x="5741092" y="4710525"/>
            <a:ext cx="900" cy="3408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xmlns="" id="{2C538D92-49A0-6033-9335-172246198F9F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87327035-660A-7346-F54C-2A9F5557BFFC}"/>
              </a:ext>
            </a:extLst>
          </p:cNvPr>
          <p:cNvSpPr/>
          <p:nvPr/>
        </p:nvSpPr>
        <p:spPr>
          <a:xfrm>
            <a:off x="7075409" y="4636172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76985473-8C94-499C-89A2-71C2E6C220CD}"/>
              </a:ext>
            </a:extLst>
          </p:cNvPr>
          <p:cNvSpPr/>
          <p:nvPr/>
        </p:nvSpPr>
        <p:spPr>
          <a:xfrm>
            <a:off x="5684759" y="4708485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noFill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B29AD39E-3688-9C70-3CCC-9DDBEB9A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867" y="117210"/>
            <a:ext cx="777563" cy="72779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C6FFAFCD-5D3C-1328-B88C-69CC240DE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272" y="266381"/>
            <a:ext cx="578628" cy="578628"/>
          </a:xfrm>
          <a:prstGeom prst="rect">
            <a:avLst/>
          </a:prstGeom>
        </p:spPr>
      </p:pic>
      <p:sp>
        <p:nvSpPr>
          <p:cNvPr id="5" name="Google Shape;75;p15">
            <a:extLst>
              <a:ext uri="{FF2B5EF4-FFF2-40B4-BE49-F238E27FC236}">
                <a16:creationId xmlns:a16="http://schemas.microsoft.com/office/drawing/2014/main" xmlns="" id="{C85E8C73-7C72-01F1-06B6-9DA9E017A1B6}"/>
              </a:ext>
            </a:extLst>
          </p:cNvPr>
          <p:cNvSpPr txBox="1"/>
          <p:nvPr/>
        </p:nvSpPr>
        <p:spPr>
          <a:xfrm>
            <a:off x="296510" y="1331650"/>
            <a:ext cx="8354883" cy="1498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2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Jože Kos Grabar</a:t>
            </a:r>
          </a:p>
          <a:p>
            <a:pPr lvl="0"/>
            <a:endParaRPr lang="sl-SI" sz="1200" b="1" dirty="0" smtClean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  <a:p>
            <a:pPr lvl="0"/>
            <a:r>
              <a:rPr lang="en-US" sz="2400" b="1" dirty="0" err="1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izkušnje</a:t>
            </a:r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s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participativnimi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procesi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v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evropskem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projektu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sl-SI" sz="2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"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Future </a:t>
            </a:r>
            <a:r>
              <a:rPr lang="sl-SI" sz="2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C</a:t>
            </a:r>
            <a:r>
              <a:rPr lang="en-US" sz="2400" b="1" dirty="0" err="1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ities</a:t>
            </a:r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of </a:t>
            </a:r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South East Europe„</a:t>
            </a:r>
            <a:r>
              <a:rPr lang="sl-SI" sz="2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(FCSEE, 2020-2022)</a:t>
            </a:r>
            <a:endParaRPr lang="sl-SI" sz="24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xmlns="" id="{8560F87F-FAD7-2F3B-21F9-A2E57F680662}"/>
              </a:ext>
            </a:extLst>
          </p:cNvPr>
          <p:cNvSpPr txBox="1"/>
          <p:nvPr/>
        </p:nvSpPr>
        <p:spPr>
          <a:xfrm>
            <a:off x="1004498" y="112040"/>
            <a:ext cx="4532119" cy="752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Pogovor „</a:t>
            </a:r>
            <a:r>
              <a:rPr lang="it-IT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Poti </a:t>
            </a:r>
            <a:r>
              <a:rPr lang="it-IT" sz="18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in stranpoti participativne priprave razvojnih </a:t>
            </a:r>
            <a:r>
              <a:rPr lang="it-IT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dokumentov</a:t>
            </a:r>
            <a:r>
              <a:rPr lang="sl-SI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“, 19. 12. 2022</a:t>
            </a:r>
            <a:endParaRPr lang="en-US" sz="18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71F3D7A1-D50F-15FB-8EE2-AEC5299F1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470" y="115661"/>
            <a:ext cx="1357196" cy="744867"/>
          </a:xfrm>
          <a:prstGeom prst="rect">
            <a:avLst/>
          </a:prstGeom>
        </p:spPr>
      </p:pic>
      <p:sp>
        <p:nvSpPr>
          <p:cNvPr id="4" name="Google Shape;54;p9">
            <a:extLst>
              <a:ext uri="{FF2B5EF4-FFF2-40B4-BE49-F238E27FC236}">
                <a16:creationId xmlns:a16="http://schemas.microsoft.com/office/drawing/2014/main" xmlns="" id="{2B08F461-1655-27CA-AEC0-083EBCAABEFF}"/>
              </a:ext>
            </a:extLst>
          </p:cNvPr>
          <p:cNvSpPr txBox="1"/>
          <p:nvPr/>
        </p:nvSpPr>
        <p:spPr>
          <a:xfrm>
            <a:off x="248564" y="2889532"/>
            <a:ext cx="8575068" cy="174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0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Osnovno o projektu „Future Cities of South East Europe“</a:t>
            </a:r>
            <a:endParaRPr lang="sl-SI" sz="20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0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Organizacijska shema projekta za Maribor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0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Priprava podrobnejše vsebine projekta za Maribor in rezultati projekta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0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Participativne i</a:t>
            </a:r>
            <a:r>
              <a:rPr lang="sl-SI" sz="20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zkušnje in spoznanja</a:t>
            </a:r>
            <a:endParaRPr lang="sl-SI" sz="16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9" y="160536"/>
            <a:ext cx="795740" cy="10801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xmlns="" id="{2C538D92-49A0-6033-9335-172246198F9F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87327035-660A-7346-F54C-2A9F5557BFFC}"/>
              </a:ext>
            </a:extLst>
          </p:cNvPr>
          <p:cNvSpPr/>
          <p:nvPr/>
        </p:nvSpPr>
        <p:spPr>
          <a:xfrm>
            <a:off x="7075409" y="4636172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76985473-8C94-499C-89A2-71C2E6C220CD}"/>
              </a:ext>
            </a:extLst>
          </p:cNvPr>
          <p:cNvSpPr/>
          <p:nvPr/>
        </p:nvSpPr>
        <p:spPr>
          <a:xfrm>
            <a:off x="5684759" y="4708485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noFill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B29AD39E-3688-9C70-3CCC-9DDBEB9A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867" y="117210"/>
            <a:ext cx="777563" cy="72779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C6FFAFCD-5D3C-1328-B88C-69CC240DE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272" y="266381"/>
            <a:ext cx="578628" cy="578628"/>
          </a:xfrm>
          <a:prstGeom prst="rect">
            <a:avLst/>
          </a:prstGeom>
        </p:spPr>
      </p:pic>
      <p:sp>
        <p:nvSpPr>
          <p:cNvPr id="5" name="Google Shape;75;p15">
            <a:extLst>
              <a:ext uri="{FF2B5EF4-FFF2-40B4-BE49-F238E27FC236}">
                <a16:creationId xmlns:a16="http://schemas.microsoft.com/office/drawing/2014/main" xmlns="" id="{C85E8C73-7C72-01F1-06B6-9DA9E017A1B6}"/>
              </a:ext>
            </a:extLst>
          </p:cNvPr>
          <p:cNvSpPr txBox="1"/>
          <p:nvPr/>
        </p:nvSpPr>
        <p:spPr>
          <a:xfrm>
            <a:off x="187019" y="1118587"/>
            <a:ext cx="8354883" cy="6036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1" dirty="0" err="1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Osnovno</a:t>
            </a:r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o </a:t>
            </a:r>
            <a:r>
              <a:rPr lang="en-US" sz="2400" b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projektu</a:t>
            </a:r>
            <a:r>
              <a:rPr lang="en-US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 „Future Cities of South East </a:t>
            </a:r>
            <a:r>
              <a:rPr lang="en-US" sz="2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Europe“</a:t>
            </a:r>
            <a:endParaRPr lang="sl-SI" sz="24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xmlns="" id="{8560F87F-FAD7-2F3B-21F9-A2E57F680662}"/>
              </a:ext>
            </a:extLst>
          </p:cNvPr>
          <p:cNvSpPr txBox="1"/>
          <p:nvPr/>
        </p:nvSpPr>
        <p:spPr>
          <a:xfrm>
            <a:off x="1004498" y="112040"/>
            <a:ext cx="4532119" cy="752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Pogovor „</a:t>
            </a:r>
            <a:r>
              <a:rPr lang="it-IT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Poti </a:t>
            </a:r>
            <a:r>
              <a:rPr lang="it-IT" sz="18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in stranpoti participativne priprave razvojnih </a:t>
            </a:r>
            <a:r>
              <a:rPr lang="it-IT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dokumentov</a:t>
            </a:r>
            <a:r>
              <a:rPr lang="sl-SI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“, 19. 12. 2022</a:t>
            </a:r>
            <a:endParaRPr lang="en-US" sz="18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71F3D7A1-D50F-15FB-8EE2-AEC5299F1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470" y="115661"/>
            <a:ext cx="1357196" cy="744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4" y="149062"/>
            <a:ext cx="599110" cy="813265"/>
          </a:xfrm>
          <a:prstGeom prst="rect">
            <a:avLst/>
          </a:prstGeom>
        </p:spPr>
      </p:pic>
      <p:sp>
        <p:nvSpPr>
          <p:cNvPr id="12" name="Google Shape;54;p9">
            <a:extLst>
              <a:ext uri="{FF2B5EF4-FFF2-40B4-BE49-F238E27FC236}">
                <a16:creationId xmlns:a16="http://schemas.microsoft.com/office/drawing/2014/main" xmlns="" id="{B93DA741-1C8B-F55D-7A90-225314F38F38}"/>
              </a:ext>
            </a:extLst>
          </p:cNvPr>
          <p:cNvSpPr txBox="1"/>
          <p:nvPr/>
        </p:nvSpPr>
        <p:spPr>
          <a:xfrm>
            <a:off x="5004913" y="2510172"/>
            <a:ext cx="4139087" cy="206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k</a:t>
            </a:r>
            <a:r>
              <a:rPr lang="en-US" sz="20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akovostno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20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urbano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20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življenje</a:t>
            </a:r>
            <a:endParaRPr lang="en-US" sz="20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r</a:t>
            </a:r>
            <a:r>
              <a:rPr lang="en-US" sz="20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eševanje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20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okoljskih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20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problemov</a:t>
            </a:r>
            <a:endParaRPr lang="en-US" sz="20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</a:t>
            </a:r>
            <a:r>
              <a:rPr lang="en-US" sz="20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elena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20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preobrazba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sl-SI" sz="20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mesta 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</a:t>
            </a:r>
            <a:r>
              <a:rPr lang="en-US" sz="1800" b="1" dirty="0" err="1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družbe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)</a:t>
            </a:r>
            <a:endParaRPr lang="en-US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r</a:t>
            </a:r>
            <a:r>
              <a:rPr lang="sl-SI" sz="20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adikalne področne zasnove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1–2 </a:t>
            </a:r>
            <a:r>
              <a:rPr lang="en-US" sz="20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pilotna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20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projekta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(v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800" b="1" dirty="0" err="1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mest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u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)</a:t>
            </a:r>
            <a:endParaRPr lang="en-US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1 </a:t>
            </a:r>
            <a:r>
              <a:rPr lang="en-US" sz="20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izdelek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20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za</a:t>
            </a:r>
            <a:r>
              <a:rPr lang="en-US" sz="20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2000" b="1" dirty="0" err="1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trg</a:t>
            </a:r>
            <a:r>
              <a:rPr lang="sl-SI" sz="20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(vsa mesta)</a:t>
            </a:r>
            <a:endParaRPr sz="1800" b="1" dirty="0">
              <a:solidFill>
                <a:srgbClr val="034EA2"/>
              </a:solidFill>
              <a:highlight>
                <a:srgbClr val="F8F9FA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  <p:pic>
        <p:nvPicPr>
          <p:cNvPr id="16" name="Google Shape;63;p10">
            <a:extLst>
              <a:ext uri="{FF2B5EF4-FFF2-40B4-BE49-F238E27FC236}">
                <a16:creationId xmlns:a16="http://schemas.microsoft.com/office/drawing/2014/main" xmlns="" id="{FB2E2347-D464-7DCB-E2FD-F5DEEAC367D3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2994" y="3691591"/>
            <a:ext cx="816655" cy="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64;p10">
            <a:extLst>
              <a:ext uri="{FF2B5EF4-FFF2-40B4-BE49-F238E27FC236}">
                <a16:creationId xmlns:a16="http://schemas.microsoft.com/office/drawing/2014/main" xmlns="" id="{6D3A7C28-58B0-09E1-52D3-2688EC3260F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8556" y="3867969"/>
            <a:ext cx="573280" cy="69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5;p10">
            <a:extLst>
              <a:ext uri="{FF2B5EF4-FFF2-40B4-BE49-F238E27FC236}">
                <a16:creationId xmlns:a16="http://schemas.microsoft.com/office/drawing/2014/main" xmlns="" id="{4D4623F1-2032-7241-C1AE-4BDA3732D87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1792" y="3824077"/>
            <a:ext cx="637632" cy="7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66;p10">
            <a:extLst>
              <a:ext uri="{FF2B5EF4-FFF2-40B4-BE49-F238E27FC236}">
                <a16:creationId xmlns:a16="http://schemas.microsoft.com/office/drawing/2014/main" xmlns="" id="{B154C489-E947-28A1-245E-90D81C090A84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52254" y="3794327"/>
            <a:ext cx="573280" cy="76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67;p10">
            <a:extLst>
              <a:ext uri="{FF2B5EF4-FFF2-40B4-BE49-F238E27FC236}">
                <a16:creationId xmlns:a16="http://schemas.microsoft.com/office/drawing/2014/main" xmlns="" id="{81896232-F9F0-1A63-FA6F-DC3CE0537971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45065" y="3878995"/>
            <a:ext cx="638926" cy="62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lika 9">
            <a:extLst>
              <a:ext uri="{FF2B5EF4-FFF2-40B4-BE49-F238E27FC236}">
                <a16:creationId xmlns:a16="http://schemas.microsoft.com/office/drawing/2014/main" xmlns="" id="{EFDB1F62-CCD8-BBB4-976B-14F34FCB09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1" y="2591246"/>
            <a:ext cx="1614254" cy="885950"/>
          </a:xfrm>
          <a:prstGeom prst="rect">
            <a:avLst/>
          </a:prstGeom>
        </p:spPr>
      </p:pic>
      <p:cxnSp>
        <p:nvCxnSpPr>
          <p:cNvPr id="22" name="Raven povezovalnik 10">
            <a:extLst>
              <a:ext uri="{FF2B5EF4-FFF2-40B4-BE49-F238E27FC236}">
                <a16:creationId xmlns:a16="http://schemas.microsoft.com/office/drawing/2014/main" xmlns="" id="{04D2C943-54EC-5CAD-301E-097D5EEA599F}"/>
              </a:ext>
            </a:extLst>
          </p:cNvPr>
          <p:cNvCxnSpPr>
            <a:cxnSpLocks/>
          </p:cNvCxnSpPr>
          <p:nvPr/>
        </p:nvCxnSpPr>
        <p:spPr>
          <a:xfrm>
            <a:off x="2057497" y="2505524"/>
            <a:ext cx="0" cy="116836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ovezovalnik 11">
            <a:extLst>
              <a:ext uri="{FF2B5EF4-FFF2-40B4-BE49-F238E27FC236}">
                <a16:creationId xmlns:a16="http://schemas.microsoft.com/office/drawing/2014/main" xmlns="" id="{4BEE3330-167A-52AB-22CA-CFFECDB11DAF}"/>
              </a:ext>
            </a:extLst>
          </p:cNvPr>
          <p:cNvCxnSpPr>
            <a:cxnSpLocks/>
          </p:cNvCxnSpPr>
          <p:nvPr/>
        </p:nvCxnSpPr>
        <p:spPr>
          <a:xfrm flipH="1">
            <a:off x="273217" y="3663637"/>
            <a:ext cx="419044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Slika 12" descr="Slika, ki vsebuje besede besedilo&#10;&#10;Opis je samodejno ustvarjen">
            <a:extLst>
              <a:ext uri="{FF2B5EF4-FFF2-40B4-BE49-F238E27FC236}">
                <a16:creationId xmlns:a16="http://schemas.microsoft.com/office/drawing/2014/main" xmlns="" id="{BA4C3A0B-2C89-8660-3920-40B8F3DFC5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9878" y="2730945"/>
            <a:ext cx="1297700" cy="321671"/>
          </a:xfrm>
          <a:prstGeom prst="rect">
            <a:avLst/>
          </a:prstGeom>
        </p:spPr>
      </p:pic>
      <p:pic>
        <p:nvPicPr>
          <p:cNvPr id="25" name="Slika 13" descr="Slika, ki vsebuje besede besedilo&#10;&#10;Opis je samodejno ustvarjen">
            <a:extLst>
              <a:ext uri="{FF2B5EF4-FFF2-40B4-BE49-F238E27FC236}">
                <a16:creationId xmlns:a16="http://schemas.microsoft.com/office/drawing/2014/main" xmlns="" id="{0556F2D7-F316-DCDB-0148-5CCDF0AC00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4834" y="2682294"/>
            <a:ext cx="888824" cy="378154"/>
          </a:xfrm>
          <a:prstGeom prst="rect">
            <a:avLst/>
          </a:prstGeom>
        </p:spPr>
      </p:pic>
      <p:pic>
        <p:nvPicPr>
          <p:cNvPr id="26" name="Slika 15">
            <a:extLst>
              <a:ext uri="{FF2B5EF4-FFF2-40B4-BE49-F238E27FC236}">
                <a16:creationId xmlns:a16="http://schemas.microsoft.com/office/drawing/2014/main" xmlns="" id="{2850DFEB-A5DD-886A-16A1-94BD350412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89878" y="3139025"/>
            <a:ext cx="327973" cy="327973"/>
          </a:xfrm>
          <a:prstGeom prst="rect">
            <a:avLst/>
          </a:prstGeom>
        </p:spPr>
      </p:pic>
      <p:pic>
        <p:nvPicPr>
          <p:cNvPr id="27" name="Slika 16" descr="Slika, ki vsebuje besede besedilo, izrezek&#10;&#10;Opis je samodejno ustvarjen">
            <a:extLst>
              <a:ext uri="{FF2B5EF4-FFF2-40B4-BE49-F238E27FC236}">
                <a16:creationId xmlns:a16="http://schemas.microsoft.com/office/drawing/2014/main" xmlns="" id="{E6FB2EDA-DDCB-AB9C-3510-AB8CFCC9EA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4229" y="3144399"/>
            <a:ext cx="1579429" cy="374296"/>
          </a:xfrm>
          <a:prstGeom prst="rect">
            <a:avLst/>
          </a:prstGeom>
        </p:spPr>
      </p:pic>
      <p:sp>
        <p:nvSpPr>
          <p:cNvPr id="28" name="Title 2">
            <a:extLst>
              <a:ext uri="{FF2B5EF4-FFF2-40B4-BE49-F238E27FC236}">
                <a16:creationId xmlns:a16="http://schemas.microsoft.com/office/drawing/2014/main" xmlns="" id="{F66BB49A-DE62-EA3C-F61C-649CDF65D928}"/>
              </a:ext>
            </a:extLst>
          </p:cNvPr>
          <p:cNvSpPr txBox="1">
            <a:spLocks/>
          </p:cNvSpPr>
          <p:nvPr/>
        </p:nvSpPr>
        <p:spPr>
          <a:xfrm>
            <a:off x="338641" y="2013413"/>
            <a:ext cx="3071817" cy="2852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85800" rtl="0" eaLnBrk="1" latinLnBrk="0" hangingPunct="1">
              <a:lnSpc>
                <a:spcPts val="26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accent1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sl-SI" sz="20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ORGANIZACIJSKI VIDIKI</a:t>
            </a:r>
            <a:endParaRPr lang="en-GB" sz="2000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xmlns="" id="{96B24157-4E15-22A9-6A46-111F49253547}"/>
              </a:ext>
            </a:extLst>
          </p:cNvPr>
          <p:cNvSpPr txBox="1">
            <a:spLocks/>
          </p:cNvSpPr>
          <p:nvPr/>
        </p:nvSpPr>
        <p:spPr>
          <a:xfrm>
            <a:off x="5094823" y="2077827"/>
            <a:ext cx="3027413" cy="25782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85800" rtl="0" eaLnBrk="1" latinLnBrk="0" hangingPunct="1">
              <a:lnSpc>
                <a:spcPts val="26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accent1"/>
                </a:solidFill>
                <a:latin typeface="Titillium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sl-SI" sz="2000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VSEBINSKI VIDIKI</a:t>
            </a:r>
            <a:endParaRPr lang="en-GB" sz="2000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0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1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017108" y="1783514"/>
            <a:ext cx="4116601" cy="2347715"/>
          </a:xfrm>
          <a:prstGeom prst="rect">
            <a:avLst/>
          </a:prstGeom>
          <a:ln/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xmlns="" id="{2C538D92-49A0-6033-9335-172246198F9F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87327035-660A-7346-F54C-2A9F5557BFFC}"/>
              </a:ext>
            </a:extLst>
          </p:cNvPr>
          <p:cNvSpPr/>
          <p:nvPr/>
        </p:nvSpPr>
        <p:spPr>
          <a:xfrm>
            <a:off x="7075409" y="4636172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76985473-8C94-499C-89A2-71C2E6C220CD}"/>
              </a:ext>
            </a:extLst>
          </p:cNvPr>
          <p:cNvSpPr/>
          <p:nvPr/>
        </p:nvSpPr>
        <p:spPr>
          <a:xfrm>
            <a:off x="5684759" y="4708485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noFill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B29AD39E-3688-9C70-3CCC-9DDBEB9A7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867" y="117210"/>
            <a:ext cx="777563" cy="72779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C6FFAFCD-5D3C-1328-B88C-69CC240DE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272" y="266381"/>
            <a:ext cx="578628" cy="578628"/>
          </a:xfrm>
          <a:prstGeom prst="rect">
            <a:avLst/>
          </a:prstGeom>
        </p:spPr>
      </p:pic>
      <p:sp>
        <p:nvSpPr>
          <p:cNvPr id="5" name="Google Shape;75;p15">
            <a:extLst>
              <a:ext uri="{FF2B5EF4-FFF2-40B4-BE49-F238E27FC236}">
                <a16:creationId xmlns:a16="http://schemas.microsoft.com/office/drawing/2014/main" xmlns="" id="{C85E8C73-7C72-01F1-06B6-9DA9E017A1B6}"/>
              </a:ext>
            </a:extLst>
          </p:cNvPr>
          <p:cNvSpPr txBox="1"/>
          <p:nvPr/>
        </p:nvSpPr>
        <p:spPr>
          <a:xfrm>
            <a:off x="187019" y="1020929"/>
            <a:ext cx="8354883" cy="6036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Organizacijska shema </a:t>
            </a:r>
            <a:r>
              <a:rPr lang="pl-PL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projekta za </a:t>
            </a:r>
            <a:r>
              <a:rPr lang="pl-PL" sz="2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Maribor</a:t>
            </a:r>
            <a:endParaRPr lang="sl-SI" sz="24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xmlns="" id="{8560F87F-FAD7-2F3B-21F9-A2E57F680662}"/>
              </a:ext>
            </a:extLst>
          </p:cNvPr>
          <p:cNvSpPr txBox="1"/>
          <p:nvPr/>
        </p:nvSpPr>
        <p:spPr>
          <a:xfrm>
            <a:off x="1004498" y="112040"/>
            <a:ext cx="4532119" cy="752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Pogovor „</a:t>
            </a:r>
            <a:r>
              <a:rPr lang="it-IT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Poti </a:t>
            </a:r>
            <a:r>
              <a:rPr lang="it-IT" sz="18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in stranpoti participativne priprave razvojnih </a:t>
            </a:r>
            <a:r>
              <a:rPr lang="it-IT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dokumentov</a:t>
            </a:r>
            <a:r>
              <a:rPr lang="sl-SI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“, 19. 12. 2022</a:t>
            </a:r>
            <a:endParaRPr lang="en-US" sz="18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71F3D7A1-D50F-15FB-8EE2-AEC5299F1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470" y="115661"/>
            <a:ext cx="1357196" cy="744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4" y="149062"/>
            <a:ext cx="599110" cy="813265"/>
          </a:xfrm>
          <a:prstGeom prst="rect">
            <a:avLst/>
          </a:prstGeom>
        </p:spPr>
      </p:pic>
      <p:sp>
        <p:nvSpPr>
          <p:cNvPr id="31" name="Google Shape;54;p9">
            <a:extLst>
              <a:ext uri="{FF2B5EF4-FFF2-40B4-BE49-F238E27FC236}">
                <a16:creationId xmlns:a16="http://schemas.microsoft.com/office/drawing/2014/main" xmlns="" id="{017582BD-4FFC-FDCA-4446-46DFD39EA7EE}"/>
              </a:ext>
            </a:extLst>
          </p:cNvPr>
          <p:cNvSpPr txBox="1"/>
          <p:nvPr/>
        </p:nvSpPr>
        <p:spPr>
          <a:xfrm>
            <a:off x="231408" y="1533178"/>
            <a:ext cx="6396325" cy="337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Administracija in strokovna podpora: </a:t>
            </a:r>
            <a:r>
              <a:rPr lang="sl-SI" sz="18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ZUM </a:t>
            </a:r>
            <a:r>
              <a:rPr lang="sl-SI" sz="18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d.o.o</a:t>
            </a:r>
            <a:r>
              <a:rPr lang="sl-SI" sz="18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Operativno vodstvo: </a:t>
            </a:r>
            <a:r>
              <a:rPr lang="sl-SI" sz="18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YES Team </a:t>
            </a:r>
            <a:r>
              <a:rPr lang="sl-SI" sz="18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Maribor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Nadzorni svet, osrednji partner: </a:t>
            </a:r>
            <a:r>
              <a:rPr lang="sl-SI" sz="18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Mestna </a:t>
            </a:r>
            <a:r>
              <a:rPr lang="en-US" sz="1800" b="1" dirty="0" err="1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občin</a:t>
            </a:r>
            <a:r>
              <a:rPr lang="sl-SI" sz="18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a                Maribor (SUS?)</a:t>
            </a:r>
            <a:endParaRPr lang="sl-SI" sz="16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Zavezniki in svetovalci (1): </a:t>
            </a:r>
            <a:r>
              <a:rPr lang="sl-SI" sz="18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javni partnerji -                              pomembne mestne institucije </a:t>
            </a:r>
            <a:r>
              <a:rPr lang="sl-SI" sz="16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(UNI, javna                                podjetja ...)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Zavezniki in 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svetovalci (2): </a:t>
            </a:r>
            <a:r>
              <a:rPr lang="sl-SI" sz="18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zasebni partnerji –                       podjetja, pogodbeni partnerj</a:t>
            </a:r>
            <a:r>
              <a:rPr lang="sl-SI" sz="16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i (pomožna </a:t>
            </a:r>
            <a:r>
              <a:rPr lang="sl-SI" sz="16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strokovna </a:t>
            </a:r>
            <a:r>
              <a:rPr lang="sl-SI" sz="16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            podpora) </a:t>
            </a:r>
            <a:endParaRPr lang="sl-SI" sz="1600" b="1" dirty="0" smtClean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Zainteresirane javnosti: </a:t>
            </a:r>
            <a:r>
              <a:rPr lang="sl-SI" sz="18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strokovna javnost, </a:t>
            </a:r>
            <a:r>
              <a:rPr lang="sl-SI" sz="18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novinarji, </a:t>
            </a:r>
            <a:r>
              <a:rPr lang="sl-SI" sz="18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       organizirana civilna družba, splošna javnost (</a:t>
            </a:r>
            <a:r>
              <a:rPr lang="sl-SI" sz="16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občani)</a:t>
            </a:r>
            <a:endParaRPr lang="sl-SI" sz="16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71282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12">
            <a:extLst>
              <a:ext uri="{FF2B5EF4-FFF2-40B4-BE49-F238E27FC236}">
                <a16:creationId xmlns:a16="http://schemas.microsoft.com/office/drawing/2014/main" xmlns="" id="{39276A74-0DAB-9EC6-A258-AAD8C32F2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04859"/>
              </p:ext>
            </p:extLst>
          </p:nvPr>
        </p:nvGraphicFramePr>
        <p:xfrm>
          <a:off x="216132" y="971504"/>
          <a:ext cx="8443914" cy="4009200"/>
        </p:xfrm>
        <a:graphic>
          <a:graphicData uri="http://schemas.openxmlformats.org/drawingml/2006/table">
            <a:tbl>
              <a:tblPr firstRow="1" bandRow="1">
                <a:tableStyleId>{734EABD2-254F-4FA1-829D-9198DF5C1BAD}</a:tableStyleId>
              </a:tblPr>
              <a:tblGrid>
                <a:gridCol w="2814638">
                  <a:extLst>
                    <a:ext uri="{9D8B030D-6E8A-4147-A177-3AD203B41FA5}">
                      <a16:colId xmlns:a16="http://schemas.microsoft.com/office/drawing/2014/main" xmlns="" val="1119288939"/>
                    </a:ext>
                  </a:extLst>
                </a:gridCol>
                <a:gridCol w="2814638">
                  <a:extLst>
                    <a:ext uri="{9D8B030D-6E8A-4147-A177-3AD203B41FA5}">
                      <a16:colId xmlns:a16="http://schemas.microsoft.com/office/drawing/2014/main" xmlns="" val="1399418531"/>
                    </a:ext>
                  </a:extLst>
                </a:gridCol>
                <a:gridCol w="2814638">
                  <a:extLst>
                    <a:ext uri="{9D8B030D-6E8A-4147-A177-3AD203B41FA5}">
                      <a16:colId xmlns:a16="http://schemas.microsoft.com/office/drawing/2014/main" xmlns="" val="357579128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solidFill>
                            <a:srgbClr val="034E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sl-SI" sz="1400" b="1" dirty="0">
                        <a:solidFill>
                          <a:srgbClr val="034EA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solidFill>
                            <a:srgbClr val="034E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1" dirty="0">
                          <a:solidFill>
                            <a:srgbClr val="034EA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8630863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8175085"/>
                  </a:ext>
                </a:extLst>
              </a:tr>
            </a:tbl>
          </a:graphicData>
        </a:graphic>
      </p:graphicFrame>
      <p:sp>
        <p:nvSpPr>
          <p:cNvPr id="75" name="Google Shape;75;p15"/>
          <p:cNvSpPr txBox="1"/>
          <p:nvPr/>
        </p:nvSpPr>
        <p:spPr>
          <a:xfrm>
            <a:off x="1057275" y="89017"/>
            <a:ext cx="4445714" cy="752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20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Priprava podrobnejše vsebine projekta za Maribor </a:t>
            </a:r>
            <a:r>
              <a:rPr lang="sl-SI" sz="20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- </a:t>
            </a:r>
            <a:r>
              <a:rPr lang="sl-SI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rezultati </a:t>
            </a:r>
            <a:r>
              <a:rPr lang="sl-SI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projekta</a:t>
            </a:r>
            <a:endParaRPr lang="en-US" sz="20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5657847" y="4662127"/>
            <a:ext cx="1606924" cy="504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xmlns="" id="{5B1DDE38-A38C-B720-F139-3F2E251034A5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xmlns="" id="{33D037D3-A4EC-575D-D575-9C500814A8CC}"/>
              </a:ext>
            </a:extLst>
          </p:cNvPr>
          <p:cNvSpPr txBox="1"/>
          <p:nvPr/>
        </p:nvSpPr>
        <p:spPr>
          <a:xfrm>
            <a:off x="266698" y="2732281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xmlns="" id="{D558E0E8-41E8-C8F3-8E5A-8232975DEEEF}"/>
              </a:ext>
            </a:extLst>
          </p:cNvPr>
          <p:cNvSpPr txBox="1"/>
          <p:nvPr/>
        </p:nvSpPr>
        <p:spPr>
          <a:xfrm>
            <a:off x="1398344" y="3713865"/>
            <a:ext cx="1559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PROJEKTNI PREDLOGI (PIF)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xmlns="" id="{EDC7FA19-6085-0A87-071E-6836FDF1B6D0}"/>
              </a:ext>
            </a:extLst>
          </p:cNvPr>
          <p:cNvSpPr txBox="1"/>
          <p:nvPr/>
        </p:nvSpPr>
        <p:spPr>
          <a:xfrm>
            <a:off x="1600756" y="3082204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RADIKALNE 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ZASNOVE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xmlns="" id="{9959B9D1-DAEB-6B5D-5268-F1015B85A8E5}"/>
              </a:ext>
            </a:extLst>
          </p:cNvPr>
          <p:cNvSpPr txBox="1"/>
          <p:nvPr/>
        </p:nvSpPr>
        <p:spPr>
          <a:xfrm>
            <a:off x="1529311" y="2400126"/>
            <a:ext cx="1300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RAZVOJNA PARADIGMA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xmlns="" id="{83134E13-C85F-A5C6-78F5-70B83F5F72DF}"/>
              </a:ext>
            </a:extLst>
          </p:cNvPr>
          <p:cNvSpPr txBox="1"/>
          <p:nvPr/>
        </p:nvSpPr>
        <p:spPr>
          <a:xfrm>
            <a:off x="1434062" y="1718048"/>
            <a:ext cx="1624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‚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BREZOGLJIČNI‘ OPN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xmlns="" id="{E5CEEE20-DC9E-CC82-C5F2-E9096D7CD69A}"/>
              </a:ext>
            </a:extLst>
          </p:cNvPr>
          <p:cNvSpPr txBox="1"/>
          <p:nvPr/>
        </p:nvSpPr>
        <p:spPr>
          <a:xfrm>
            <a:off x="3096368" y="1524071"/>
            <a:ext cx="2739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SVETILNIŠKI 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 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(Poslovno proizv. cona Tezno -  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pametne rešitve)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xmlns="" id="{15A6152B-0946-1BA9-7BBC-23A484526825}"/>
              </a:ext>
            </a:extLst>
          </p:cNvPr>
          <p:cNvSpPr txBox="1"/>
          <p:nvPr/>
        </p:nvSpPr>
        <p:spPr>
          <a:xfrm>
            <a:off x="3179597" y="2387278"/>
            <a:ext cx="251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SVETILNIŠKI PROJEKT 2 (Železniški trikotnik)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xmlns="" id="{B279AEB1-61A1-2466-1289-C94DFE2592E9}"/>
              </a:ext>
            </a:extLst>
          </p:cNvPr>
          <p:cNvSpPr txBox="1"/>
          <p:nvPr/>
        </p:nvSpPr>
        <p:spPr>
          <a:xfrm>
            <a:off x="3205508" y="3044854"/>
            <a:ext cx="24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SVETILNIŠKI PROJEKT 3 </a:t>
            </a:r>
          </a:p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(mestni gozd </a:t>
            </a:r>
            <a:r>
              <a:rPr lang="sl-SI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Stražun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xmlns="" id="{1D6C44AC-4EC0-22FC-0370-C62ACEF94878}"/>
              </a:ext>
            </a:extLst>
          </p:cNvPr>
          <p:cNvSpPr txBox="1"/>
          <p:nvPr/>
        </p:nvSpPr>
        <p:spPr>
          <a:xfrm>
            <a:off x="5927696" y="2337233"/>
            <a:ext cx="280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PODNEBNO NEVTR. MEST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xmlns="" id="{ABCFDBCE-6738-461E-14E3-47C6C7C28670}"/>
              </a:ext>
            </a:extLst>
          </p:cNvPr>
          <p:cNvSpPr txBox="1"/>
          <p:nvPr/>
        </p:nvSpPr>
        <p:spPr>
          <a:xfrm>
            <a:off x="3108438" y="3700659"/>
            <a:ext cx="281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VKLJUČEVANJE JAVNOSTI</a:t>
            </a:r>
          </a:p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(mestni gozd </a:t>
            </a:r>
            <a:r>
              <a:rPr lang="sl-SI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Stražun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…)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xmlns="" id="{DF0BB95E-3287-A579-362A-4AD95F226074}"/>
              </a:ext>
            </a:extLst>
          </p:cNvPr>
          <p:cNvSpPr txBox="1"/>
          <p:nvPr/>
        </p:nvSpPr>
        <p:spPr>
          <a:xfrm>
            <a:off x="1464245" y="4349872"/>
            <a:ext cx="141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PROJEKTNI PORTAL (GIS)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xmlns="" id="{4E340752-8F60-252C-BD69-BDCBD30B13F4}"/>
              </a:ext>
            </a:extLst>
          </p:cNvPr>
          <p:cNvSpPr txBox="1"/>
          <p:nvPr/>
        </p:nvSpPr>
        <p:spPr>
          <a:xfrm>
            <a:off x="6024766" y="3314450"/>
            <a:ext cx="2483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VZPOREDNI PROJEKTI (TRIBUTE, </a:t>
            </a:r>
            <a:r>
              <a:rPr lang="sl-SI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Biodivercities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…)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xmlns="" id="{E044965F-8B3F-95A8-71BA-0D52B6966343}"/>
              </a:ext>
            </a:extLst>
          </p:cNvPr>
          <p:cNvSpPr txBox="1"/>
          <p:nvPr/>
        </p:nvSpPr>
        <p:spPr>
          <a:xfrm>
            <a:off x="6044145" y="3924261"/>
            <a:ext cx="2483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IZMENJEVALNICA IDEJ     (zelene ureditve)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xmlns="" id="{C2B4FD95-9B81-04E6-6504-5C7C0D6BD54B}"/>
              </a:ext>
            </a:extLst>
          </p:cNvPr>
          <p:cNvSpPr txBox="1"/>
          <p:nvPr/>
        </p:nvSpPr>
        <p:spPr>
          <a:xfrm>
            <a:off x="5893829" y="2691893"/>
            <a:ext cx="2844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rogram 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usposabljanja za zeleno transformacijo</a:t>
            </a:r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xmlns="" id="{2EC0E419-229C-4D7E-72DB-3AF5609520C8}"/>
              </a:ext>
            </a:extLst>
          </p:cNvPr>
          <p:cNvSpPr/>
          <p:nvPr/>
        </p:nvSpPr>
        <p:spPr>
          <a:xfrm>
            <a:off x="294398" y="2560457"/>
            <a:ext cx="1097126" cy="80089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37" name="Raven povezovalnik 36">
            <a:extLst>
              <a:ext uri="{FF2B5EF4-FFF2-40B4-BE49-F238E27FC236}">
                <a16:creationId xmlns:a16="http://schemas.microsoft.com/office/drawing/2014/main" xmlns="" id="{BA4FF1D9-306E-6CDC-C690-0A5F2E08BB2F}"/>
              </a:ext>
            </a:extLst>
          </p:cNvPr>
          <p:cNvCxnSpPr>
            <a:cxnSpLocks/>
          </p:cNvCxnSpPr>
          <p:nvPr/>
        </p:nvCxnSpPr>
        <p:spPr>
          <a:xfrm>
            <a:off x="1514473" y="1616075"/>
            <a:ext cx="1152525" cy="6392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povezovalnik 38">
            <a:extLst>
              <a:ext uri="{FF2B5EF4-FFF2-40B4-BE49-F238E27FC236}">
                <a16:creationId xmlns:a16="http://schemas.microsoft.com/office/drawing/2014/main" xmlns="" id="{6F4AFE59-C039-A343-979B-A7214E22FDEE}"/>
              </a:ext>
            </a:extLst>
          </p:cNvPr>
          <p:cNvCxnSpPr>
            <a:cxnSpLocks/>
          </p:cNvCxnSpPr>
          <p:nvPr/>
        </p:nvCxnSpPr>
        <p:spPr>
          <a:xfrm flipV="1">
            <a:off x="1514473" y="1616075"/>
            <a:ext cx="1133597" cy="6125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Raven puščični povezovalnik 40">
            <a:extLst>
              <a:ext uri="{FF2B5EF4-FFF2-40B4-BE49-F238E27FC236}">
                <a16:creationId xmlns:a16="http://schemas.microsoft.com/office/drawing/2014/main" xmlns="" id="{BEA8BEC9-0CC5-5A50-904A-C3CD8DF1384C}"/>
              </a:ext>
            </a:extLst>
          </p:cNvPr>
          <p:cNvCxnSpPr/>
          <p:nvPr/>
        </p:nvCxnSpPr>
        <p:spPr>
          <a:xfrm flipV="1">
            <a:off x="1331113" y="2595872"/>
            <a:ext cx="288137" cy="79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uščični povezovalnik 42">
            <a:extLst>
              <a:ext uri="{FF2B5EF4-FFF2-40B4-BE49-F238E27FC236}">
                <a16:creationId xmlns:a16="http://schemas.microsoft.com/office/drawing/2014/main" xmlns="" id="{C01142BB-BF5E-5430-2338-80439813CB9D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378456" y="3250911"/>
            <a:ext cx="222300" cy="123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puščični povezovalnik 44">
            <a:extLst>
              <a:ext uri="{FF2B5EF4-FFF2-40B4-BE49-F238E27FC236}">
                <a16:creationId xmlns:a16="http://schemas.microsoft.com/office/drawing/2014/main" xmlns="" id="{A74F6B62-1747-8C2E-30E1-EEE67DFDB51E}"/>
              </a:ext>
            </a:extLst>
          </p:cNvPr>
          <p:cNvCxnSpPr/>
          <p:nvPr/>
        </p:nvCxnSpPr>
        <p:spPr>
          <a:xfrm>
            <a:off x="1057275" y="3424450"/>
            <a:ext cx="383377" cy="499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puščični povezovalnik 46">
            <a:extLst>
              <a:ext uri="{FF2B5EF4-FFF2-40B4-BE49-F238E27FC236}">
                <a16:creationId xmlns:a16="http://schemas.microsoft.com/office/drawing/2014/main" xmlns="" id="{182168FE-8D53-5537-D8ED-4CCEA0774262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918522" y="3463231"/>
            <a:ext cx="545723" cy="1179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en puščični povezovalnik 49">
            <a:extLst>
              <a:ext uri="{FF2B5EF4-FFF2-40B4-BE49-F238E27FC236}">
                <a16:creationId xmlns:a16="http://schemas.microsoft.com/office/drawing/2014/main" xmlns="" id="{E645CD22-22AB-E295-AF8E-821F2A7780B4}"/>
              </a:ext>
            </a:extLst>
          </p:cNvPr>
          <p:cNvCxnSpPr>
            <a:cxnSpLocks/>
          </p:cNvCxnSpPr>
          <p:nvPr/>
        </p:nvCxnSpPr>
        <p:spPr>
          <a:xfrm>
            <a:off x="2753281" y="4642259"/>
            <a:ext cx="99011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en puščični povezovalnik 51">
            <a:extLst>
              <a:ext uri="{FF2B5EF4-FFF2-40B4-BE49-F238E27FC236}">
                <a16:creationId xmlns:a16="http://schemas.microsoft.com/office/drawing/2014/main" xmlns="" id="{9211A249-657D-DD76-5D08-7884522ED1D3}"/>
              </a:ext>
            </a:extLst>
          </p:cNvPr>
          <p:cNvCxnSpPr>
            <a:cxnSpLocks/>
          </p:cNvCxnSpPr>
          <p:nvPr/>
        </p:nvCxnSpPr>
        <p:spPr>
          <a:xfrm flipV="1">
            <a:off x="5605960" y="2070538"/>
            <a:ext cx="438185" cy="6010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en puščični povezovalnik 52">
            <a:extLst>
              <a:ext uri="{FF2B5EF4-FFF2-40B4-BE49-F238E27FC236}">
                <a16:creationId xmlns:a16="http://schemas.microsoft.com/office/drawing/2014/main" xmlns="" id="{2C1C6600-C382-E204-F473-1D1900B3B321}"/>
              </a:ext>
            </a:extLst>
          </p:cNvPr>
          <p:cNvCxnSpPr>
            <a:cxnSpLocks/>
          </p:cNvCxnSpPr>
          <p:nvPr/>
        </p:nvCxnSpPr>
        <p:spPr>
          <a:xfrm>
            <a:off x="5657847" y="3954558"/>
            <a:ext cx="639195" cy="1028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uščični povezovalnik 54">
            <a:extLst>
              <a:ext uri="{FF2B5EF4-FFF2-40B4-BE49-F238E27FC236}">
                <a16:creationId xmlns:a16="http://schemas.microsoft.com/office/drawing/2014/main" xmlns="" id="{799609D0-9E3D-DFB2-74E7-4B6B9CD57844}"/>
              </a:ext>
            </a:extLst>
          </p:cNvPr>
          <p:cNvCxnSpPr>
            <a:cxnSpLocks/>
          </p:cNvCxnSpPr>
          <p:nvPr/>
        </p:nvCxnSpPr>
        <p:spPr>
          <a:xfrm flipV="1">
            <a:off x="2666998" y="2746978"/>
            <a:ext cx="858743" cy="6178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ven puščični povezovalnik 57">
            <a:extLst>
              <a:ext uri="{FF2B5EF4-FFF2-40B4-BE49-F238E27FC236}">
                <a16:creationId xmlns:a16="http://schemas.microsoft.com/office/drawing/2014/main" xmlns="" id="{6600133E-BB85-CD17-7291-F5035DF16352}"/>
              </a:ext>
            </a:extLst>
          </p:cNvPr>
          <p:cNvCxnSpPr>
            <a:cxnSpLocks/>
          </p:cNvCxnSpPr>
          <p:nvPr/>
        </p:nvCxnSpPr>
        <p:spPr>
          <a:xfrm flipV="1">
            <a:off x="2648070" y="3449751"/>
            <a:ext cx="814268" cy="4649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oljeZBesedilom 60">
            <a:extLst>
              <a:ext uri="{FF2B5EF4-FFF2-40B4-BE49-F238E27FC236}">
                <a16:creationId xmlns:a16="http://schemas.microsoft.com/office/drawing/2014/main" xmlns="" id="{68B08285-845F-749B-9191-06CFDB91045C}"/>
              </a:ext>
            </a:extLst>
          </p:cNvPr>
          <p:cNvSpPr txBox="1"/>
          <p:nvPr/>
        </p:nvSpPr>
        <p:spPr>
          <a:xfrm>
            <a:off x="3719242" y="4325107"/>
            <a:ext cx="141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PROJEKTNI PORTAL (GIS)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xmlns="" id="{8301CDD9-B77D-EE5C-092C-0FCB129990BB}"/>
              </a:ext>
            </a:extLst>
          </p:cNvPr>
          <p:cNvSpPr/>
          <p:nvPr/>
        </p:nvSpPr>
        <p:spPr>
          <a:xfrm>
            <a:off x="7027784" y="4722823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pic>
        <p:nvPicPr>
          <p:cNvPr id="40" name="Slika 39">
            <a:extLst>
              <a:ext uri="{FF2B5EF4-FFF2-40B4-BE49-F238E27FC236}">
                <a16:creationId xmlns:a16="http://schemas.microsoft.com/office/drawing/2014/main" xmlns="" id="{856513D0-A948-3F98-8653-61BE122EF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470" y="115661"/>
            <a:ext cx="1357196" cy="744867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xmlns="" id="{44E6C4E5-96F5-929E-C0BD-6C8ACC010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867" y="117210"/>
            <a:ext cx="777563" cy="727799"/>
          </a:xfrm>
          <a:prstGeom prst="rect">
            <a:avLst/>
          </a:prstGeom>
        </p:spPr>
      </p:pic>
      <p:cxnSp>
        <p:nvCxnSpPr>
          <p:cNvPr id="46" name="Raven puščični povezovalnik 45">
            <a:extLst>
              <a:ext uri="{FF2B5EF4-FFF2-40B4-BE49-F238E27FC236}">
                <a16:creationId xmlns:a16="http://schemas.microsoft.com/office/drawing/2014/main" xmlns="" id="{27EB0A7F-ABF3-C405-E28F-CAFAEC9CBA4A}"/>
              </a:ext>
            </a:extLst>
          </p:cNvPr>
          <p:cNvCxnSpPr>
            <a:cxnSpLocks/>
          </p:cNvCxnSpPr>
          <p:nvPr/>
        </p:nvCxnSpPr>
        <p:spPr>
          <a:xfrm flipV="1">
            <a:off x="5031327" y="2228667"/>
            <a:ext cx="1149266" cy="249415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Slika 53">
            <a:extLst>
              <a:ext uri="{FF2B5EF4-FFF2-40B4-BE49-F238E27FC236}">
                <a16:creationId xmlns:a16="http://schemas.microsoft.com/office/drawing/2014/main" xmlns="" id="{F2AAB558-E489-F46A-CFB9-00F21138E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272" y="266381"/>
            <a:ext cx="578628" cy="578628"/>
          </a:xfrm>
          <a:prstGeom prst="rect">
            <a:avLst/>
          </a:prstGeom>
        </p:spPr>
      </p:pic>
      <p:sp>
        <p:nvSpPr>
          <p:cNvPr id="26" name="PoljeZBesedilom 25">
            <a:extLst>
              <a:ext uri="{FF2B5EF4-FFF2-40B4-BE49-F238E27FC236}">
                <a16:creationId xmlns:a16="http://schemas.microsoft.com/office/drawing/2014/main" xmlns="" id="{FFE0A8DC-4656-E9EC-8ADC-7A7ABB37424B}"/>
              </a:ext>
            </a:extLst>
          </p:cNvPr>
          <p:cNvSpPr txBox="1"/>
          <p:nvPr/>
        </p:nvSpPr>
        <p:spPr>
          <a:xfrm>
            <a:off x="5989078" y="4538870"/>
            <a:ext cx="248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RAZŠIRJANJE SPOZNANJ</a:t>
            </a:r>
          </a:p>
        </p:txBody>
      </p:sp>
      <p:cxnSp>
        <p:nvCxnSpPr>
          <p:cNvPr id="30" name="Raven puščični povezovalnik 29">
            <a:extLst>
              <a:ext uri="{FF2B5EF4-FFF2-40B4-BE49-F238E27FC236}">
                <a16:creationId xmlns:a16="http://schemas.microsoft.com/office/drawing/2014/main" xmlns="" id="{B1AF04CD-8608-E587-F87A-2614B7658A41}"/>
              </a:ext>
            </a:extLst>
          </p:cNvPr>
          <p:cNvCxnSpPr>
            <a:cxnSpLocks/>
          </p:cNvCxnSpPr>
          <p:nvPr/>
        </p:nvCxnSpPr>
        <p:spPr>
          <a:xfrm>
            <a:off x="5398203" y="3409719"/>
            <a:ext cx="1629581" cy="24022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0" y="149063"/>
            <a:ext cx="509823" cy="692062"/>
          </a:xfrm>
          <a:prstGeom prst="rect">
            <a:avLst/>
          </a:prstGeom>
        </p:spPr>
      </p:pic>
      <p:sp>
        <p:nvSpPr>
          <p:cNvPr id="48" name="PoljeZBesedilom 18">
            <a:extLst>
              <a:ext uri="{FF2B5EF4-FFF2-40B4-BE49-F238E27FC236}">
                <a16:creationId xmlns:a16="http://schemas.microsoft.com/office/drawing/2014/main" xmlns="" id="{E5CEEE20-DC9E-CC82-C5F2-E9096D7CD69A}"/>
              </a:ext>
            </a:extLst>
          </p:cNvPr>
          <p:cNvSpPr txBox="1"/>
          <p:nvPr/>
        </p:nvSpPr>
        <p:spPr>
          <a:xfrm>
            <a:off x="5962335" y="1506236"/>
            <a:ext cx="2739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SVETILNIŠKI 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 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(Poslovno proizv. cona Tezno -  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pametne rešitve)</a:t>
            </a:r>
          </a:p>
        </p:txBody>
      </p:sp>
    </p:spTree>
    <p:extLst>
      <p:ext uri="{BB962C8B-B14F-4D97-AF65-F5344CB8AC3E}">
        <p14:creationId xmlns:p14="http://schemas.microsoft.com/office/powerpoint/2010/main" val="251104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lika 12">
            <a:extLst>
              <a:ext uri="{FF2B5EF4-FFF2-40B4-BE49-F238E27FC236}">
                <a16:creationId xmlns:a16="http://schemas.microsoft.com/office/drawing/2014/main" xmlns="" id="{ECF9FEB1-6B8C-148B-CCB5-A7DBF9B5E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040" y="1684105"/>
            <a:ext cx="3260061" cy="2986216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xmlns="" id="{2C538D92-49A0-6033-9335-172246198F9F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87327035-660A-7346-F54C-2A9F5557BFFC}"/>
              </a:ext>
            </a:extLst>
          </p:cNvPr>
          <p:cNvSpPr/>
          <p:nvPr/>
        </p:nvSpPr>
        <p:spPr>
          <a:xfrm>
            <a:off x="7075409" y="4636172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76985473-8C94-499C-89A2-71C2E6C220CD}"/>
              </a:ext>
            </a:extLst>
          </p:cNvPr>
          <p:cNvSpPr/>
          <p:nvPr/>
        </p:nvSpPr>
        <p:spPr>
          <a:xfrm>
            <a:off x="5684759" y="4708485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noFill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B29AD39E-3688-9C70-3CCC-9DDBEB9A7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867" y="117210"/>
            <a:ext cx="777563" cy="72779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C6FFAFCD-5D3C-1328-B88C-69CC240DE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272" y="266381"/>
            <a:ext cx="578628" cy="578628"/>
          </a:xfrm>
          <a:prstGeom prst="rect">
            <a:avLst/>
          </a:prstGeom>
        </p:spPr>
      </p:pic>
      <p:sp>
        <p:nvSpPr>
          <p:cNvPr id="5" name="Google Shape;75;p15">
            <a:extLst>
              <a:ext uri="{FF2B5EF4-FFF2-40B4-BE49-F238E27FC236}">
                <a16:creationId xmlns:a16="http://schemas.microsoft.com/office/drawing/2014/main" xmlns="" id="{C85E8C73-7C72-01F1-06B6-9DA9E017A1B6}"/>
              </a:ext>
            </a:extLst>
          </p:cNvPr>
          <p:cNvSpPr txBox="1"/>
          <p:nvPr/>
        </p:nvSpPr>
        <p:spPr>
          <a:xfrm>
            <a:off x="187019" y="1074197"/>
            <a:ext cx="8354883" cy="6036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l-PL" sz="24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Participativne izkušnje in </a:t>
            </a:r>
            <a:r>
              <a:rPr lang="pl-PL" sz="2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spoznanja – organizacijski vidik</a:t>
            </a:r>
            <a:endParaRPr lang="sl-SI" sz="24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sp>
        <p:nvSpPr>
          <p:cNvPr id="7" name="Google Shape;75;p15">
            <a:extLst>
              <a:ext uri="{FF2B5EF4-FFF2-40B4-BE49-F238E27FC236}">
                <a16:creationId xmlns:a16="http://schemas.microsoft.com/office/drawing/2014/main" xmlns="" id="{8560F87F-FAD7-2F3B-21F9-A2E57F680662}"/>
              </a:ext>
            </a:extLst>
          </p:cNvPr>
          <p:cNvSpPr txBox="1"/>
          <p:nvPr/>
        </p:nvSpPr>
        <p:spPr>
          <a:xfrm>
            <a:off x="1004498" y="112040"/>
            <a:ext cx="4532119" cy="752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Pogovor „</a:t>
            </a:r>
            <a:r>
              <a:rPr lang="it-IT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Poti </a:t>
            </a:r>
            <a:r>
              <a:rPr lang="it-IT" sz="18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in stranpoti participativne priprave razvojnih </a:t>
            </a:r>
            <a:r>
              <a:rPr lang="it-IT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dokumentov</a:t>
            </a:r>
            <a:r>
              <a:rPr lang="sl-SI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“, 19. 12. 2022</a:t>
            </a:r>
            <a:endParaRPr lang="en-US" sz="18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71F3D7A1-D50F-15FB-8EE2-AEC5299F1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470" y="115661"/>
            <a:ext cx="1357196" cy="744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4" y="149062"/>
            <a:ext cx="599110" cy="813265"/>
          </a:xfrm>
          <a:prstGeom prst="rect">
            <a:avLst/>
          </a:prstGeom>
        </p:spPr>
      </p:pic>
      <p:sp>
        <p:nvSpPr>
          <p:cNvPr id="31" name="Google Shape;54;p9">
            <a:extLst>
              <a:ext uri="{FF2B5EF4-FFF2-40B4-BE49-F238E27FC236}">
                <a16:creationId xmlns:a16="http://schemas.microsoft.com/office/drawing/2014/main" xmlns="" id="{017582BD-4FFC-FDCA-4446-46DFD39EA7EE}"/>
              </a:ext>
            </a:extLst>
          </p:cNvPr>
          <p:cNvSpPr txBox="1"/>
          <p:nvPr/>
        </p:nvSpPr>
        <p:spPr>
          <a:xfrm>
            <a:off x="187019" y="1684105"/>
            <a:ext cx="5823164" cy="259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ZUM d.o.o. in operativno vodstvo projekta (YES Team</a:t>
            </a:r>
            <a:r>
              <a:rPr lang="sl-SI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dirty="0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Sodelovanje </a:t>
            </a:r>
            <a:r>
              <a:rPr lang="sl-SI" sz="1800" b="1" dirty="0" smtClean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 EIT Climate-KIC in mednarodnimi svetovalci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err="1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Sodelovanje</a:t>
            </a:r>
            <a:r>
              <a:rPr lang="en-US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en-US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 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mestno </a:t>
            </a:r>
            <a:r>
              <a:rPr lang="en-US" sz="1800" b="1" dirty="0" err="1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občin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 </a:t>
            </a:r>
            <a:r>
              <a:rPr lang="sl-SI" sz="16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(politično vodsvo, projektna pisarna, referenti ...)</a:t>
            </a:r>
            <a:endParaRPr lang="sl-SI" sz="16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Sodelovanje s pomembnimi javnimi institucijami </a:t>
            </a:r>
            <a:r>
              <a:rPr lang="en-US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v </a:t>
            </a:r>
            <a:r>
              <a:rPr lang="en-US" sz="1800" b="1" dirty="0" err="1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mestu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sl-SI" sz="16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(UNI, javna podjetja ...)</a:t>
            </a:r>
            <a:endParaRPr lang="sl-SI" sz="16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Sodelovanje</a:t>
            </a:r>
            <a:r>
              <a:rPr lang="en-US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 pogodbenimi partnerji </a:t>
            </a:r>
            <a:r>
              <a:rPr lang="sl-SI" sz="16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</a:t>
            </a:r>
            <a:r>
              <a:rPr lang="en-US" sz="1600" b="1" dirty="0" err="1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zasebn</a:t>
            </a:r>
            <a:r>
              <a:rPr lang="sl-SI" sz="16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a podjetja)</a:t>
            </a:r>
            <a:endParaRPr lang="sl-SI" sz="16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Sodelovanje s civilno družbo in občani </a:t>
            </a:r>
            <a:r>
              <a:rPr lang="sl-SI" sz="16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(društva, občani ...)</a:t>
            </a:r>
            <a:endParaRPr lang="sl-SI" sz="16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0694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xmlns="" id="{2C538D92-49A0-6033-9335-172246198F9F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87327035-660A-7346-F54C-2A9F5557BFFC}"/>
              </a:ext>
            </a:extLst>
          </p:cNvPr>
          <p:cNvSpPr/>
          <p:nvPr/>
        </p:nvSpPr>
        <p:spPr>
          <a:xfrm>
            <a:off x="7075409" y="4636172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76985473-8C94-499C-89A2-71C2E6C220CD}"/>
              </a:ext>
            </a:extLst>
          </p:cNvPr>
          <p:cNvSpPr/>
          <p:nvPr/>
        </p:nvSpPr>
        <p:spPr>
          <a:xfrm>
            <a:off x="5684759" y="4708485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noFill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B29AD39E-3688-9C70-3CCC-9DDBEB9A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867" y="117210"/>
            <a:ext cx="777563" cy="72779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C6FFAFCD-5D3C-1328-B88C-69CC240DE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272" y="266381"/>
            <a:ext cx="578628" cy="578628"/>
          </a:xfrm>
          <a:prstGeom prst="rect">
            <a:avLst/>
          </a:prstGeom>
        </p:spPr>
      </p:pic>
      <p:sp>
        <p:nvSpPr>
          <p:cNvPr id="5" name="Google Shape;75;p15">
            <a:extLst>
              <a:ext uri="{FF2B5EF4-FFF2-40B4-BE49-F238E27FC236}">
                <a16:creationId xmlns:a16="http://schemas.microsoft.com/office/drawing/2014/main" xmlns="" id="{C85E8C73-7C72-01F1-06B6-9DA9E017A1B6}"/>
              </a:ext>
            </a:extLst>
          </p:cNvPr>
          <p:cNvSpPr txBox="1"/>
          <p:nvPr/>
        </p:nvSpPr>
        <p:spPr>
          <a:xfrm>
            <a:off x="203995" y="1064514"/>
            <a:ext cx="8177329" cy="577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20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Participativne </a:t>
            </a:r>
            <a:r>
              <a:rPr lang="pl-PL" sz="2000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izkušnje in spoznanja – </a:t>
            </a:r>
            <a:r>
              <a:rPr lang="pl-PL" sz="20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vsebinski in drugi vidiki</a:t>
            </a:r>
            <a:endParaRPr lang="sl-SI" sz="20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  <a:p>
            <a:pPr lvl="0"/>
            <a:endParaRPr lang="sl-SI" sz="20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71F3D7A1-D50F-15FB-8EE2-AEC5299F1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470" y="115661"/>
            <a:ext cx="1357196" cy="744867"/>
          </a:xfrm>
          <a:prstGeom prst="rect">
            <a:avLst/>
          </a:prstGeom>
        </p:spPr>
      </p:pic>
      <p:sp>
        <p:nvSpPr>
          <p:cNvPr id="4" name="Google Shape;54;p9">
            <a:extLst>
              <a:ext uri="{FF2B5EF4-FFF2-40B4-BE49-F238E27FC236}">
                <a16:creationId xmlns:a16="http://schemas.microsoft.com/office/drawing/2014/main" xmlns="" id="{2B08F461-1655-27CA-AEC0-083EBCAABEFF}"/>
              </a:ext>
            </a:extLst>
          </p:cNvPr>
          <p:cNvSpPr txBox="1"/>
          <p:nvPr/>
        </p:nvSpPr>
        <p:spPr>
          <a:xfrm>
            <a:off x="248564" y="1600329"/>
            <a:ext cx="8359779" cy="319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dobra 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in celovita </a:t>
            </a:r>
            <a:r>
              <a:rPr lang="sl-SI" sz="1800" b="1" u="sng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priprava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na izvajanje projekta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u="sng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podpora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vodstvenih struktur občine ali vplivne javne ustanove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u="sng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vnaprej </a:t>
            </a:r>
            <a:r>
              <a:rPr lang="sl-SI" sz="1800" b="1" u="sng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dogovorjeno 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ciljno sodelovanje s skrbno izbranimi 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organizacijami</a:t>
            </a:r>
            <a:endParaRPr lang="sl-SI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u="sng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začetna </a:t>
            </a:r>
            <a:r>
              <a:rPr lang="sl-SI" sz="1800" b="1" u="sng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sredstva 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za organizacijsko delovanje ključnih partnerjev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prepoznavanje 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za projekt </a:t>
            </a:r>
            <a:r>
              <a:rPr lang="sl-SI" sz="1800" b="1" u="sng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primernih posameznikov-sodelavcev 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(znanje, motiviranost, etika)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z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agotovitev 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ustreznih </a:t>
            </a:r>
            <a:r>
              <a:rPr lang="sl-SI" sz="1800" b="1" u="sng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komunikacijskih poti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, 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oblik 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in </a:t>
            </a: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mest 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sodelovanja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predhodno 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vzpostavljene </a:t>
            </a:r>
            <a:r>
              <a:rPr lang="sl-SI" sz="1800" b="1" u="sng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mreže sodelovanja 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(in zaupanje, dobre medsebojne izkušnje)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1800" b="1" dirty="0" smtClean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glede 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sodelovanja občanov zagotoviti </a:t>
            </a:r>
            <a:r>
              <a:rPr lang="sl-SI" sz="1800" b="1" u="sng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konkretno</a:t>
            </a:r>
            <a:r>
              <a:rPr lang="sl-SI" sz="1800" b="1" dirty="0">
                <a:solidFill>
                  <a:srgbClr val="034E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 ciljne (pod)projekte</a:t>
            </a:r>
            <a:endParaRPr lang="en-US" sz="18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  <a:p>
            <a:endParaRPr lang="sl-SI" sz="1600" b="1" dirty="0">
              <a:solidFill>
                <a:srgbClr val="034EA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  <p:sp>
        <p:nvSpPr>
          <p:cNvPr id="16" name="Google Shape;75;p15">
            <a:extLst>
              <a:ext uri="{FF2B5EF4-FFF2-40B4-BE49-F238E27FC236}">
                <a16:creationId xmlns:a16="http://schemas.microsoft.com/office/drawing/2014/main" xmlns="" id="{8560F87F-FAD7-2F3B-21F9-A2E57F680662}"/>
              </a:ext>
            </a:extLst>
          </p:cNvPr>
          <p:cNvSpPr txBox="1"/>
          <p:nvPr/>
        </p:nvSpPr>
        <p:spPr>
          <a:xfrm>
            <a:off x="1004498" y="112040"/>
            <a:ext cx="4532119" cy="752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Pogovor „</a:t>
            </a:r>
            <a:r>
              <a:rPr lang="it-IT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Poti </a:t>
            </a:r>
            <a:r>
              <a:rPr lang="it-IT" sz="18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in stranpoti participativne priprave razvojnih </a:t>
            </a:r>
            <a:r>
              <a:rPr lang="it-IT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dokumentov</a:t>
            </a:r>
            <a:r>
              <a:rPr lang="sl-SI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“, 19. 12. 2022</a:t>
            </a:r>
            <a:endParaRPr lang="en-US" sz="18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4" y="149062"/>
            <a:ext cx="599110" cy="81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4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xmlns="" id="{2C538D92-49A0-6033-9335-172246198F9F}"/>
              </a:ext>
            </a:extLst>
          </p:cNvPr>
          <p:cNvSpPr/>
          <p:nvPr/>
        </p:nvSpPr>
        <p:spPr>
          <a:xfrm>
            <a:off x="7266589" y="4783005"/>
            <a:ext cx="908241" cy="277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87327035-660A-7346-F54C-2A9F5557BFFC}"/>
              </a:ext>
            </a:extLst>
          </p:cNvPr>
          <p:cNvSpPr/>
          <p:nvPr/>
        </p:nvSpPr>
        <p:spPr>
          <a:xfrm>
            <a:off x="7075409" y="4636172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noFill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76985473-8C94-499C-89A2-71C2E6C220CD}"/>
              </a:ext>
            </a:extLst>
          </p:cNvPr>
          <p:cNvSpPr/>
          <p:nvPr/>
        </p:nvSpPr>
        <p:spPr>
          <a:xfrm>
            <a:off x="5684759" y="4708485"/>
            <a:ext cx="1885950" cy="42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noFill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B29AD39E-3688-9C70-3CCC-9DDBEB9A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867" y="117210"/>
            <a:ext cx="777563" cy="72779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C6FFAFCD-5D3C-1328-B88C-69CC240DE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272" y="266381"/>
            <a:ext cx="578628" cy="578628"/>
          </a:xfrm>
          <a:prstGeom prst="rect">
            <a:avLst/>
          </a:prstGeom>
        </p:spPr>
      </p:pic>
      <p:sp>
        <p:nvSpPr>
          <p:cNvPr id="5" name="Google Shape;75;p15">
            <a:extLst>
              <a:ext uri="{FF2B5EF4-FFF2-40B4-BE49-F238E27FC236}">
                <a16:creationId xmlns:a16="http://schemas.microsoft.com/office/drawing/2014/main" xmlns="" id="{C85E8C73-7C72-01F1-06B6-9DA9E017A1B6}"/>
              </a:ext>
            </a:extLst>
          </p:cNvPr>
          <p:cNvSpPr txBox="1"/>
          <p:nvPr/>
        </p:nvSpPr>
        <p:spPr>
          <a:xfrm>
            <a:off x="691941" y="1981963"/>
            <a:ext cx="1766667" cy="10314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2400" b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Hvala za pozornost!</a:t>
            </a:r>
            <a:endParaRPr lang="sl-SI" sz="24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71F3D7A1-D50F-15FB-8EE2-AEC5299F1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470" y="115661"/>
            <a:ext cx="1357196" cy="744867"/>
          </a:xfrm>
          <a:prstGeom prst="rect">
            <a:avLst/>
          </a:prstGeom>
        </p:spPr>
      </p:pic>
      <p:sp>
        <p:nvSpPr>
          <p:cNvPr id="16" name="Google Shape;75;p15">
            <a:extLst>
              <a:ext uri="{FF2B5EF4-FFF2-40B4-BE49-F238E27FC236}">
                <a16:creationId xmlns:a16="http://schemas.microsoft.com/office/drawing/2014/main" xmlns="" id="{8560F87F-FAD7-2F3B-21F9-A2E57F680662}"/>
              </a:ext>
            </a:extLst>
          </p:cNvPr>
          <p:cNvSpPr txBox="1"/>
          <p:nvPr/>
        </p:nvSpPr>
        <p:spPr>
          <a:xfrm>
            <a:off x="1004498" y="112040"/>
            <a:ext cx="4532119" cy="752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Pogovor „</a:t>
            </a:r>
            <a:r>
              <a:rPr lang="it-IT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Poti </a:t>
            </a:r>
            <a:r>
              <a:rPr lang="it-IT" sz="1800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in stranpoti participativne priprave razvojnih </a:t>
            </a:r>
            <a:r>
              <a:rPr lang="it-IT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dokumentov</a:t>
            </a:r>
            <a:r>
              <a:rPr lang="sl-SI" sz="1800" b="1" dirty="0" smtClean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“, 19. 12. 2022</a:t>
            </a:r>
            <a:endParaRPr lang="en-US" sz="1800" i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4" y="149062"/>
            <a:ext cx="599110" cy="813265"/>
          </a:xfrm>
          <a:prstGeom prst="rect">
            <a:avLst/>
          </a:prstGeom>
        </p:spPr>
      </p:pic>
      <p:pic>
        <p:nvPicPr>
          <p:cNvPr id="1026" name="Picture 2" descr="D:\Joze\RS_02\ZUM\Future_cities\OR_ZUM_20211227\Future_cities_20045\1_FCSEE\00_Maribor\5_razne_aktivnosti\Prevodi\City_of_the_future_SHEMA_prevod_SLO_Gašper_JK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20" y="1064514"/>
            <a:ext cx="4798566" cy="38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75;p15">
            <a:extLst>
              <a:ext uri="{FF2B5EF4-FFF2-40B4-BE49-F238E27FC236}">
                <a16:creationId xmlns:a16="http://schemas.microsoft.com/office/drawing/2014/main" xmlns="" id="{C85E8C73-7C72-01F1-06B6-9DA9E017A1B6}"/>
              </a:ext>
            </a:extLst>
          </p:cNvPr>
          <p:cNvSpPr txBox="1"/>
          <p:nvPr/>
        </p:nvSpPr>
        <p:spPr>
          <a:xfrm>
            <a:off x="1463802" y="4214463"/>
            <a:ext cx="1989612" cy="7300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1600" i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 Regular"/>
              </a:rPr>
              <a:t>Grafična shema: Thriving Communities</a:t>
            </a:r>
            <a:endParaRPr lang="sl-SI" sz="1600" i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69917916"/>
      </p:ext>
    </p:extLst>
  </p:cSld>
  <p:clrMapOvr>
    <a:masterClrMapping/>
  </p:clrMapOvr>
</p:sld>
</file>

<file path=ppt/theme/theme1.xml><?xml version="1.0" encoding="utf-8"?>
<a:theme xmlns:a="http://schemas.openxmlformats.org/drawingml/2006/main" name="100 ZA PODSTRANI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550</Words>
  <Application>Microsoft Office PowerPoint</Application>
  <PresentationFormat>On-screen Show (16:9)</PresentationFormat>
  <Paragraphs>97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Wingdings</vt:lpstr>
      <vt:lpstr>Oswald Regular</vt:lpstr>
      <vt:lpstr>Oswald</vt:lpstr>
      <vt:lpstr>Calibri</vt:lpstr>
      <vt:lpstr>100 ZA PODSTRANI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Klemen Risto BIZJAK</dc:creator>
  <cp:lastModifiedBy>Jože</cp:lastModifiedBy>
  <cp:revision>232</cp:revision>
  <dcterms:modified xsi:type="dcterms:W3CDTF">2022-12-19T03:22:26Z</dcterms:modified>
</cp:coreProperties>
</file>